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</p:sldIdLst>
  <p:sldSz cx="10693400" cy="10693400"/>
  <p:notesSz cx="106934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009892" y="1139232"/>
            <a:ext cx="2440940" cy="5346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rgbClr val="1E1916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rgbClr val="1E1916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rgbClr val="1E1916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rgbClr val="1E1916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09892" y="773473"/>
            <a:ext cx="2440940" cy="5346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rgbClr val="1E1916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6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5" Type="http://schemas.openxmlformats.org/officeDocument/2006/relationships/image" Target="../media/image11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Relationship Id="rId4" Type="http://schemas.openxmlformats.org/officeDocument/2006/relationships/image" Target="../media/image14.jpg"/><Relationship Id="rId5" Type="http://schemas.openxmlformats.org/officeDocument/2006/relationships/image" Target="../media/image15.jpg"/><Relationship Id="rId6" Type="http://schemas.openxmlformats.org/officeDocument/2006/relationships/image" Target="../media/image11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Relationship Id="rId4" Type="http://schemas.openxmlformats.org/officeDocument/2006/relationships/image" Target="../media/image18.jpg"/><Relationship Id="rId5" Type="http://schemas.openxmlformats.org/officeDocument/2006/relationships/image" Target="../media/image19.jpg"/><Relationship Id="rId6" Type="http://schemas.openxmlformats.org/officeDocument/2006/relationships/image" Target="../media/image11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png"/><Relationship Id="rId3" Type="http://schemas.openxmlformats.org/officeDocument/2006/relationships/image" Target="../media/image21.jpg"/><Relationship Id="rId4" Type="http://schemas.openxmlformats.org/officeDocument/2006/relationships/image" Target="../media/image22.jpg"/><Relationship Id="rId5" Type="http://schemas.openxmlformats.org/officeDocument/2006/relationships/image" Target="../media/image11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jpg"/><Relationship Id="rId6" Type="http://schemas.openxmlformats.org/officeDocument/2006/relationships/image" Target="../media/image27.jpg"/><Relationship Id="rId7" Type="http://schemas.openxmlformats.org/officeDocument/2006/relationships/image" Target="../media/image28.jpg"/><Relationship Id="rId8" Type="http://schemas.openxmlformats.org/officeDocument/2006/relationships/image" Target="../media/image11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jpg"/><Relationship Id="rId3" Type="http://schemas.openxmlformats.org/officeDocument/2006/relationships/image" Target="../media/image30.png"/><Relationship Id="rId4" Type="http://schemas.openxmlformats.org/officeDocument/2006/relationships/image" Target="../media/image31.jpg"/><Relationship Id="rId5" Type="http://schemas.openxmlformats.org/officeDocument/2006/relationships/image" Target="../media/image32.jpg"/><Relationship Id="rId6" Type="http://schemas.openxmlformats.org/officeDocument/2006/relationships/image" Target="../media/image33.jpg"/><Relationship Id="rId7" Type="http://schemas.openxmlformats.org/officeDocument/2006/relationships/image" Target="../media/image34.jpg"/><Relationship Id="rId8" Type="http://schemas.openxmlformats.org/officeDocument/2006/relationships/image" Target="../media/image35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jpg"/><Relationship Id="rId3" Type="http://schemas.openxmlformats.org/officeDocument/2006/relationships/image" Target="../media/image37.png"/><Relationship Id="rId4" Type="http://schemas.openxmlformats.org/officeDocument/2006/relationships/image" Target="../media/image38.jpg"/><Relationship Id="rId5" Type="http://schemas.openxmlformats.org/officeDocument/2006/relationships/image" Target="../media/image39.jpg"/><Relationship Id="rId6" Type="http://schemas.openxmlformats.org/officeDocument/2006/relationships/image" Target="../media/image11.jpg"/><Relationship Id="rId7" Type="http://schemas.openxmlformats.org/officeDocument/2006/relationships/image" Target="../media/image40.jpg"/><Relationship Id="rId8" Type="http://schemas.openxmlformats.org/officeDocument/2006/relationships/image" Target="../media/image41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jpg"/><Relationship Id="rId3" Type="http://schemas.openxmlformats.org/officeDocument/2006/relationships/image" Target="../media/image43.jpg"/><Relationship Id="rId4" Type="http://schemas.openxmlformats.org/officeDocument/2006/relationships/image" Target="../media/image44.jpg"/><Relationship Id="rId5" Type="http://schemas.openxmlformats.org/officeDocument/2006/relationships/image" Target="../media/image45.png"/><Relationship Id="rId6" Type="http://schemas.openxmlformats.org/officeDocument/2006/relationships/image" Target="../media/image46.jpg"/><Relationship Id="rId7" Type="http://schemas.openxmlformats.org/officeDocument/2006/relationships/image" Target="../media/image47.jpg"/><Relationship Id="rId8" Type="http://schemas.openxmlformats.org/officeDocument/2006/relationships/image" Target="../media/image35.jpg"/><Relationship Id="rId9" Type="http://schemas.openxmlformats.org/officeDocument/2006/relationships/image" Target="../media/image48.jpg"/><Relationship Id="rId10" Type="http://schemas.openxmlformats.org/officeDocument/2006/relationships/image" Target="../media/image49.png"/><Relationship Id="rId11" Type="http://schemas.openxmlformats.org/officeDocument/2006/relationships/image" Target="../media/image50.png"/><Relationship Id="rId12" Type="http://schemas.openxmlformats.org/officeDocument/2006/relationships/image" Target="../media/image51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2.png"/><Relationship Id="rId3" Type="http://schemas.openxmlformats.org/officeDocument/2006/relationships/image" Target="../media/image53.jp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6" Type="http://schemas.openxmlformats.org/officeDocument/2006/relationships/image" Target="../media/image56.jpg"/><Relationship Id="rId7" Type="http://schemas.openxmlformats.org/officeDocument/2006/relationships/image" Target="../media/image57.png"/><Relationship Id="rId8" Type="http://schemas.openxmlformats.org/officeDocument/2006/relationships/image" Target="../media/image58.jpg"/><Relationship Id="rId9" Type="http://schemas.openxmlformats.org/officeDocument/2006/relationships/image" Target="../media/image50.png"/><Relationship Id="rId10" Type="http://schemas.openxmlformats.org/officeDocument/2006/relationships/image" Target="../media/image35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Relationship Id="rId3" Type="http://schemas.openxmlformats.org/officeDocument/2006/relationships/image" Target="../media/image59.jpg"/><Relationship Id="rId4" Type="http://schemas.openxmlformats.org/officeDocument/2006/relationships/image" Target="../media/image60.jpg"/><Relationship Id="rId5" Type="http://schemas.openxmlformats.org/officeDocument/2006/relationships/image" Target="../media/image61.png"/><Relationship Id="rId6" Type="http://schemas.openxmlformats.org/officeDocument/2006/relationships/image" Target="../media/image62.png"/><Relationship Id="rId7" Type="http://schemas.openxmlformats.org/officeDocument/2006/relationships/image" Target="../media/image63.jpg"/><Relationship Id="rId8" Type="http://schemas.openxmlformats.org/officeDocument/2006/relationships/image" Target="../media/image64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5.png"/><Relationship Id="rId3" Type="http://schemas.openxmlformats.org/officeDocument/2006/relationships/image" Target="../media/image11.jpg"/><Relationship Id="rId4" Type="http://schemas.openxmlformats.org/officeDocument/2006/relationships/image" Target="../media/image66.jpg"/><Relationship Id="rId5" Type="http://schemas.openxmlformats.org/officeDocument/2006/relationships/image" Target="../media/image67.jpg"/><Relationship Id="rId6" Type="http://schemas.openxmlformats.org/officeDocument/2006/relationships/image" Target="../media/image68.jpg"/><Relationship Id="rId7" Type="http://schemas.openxmlformats.org/officeDocument/2006/relationships/image" Target="../media/image69.jpg"/><Relationship Id="rId8" Type="http://schemas.openxmlformats.org/officeDocument/2006/relationships/image" Target="../media/image70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1.jpg"/><Relationship Id="rId3" Type="http://schemas.openxmlformats.org/officeDocument/2006/relationships/image" Target="../media/image11.jpg"/><Relationship Id="rId4" Type="http://schemas.openxmlformats.org/officeDocument/2006/relationships/image" Target="../media/image72.png"/><Relationship Id="rId5" Type="http://schemas.openxmlformats.org/officeDocument/2006/relationships/image" Target="../media/image73.jpg"/><Relationship Id="rId6" Type="http://schemas.openxmlformats.org/officeDocument/2006/relationships/image" Target="../media/image74.jpg"/><Relationship Id="rId7" Type="http://schemas.openxmlformats.org/officeDocument/2006/relationships/image" Target="../media/image75.jpg"/><Relationship Id="rId8" Type="http://schemas.openxmlformats.org/officeDocument/2006/relationships/image" Target="../media/image76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7.jpg"/><Relationship Id="rId3" Type="http://schemas.openxmlformats.org/officeDocument/2006/relationships/image" Target="../media/image78.jpg"/><Relationship Id="rId4" Type="http://schemas.openxmlformats.org/officeDocument/2006/relationships/image" Target="../media/image79.png"/><Relationship Id="rId5" Type="http://schemas.openxmlformats.org/officeDocument/2006/relationships/image" Target="../media/image80.png"/><Relationship Id="rId6" Type="http://schemas.openxmlformats.org/officeDocument/2006/relationships/image" Target="../media/image81.png"/><Relationship Id="rId7" Type="http://schemas.openxmlformats.org/officeDocument/2006/relationships/image" Target="../media/image11.jpg"/><Relationship Id="rId8" Type="http://schemas.openxmlformats.org/officeDocument/2006/relationships/image" Target="../media/image82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3.jpg"/><Relationship Id="rId3" Type="http://schemas.openxmlformats.org/officeDocument/2006/relationships/image" Target="../media/image84.jpg"/><Relationship Id="rId4" Type="http://schemas.openxmlformats.org/officeDocument/2006/relationships/image" Target="../media/image85.jpg"/><Relationship Id="rId5" Type="http://schemas.openxmlformats.org/officeDocument/2006/relationships/image" Target="../media/image86.jpg"/><Relationship Id="rId6" Type="http://schemas.openxmlformats.org/officeDocument/2006/relationships/image" Target="../media/image87.jpg"/><Relationship Id="rId7" Type="http://schemas.openxmlformats.org/officeDocument/2006/relationships/image" Target="../media/image88.png"/><Relationship Id="rId8" Type="http://schemas.openxmlformats.org/officeDocument/2006/relationships/image" Target="../media/image35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9.png"/><Relationship Id="rId3" Type="http://schemas.openxmlformats.org/officeDocument/2006/relationships/image" Target="../media/image90.png"/><Relationship Id="rId4" Type="http://schemas.openxmlformats.org/officeDocument/2006/relationships/image" Target="../media/image91.png"/><Relationship Id="rId5" Type="http://schemas.openxmlformats.org/officeDocument/2006/relationships/image" Target="../media/image92.png"/><Relationship Id="rId6" Type="http://schemas.openxmlformats.org/officeDocument/2006/relationships/image" Target="../media/image93.png"/><Relationship Id="rId7" Type="http://schemas.openxmlformats.org/officeDocument/2006/relationships/image" Target="../media/image94.jpg"/><Relationship Id="rId8" Type="http://schemas.openxmlformats.org/officeDocument/2006/relationships/image" Target="../media/image95.jpg"/><Relationship Id="rId9" Type="http://schemas.openxmlformats.org/officeDocument/2006/relationships/image" Target="../media/image96.png"/><Relationship Id="rId10" Type="http://schemas.openxmlformats.org/officeDocument/2006/relationships/image" Target="../media/image97.jpg"/><Relationship Id="rId11" Type="http://schemas.openxmlformats.org/officeDocument/2006/relationships/image" Target="../media/image11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8.jpg"/><Relationship Id="rId3" Type="http://schemas.openxmlformats.org/officeDocument/2006/relationships/image" Target="../media/image99.jpg"/><Relationship Id="rId4" Type="http://schemas.openxmlformats.org/officeDocument/2006/relationships/image" Target="../media/image100.png"/><Relationship Id="rId5" Type="http://schemas.openxmlformats.org/officeDocument/2006/relationships/image" Target="../media/image101.png"/><Relationship Id="rId6" Type="http://schemas.openxmlformats.org/officeDocument/2006/relationships/image" Target="../media/image102.png"/><Relationship Id="rId7" Type="http://schemas.openxmlformats.org/officeDocument/2006/relationships/image" Target="../media/image103.png"/><Relationship Id="rId8" Type="http://schemas.openxmlformats.org/officeDocument/2006/relationships/image" Target="../media/image104.png"/><Relationship Id="rId9" Type="http://schemas.openxmlformats.org/officeDocument/2006/relationships/image" Target="../media/image105.jpg"/><Relationship Id="rId10" Type="http://schemas.openxmlformats.org/officeDocument/2006/relationships/image" Target="../media/image106.png"/><Relationship Id="rId11" Type="http://schemas.openxmlformats.org/officeDocument/2006/relationships/image" Target="../media/image11.jpg"/><Relationship Id="rId12" Type="http://schemas.openxmlformats.org/officeDocument/2006/relationships/image" Target="../media/image107.jpg"/><Relationship Id="rId13" Type="http://schemas.openxmlformats.org/officeDocument/2006/relationships/image" Target="../media/image108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0.png"/><Relationship Id="rId3" Type="http://schemas.openxmlformats.org/officeDocument/2006/relationships/image" Target="../media/image91.png"/><Relationship Id="rId4" Type="http://schemas.openxmlformats.org/officeDocument/2006/relationships/image" Target="../media/image109.jpg"/><Relationship Id="rId5" Type="http://schemas.openxmlformats.org/officeDocument/2006/relationships/image" Target="../media/image110.jpg"/><Relationship Id="rId6" Type="http://schemas.openxmlformats.org/officeDocument/2006/relationships/image" Target="../media/image111.jpg"/><Relationship Id="rId7" Type="http://schemas.openxmlformats.org/officeDocument/2006/relationships/image" Target="../media/image112.jpg"/><Relationship Id="rId8" Type="http://schemas.openxmlformats.org/officeDocument/2006/relationships/image" Target="../media/image113.png"/><Relationship Id="rId9" Type="http://schemas.openxmlformats.org/officeDocument/2006/relationships/image" Target="../media/image11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4.jpg"/><Relationship Id="rId3" Type="http://schemas.openxmlformats.org/officeDocument/2006/relationships/image" Target="../media/image115.jpg"/><Relationship Id="rId4" Type="http://schemas.openxmlformats.org/officeDocument/2006/relationships/image" Target="../media/image116.png"/><Relationship Id="rId5" Type="http://schemas.openxmlformats.org/officeDocument/2006/relationships/image" Target="../media/image117.png"/><Relationship Id="rId6" Type="http://schemas.openxmlformats.org/officeDocument/2006/relationships/image" Target="../media/image118.jpg"/><Relationship Id="rId7" Type="http://schemas.openxmlformats.org/officeDocument/2006/relationships/image" Target="../media/image119.jpg"/><Relationship Id="rId8" Type="http://schemas.openxmlformats.org/officeDocument/2006/relationships/image" Target="../media/image35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9.png"/><Relationship Id="rId3" Type="http://schemas.openxmlformats.org/officeDocument/2006/relationships/image" Target="../media/image120.png"/><Relationship Id="rId4" Type="http://schemas.openxmlformats.org/officeDocument/2006/relationships/image" Target="../media/image121.png"/><Relationship Id="rId5" Type="http://schemas.openxmlformats.org/officeDocument/2006/relationships/image" Target="../media/image122.jpg"/><Relationship Id="rId6" Type="http://schemas.openxmlformats.org/officeDocument/2006/relationships/image" Target="../media/image123.jpg"/><Relationship Id="rId7" Type="http://schemas.openxmlformats.org/officeDocument/2006/relationships/image" Target="../media/image124.jpg"/><Relationship Id="rId8" Type="http://schemas.openxmlformats.org/officeDocument/2006/relationships/image" Target="../media/image125.jpg"/><Relationship Id="rId9" Type="http://schemas.openxmlformats.org/officeDocument/2006/relationships/image" Target="../media/image126.png"/><Relationship Id="rId10" Type="http://schemas.openxmlformats.org/officeDocument/2006/relationships/image" Target="../media/image127.png"/><Relationship Id="rId11" Type="http://schemas.openxmlformats.org/officeDocument/2006/relationships/image" Target="../media/image92.png"/><Relationship Id="rId12" Type="http://schemas.openxmlformats.org/officeDocument/2006/relationships/image" Target="../media/image128.png"/><Relationship Id="rId13" Type="http://schemas.openxmlformats.org/officeDocument/2006/relationships/image" Target="../media/image129.png"/><Relationship Id="rId14" Type="http://schemas.openxmlformats.org/officeDocument/2006/relationships/image" Target="../media/image35.jpg"/><Relationship Id="rId15" Type="http://schemas.openxmlformats.org/officeDocument/2006/relationships/image" Target="../media/image130.jpg"/><Relationship Id="rId16" Type="http://schemas.openxmlformats.org/officeDocument/2006/relationships/image" Target="../media/image131.jpg"/><Relationship Id="rId17" Type="http://schemas.openxmlformats.org/officeDocument/2006/relationships/image" Target="../media/image132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3.jpg"/><Relationship Id="rId3" Type="http://schemas.openxmlformats.org/officeDocument/2006/relationships/image" Target="../media/image134.jpg"/><Relationship Id="rId4" Type="http://schemas.openxmlformats.org/officeDocument/2006/relationships/image" Target="../media/image135.jpg"/><Relationship Id="rId5" Type="http://schemas.openxmlformats.org/officeDocument/2006/relationships/image" Target="../media/image136.jpg"/><Relationship Id="rId6" Type="http://schemas.openxmlformats.org/officeDocument/2006/relationships/image" Target="../media/image137.png"/><Relationship Id="rId7" Type="http://schemas.openxmlformats.org/officeDocument/2006/relationships/image" Target="../media/image11.jpg"/><Relationship Id="rId8" Type="http://schemas.openxmlformats.org/officeDocument/2006/relationships/image" Target="../media/image138.png"/><Relationship Id="rId9" Type="http://schemas.openxmlformats.org/officeDocument/2006/relationships/image" Target="../media/image6.jpg"/><Relationship Id="rId10" Type="http://schemas.openxmlformats.org/officeDocument/2006/relationships/image" Target="../media/image139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0.jpg"/><Relationship Id="rId3" Type="http://schemas.openxmlformats.org/officeDocument/2006/relationships/image" Target="../media/image141.png"/><Relationship Id="rId4" Type="http://schemas.openxmlformats.org/officeDocument/2006/relationships/image" Target="../media/image142.jpg"/><Relationship Id="rId5" Type="http://schemas.openxmlformats.org/officeDocument/2006/relationships/image" Target="../media/image143.png"/><Relationship Id="rId6" Type="http://schemas.openxmlformats.org/officeDocument/2006/relationships/image" Target="../media/image144.png"/><Relationship Id="rId7" Type="http://schemas.openxmlformats.org/officeDocument/2006/relationships/image" Target="../media/image11.jpg"/><Relationship Id="rId8" Type="http://schemas.openxmlformats.org/officeDocument/2006/relationships/image" Target="../media/image145.jpg"/><Relationship Id="rId9" Type="http://schemas.openxmlformats.org/officeDocument/2006/relationships/image" Target="../media/image146.png"/><Relationship Id="rId10" Type="http://schemas.openxmlformats.org/officeDocument/2006/relationships/image" Target="../media/image147.jpg"/><Relationship Id="rId11" Type="http://schemas.openxmlformats.org/officeDocument/2006/relationships/image" Target="../media/image148.jp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9.jpg"/><Relationship Id="rId3" Type="http://schemas.openxmlformats.org/officeDocument/2006/relationships/image" Target="../media/image150.jpg"/><Relationship Id="rId4" Type="http://schemas.openxmlformats.org/officeDocument/2006/relationships/image" Target="../media/image151.jpg"/><Relationship Id="rId5" Type="http://schemas.openxmlformats.org/officeDocument/2006/relationships/image" Target="../media/image152.jpg"/><Relationship Id="rId6" Type="http://schemas.openxmlformats.org/officeDocument/2006/relationships/image" Target="../media/image153.jpg"/><Relationship Id="rId7" Type="http://schemas.openxmlformats.org/officeDocument/2006/relationships/image" Target="../media/image154.jpg"/><Relationship Id="rId8" Type="http://schemas.openxmlformats.org/officeDocument/2006/relationships/image" Target="../media/image155.jpg"/><Relationship Id="rId9" Type="http://schemas.openxmlformats.org/officeDocument/2006/relationships/image" Target="../media/image11.jpg"/><Relationship Id="rId10" Type="http://schemas.openxmlformats.org/officeDocument/2006/relationships/image" Target="../media/image156.png"/><Relationship Id="rId11" Type="http://schemas.openxmlformats.org/officeDocument/2006/relationships/image" Target="../media/image157.jp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jpg"/><Relationship Id="rId3" Type="http://schemas.openxmlformats.org/officeDocument/2006/relationships/image" Target="../media/image158.jpg"/><Relationship Id="rId4" Type="http://schemas.openxmlformats.org/officeDocument/2006/relationships/image" Target="../media/image159.jpg"/><Relationship Id="rId5" Type="http://schemas.openxmlformats.org/officeDocument/2006/relationships/image" Target="../media/image160.jpg"/><Relationship Id="rId6" Type="http://schemas.openxmlformats.org/officeDocument/2006/relationships/image" Target="../media/image161.jpg"/><Relationship Id="rId7" Type="http://schemas.openxmlformats.org/officeDocument/2006/relationships/image" Target="../media/image162.jpg"/><Relationship Id="rId8" Type="http://schemas.openxmlformats.org/officeDocument/2006/relationships/image" Target="../media/image163.jp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Relationship Id="rId3" Type="http://schemas.openxmlformats.org/officeDocument/2006/relationships/image" Target="../media/image164.jpg"/><Relationship Id="rId4" Type="http://schemas.openxmlformats.org/officeDocument/2006/relationships/image" Target="../media/image165.png"/><Relationship Id="rId5" Type="http://schemas.openxmlformats.org/officeDocument/2006/relationships/image" Target="../media/image166.jpg"/><Relationship Id="rId6" Type="http://schemas.openxmlformats.org/officeDocument/2006/relationships/image" Target="../media/image167.jpg"/><Relationship Id="rId7" Type="http://schemas.openxmlformats.org/officeDocument/2006/relationships/image" Target="../media/image168.jpg"/><Relationship Id="rId8" Type="http://schemas.openxmlformats.org/officeDocument/2006/relationships/image" Target="../media/image169.jpg"/><Relationship Id="rId9" Type="http://schemas.openxmlformats.org/officeDocument/2006/relationships/image" Target="../media/image170.jpg"/><Relationship Id="rId10" Type="http://schemas.openxmlformats.org/officeDocument/2006/relationships/image" Target="../media/image171.jpg"/><Relationship Id="rId11" Type="http://schemas.openxmlformats.org/officeDocument/2006/relationships/image" Target="../media/image172.jpg"/><Relationship Id="rId12" Type="http://schemas.openxmlformats.org/officeDocument/2006/relationships/image" Target="../media/image173.jp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4.jpg"/><Relationship Id="rId3" Type="http://schemas.openxmlformats.org/officeDocument/2006/relationships/image" Target="../media/image175.png"/><Relationship Id="rId4" Type="http://schemas.openxmlformats.org/officeDocument/2006/relationships/image" Target="../media/image176.png"/><Relationship Id="rId5" Type="http://schemas.openxmlformats.org/officeDocument/2006/relationships/image" Target="../media/image177.png"/><Relationship Id="rId6" Type="http://schemas.openxmlformats.org/officeDocument/2006/relationships/image" Target="../media/image178.jpg"/><Relationship Id="rId7" Type="http://schemas.openxmlformats.org/officeDocument/2006/relationships/image" Target="../media/image179.png"/><Relationship Id="rId8" Type="http://schemas.openxmlformats.org/officeDocument/2006/relationships/image" Target="../media/image180.png"/><Relationship Id="rId9" Type="http://schemas.openxmlformats.org/officeDocument/2006/relationships/image" Target="../media/image11.jpg"/><Relationship Id="rId10" Type="http://schemas.openxmlformats.org/officeDocument/2006/relationships/image" Target="../media/image181.jpg"/><Relationship Id="rId11" Type="http://schemas.openxmlformats.org/officeDocument/2006/relationships/image" Target="../media/image182.jpg"/><Relationship Id="rId12" Type="http://schemas.openxmlformats.org/officeDocument/2006/relationships/image" Target="../media/image183.jpg"/><Relationship Id="rId13" Type="http://schemas.openxmlformats.org/officeDocument/2006/relationships/image" Target="../media/image184.png"/><Relationship Id="rId14" Type="http://schemas.openxmlformats.org/officeDocument/2006/relationships/image" Target="../media/image185.png"/><Relationship Id="rId15" Type="http://schemas.openxmlformats.org/officeDocument/2006/relationships/image" Target="../media/image186.png"/><Relationship Id="rId16" Type="http://schemas.openxmlformats.org/officeDocument/2006/relationships/image" Target="../media/image187.png"/><Relationship Id="rId17" Type="http://schemas.openxmlformats.org/officeDocument/2006/relationships/image" Target="../media/image188.png"/><Relationship Id="rId18" Type="http://schemas.openxmlformats.org/officeDocument/2006/relationships/image" Target="../media/image189.png"/><Relationship Id="rId19" Type="http://schemas.openxmlformats.org/officeDocument/2006/relationships/image" Target="../media/image190.png"/><Relationship Id="rId20" Type="http://schemas.openxmlformats.org/officeDocument/2006/relationships/image" Target="../media/image191.png"/><Relationship Id="rId21" Type="http://schemas.openxmlformats.org/officeDocument/2006/relationships/image" Target="../media/image192.png"/><Relationship Id="rId22" Type="http://schemas.openxmlformats.org/officeDocument/2006/relationships/image" Target="../media/image193.png"/><Relationship Id="rId23" Type="http://schemas.openxmlformats.org/officeDocument/2006/relationships/image" Target="../media/image194.png"/><Relationship Id="rId24" Type="http://schemas.openxmlformats.org/officeDocument/2006/relationships/image" Target="../media/image195.pn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6.png"/><Relationship Id="rId3" Type="http://schemas.openxmlformats.org/officeDocument/2006/relationships/image" Target="../media/image197.jpg"/><Relationship Id="rId4" Type="http://schemas.openxmlformats.org/officeDocument/2006/relationships/image" Target="../media/image198.jpg"/><Relationship Id="rId5" Type="http://schemas.openxmlformats.org/officeDocument/2006/relationships/image" Target="../media/image199.jpg"/><Relationship Id="rId6" Type="http://schemas.openxmlformats.org/officeDocument/2006/relationships/image" Target="../media/image200.jpg"/><Relationship Id="rId7" Type="http://schemas.openxmlformats.org/officeDocument/2006/relationships/image" Target="../media/image11.jp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1.png"/><Relationship Id="rId3" Type="http://schemas.openxmlformats.org/officeDocument/2006/relationships/image" Target="../media/image202.png"/><Relationship Id="rId4" Type="http://schemas.openxmlformats.org/officeDocument/2006/relationships/image" Target="../media/image203.jpg"/><Relationship Id="rId5" Type="http://schemas.openxmlformats.org/officeDocument/2006/relationships/image" Target="../media/image204.png"/><Relationship Id="rId6" Type="http://schemas.openxmlformats.org/officeDocument/2006/relationships/image" Target="../media/image11.jpg"/><Relationship Id="rId7" Type="http://schemas.openxmlformats.org/officeDocument/2006/relationships/image" Target="../media/image90.png"/><Relationship Id="rId8" Type="http://schemas.openxmlformats.org/officeDocument/2006/relationships/image" Target="../media/image91.png"/><Relationship Id="rId9" Type="http://schemas.openxmlformats.org/officeDocument/2006/relationships/image" Target="../media/image92.png"/><Relationship Id="rId10" Type="http://schemas.openxmlformats.org/officeDocument/2006/relationships/image" Target="../media/image205.jp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6.png"/><Relationship Id="rId3" Type="http://schemas.openxmlformats.org/officeDocument/2006/relationships/image" Target="../media/image207.png"/><Relationship Id="rId4" Type="http://schemas.openxmlformats.org/officeDocument/2006/relationships/image" Target="../media/image208.jpg"/><Relationship Id="rId5" Type="http://schemas.openxmlformats.org/officeDocument/2006/relationships/image" Target="../media/image209.jpg"/><Relationship Id="rId6" Type="http://schemas.openxmlformats.org/officeDocument/2006/relationships/image" Target="../media/image210.jpg"/><Relationship Id="rId7" Type="http://schemas.openxmlformats.org/officeDocument/2006/relationships/image" Target="../media/image11.jp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1.jpg"/><Relationship Id="rId3" Type="http://schemas.openxmlformats.org/officeDocument/2006/relationships/image" Target="../media/image212.jpg"/><Relationship Id="rId4" Type="http://schemas.openxmlformats.org/officeDocument/2006/relationships/image" Target="../media/image213.jpg"/><Relationship Id="rId5" Type="http://schemas.openxmlformats.org/officeDocument/2006/relationships/image" Target="../media/image214.png"/><Relationship Id="rId6" Type="http://schemas.openxmlformats.org/officeDocument/2006/relationships/image" Target="../media/image215.png"/><Relationship Id="rId7" Type="http://schemas.openxmlformats.org/officeDocument/2006/relationships/image" Target="../media/image11.jpg"/><Relationship Id="rId8" Type="http://schemas.openxmlformats.org/officeDocument/2006/relationships/image" Target="../media/image216.jp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7.png"/><Relationship Id="rId3" Type="http://schemas.openxmlformats.org/officeDocument/2006/relationships/image" Target="../media/image218.png"/><Relationship Id="rId4" Type="http://schemas.openxmlformats.org/officeDocument/2006/relationships/image" Target="../media/image219.png"/><Relationship Id="rId5" Type="http://schemas.openxmlformats.org/officeDocument/2006/relationships/image" Target="../media/image220.png"/><Relationship Id="rId6" Type="http://schemas.openxmlformats.org/officeDocument/2006/relationships/image" Target="../media/image221.png"/><Relationship Id="rId7" Type="http://schemas.openxmlformats.org/officeDocument/2006/relationships/image" Target="../media/image222.png"/><Relationship Id="rId8" Type="http://schemas.openxmlformats.org/officeDocument/2006/relationships/image" Target="../media/image223.jpg"/><Relationship Id="rId9" Type="http://schemas.openxmlformats.org/officeDocument/2006/relationships/image" Target="../media/image11.jp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4.jpg"/><Relationship Id="rId3" Type="http://schemas.openxmlformats.org/officeDocument/2006/relationships/image" Target="../media/image225.jpg"/><Relationship Id="rId4" Type="http://schemas.openxmlformats.org/officeDocument/2006/relationships/image" Target="../media/image226.png"/><Relationship Id="rId5" Type="http://schemas.openxmlformats.org/officeDocument/2006/relationships/image" Target="../media/image227.jpg"/><Relationship Id="rId6" Type="http://schemas.openxmlformats.org/officeDocument/2006/relationships/image" Target="../media/image35.jp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8.png"/><Relationship Id="rId3" Type="http://schemas.openxmlformats.org/officeDocument/2006/relationships/image" Target="../media/image229.png"/><Relationship Id="rId4" Type="http://schemas.openxmlformats.org/officeDocument/2006/relationships/image" Target="../media/image230.jpg"/><Relationship Id="rId5" Type="http://schemas.openxmlformats.org/officeDocument/2006/relationships/image" Target="../media/image231.png"/><Relationship Id="rId6" Type="http://schemas.openxmlformats.org/officeDocument/2006/relationships/image" Target="../media/image11.jp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0.png"/><Relationship Id="rId3" Type="http://schemas.openxmlformats.org/officeDocument/2006/relationships/image" Target="../media/image91.png"/><Relationship Id="rId4" Type="http://schemas.openxmlformats.org/officeDocument/2006/relationships/image" Target="../media/image232.jpg"/><Relationship Id="rId5" Type="http://schemas.openxmlformats.org/officeDocument/2006/relationships/image" Target="../media/image233.jpg"/><Relationship Id="rId6" Type="http://schemas.openxmlformats.org/officeDocument/2006/relationships/image" Target="../media/image234.jpg"/><Relationship Id="rId7" Type="http://schemas.openxmlformats.org/officeDocument/2006/relationships/image" Target="../media/image11.jpg"/><Relationship Id="rId8" Type="http://schemas.openxmlformats.org/officeDocument/2006/relationships/image" Target="../media/image235.jp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9.png"/><Relationship Id="rId3" Type="http://schemas.openxmlformats.org/officeDocument/2006/relationships/image" Target="../media/image236.png"/><Relationship Id="rId4" Type="http://schemas.openxmlformats.org/officeDocument/2006/relationships/image" Target="../media/image237.png"/><Relationship Id="rId5" Type="http://schemas.openxmlformats.org/officeDocument/2006/relationships/image" Target="../media/image238.png"/><Relationship Id="rId6" Type="http://schemas.openxmlformats.org/officeDocument/2006/relationships/image" Target="../media/image239.jpg"/><Relationship Id="rId7" Type="http://schemas.openxmlformats.org/officeDocument/2006/relationships/image" Target="../media/image11.jpg"/><Relationship Id="rId8" Type="http://schemas.openxmlformats.org/officeDocument/2006/relationships/image" Target="../media/image240.png"/><Relationship Id="rId9" Type="http://schemas.openxmlformats.org/officeDocument/2006/relationships/image" Target="../media/image241.jpg"/><Relationship Id="rId10" Type="http://schemas.openxmlformats.org/officeDocument/2006/relationships/image" Target="../media/image242.jpg"/><Relationship Id="rId11" Type="http://schemas.openxmlformats.org/officeDocument/2006/relationships/image" Target="../media/image243.jpg"/><Relationship Id="rId12" Type="http://schemas.openxmlformats.org/officeDocument/2006/relationships/image" Target="../media/image244.jpg"/><Relationship Id="rId13" Type="http://schemas.openxmlformats.org/officeDocument/2006/relationships/image" Target="../media/image245.pn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Relationship Id="rId3" Type="http://schemas.openxmlformats.org/officeDocument/2006/relationships/image" Target="../media/image92.png"/><Relationship Id="rId4" Type="http://schemas.openxmlformats.org/officeDocument/2006/relationships/image" Target="../media/image246.png"/><Relationship Id="rId5" Type="http://schemas.openxmlformats.org/officeDocument/2006/relationships/image" Target="../media/image247.png"/><Relationship Id="rId6" Type="http://schemas.openxmlformats.org/officeDocument/2006/relationships/image" Target="../media/image248.png"/><Relationship Id="rId7" Type="http://schemas.openxmlformats.org/officeDocument/2006/relationships/image" Target="../media/image249.png"/><Relationship Id="rId8" Type="http://schemas.openxmlformats.org/officeDocument/2006/relationships/image" Target="../media/image91.png"/><Relationship Id="rId9" Type="http://schemas.openxmlformats.org/officeDocument/2006/relationships/image" Target="../media/image90.png"/><Relationship Id="rId10" Type="http://schemas.openxmlformats.org/officeDocument/2006/relationships/image" Target="../media/image250.jpg"/><Relationship Id="rId11" Type="http://schemas.openxmlformats.org/officeDocument/2006/relationships/image" Target="../media/image251.jpg"/><Relationship Id="rId12" Type="http://schemas.openxmlformats.org/officeDocument/2006/relationships/image" Target="../media/image252.jpg"/><Relationship Id="rId13" Type="http://schemas.openxmlformats.org/officeDocument/2006/relationships/image" Target="../media/image253.jpg"/><Relationship Id="rId14" Type="http://schemas.openxmlformats.org/officeDocument/2006/relationships/image" Target="../media/image254.jp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5.png"/><Relationship Id="rId3" Type="http://schemas.openxmlformats.org/officeDocument/2006/relationships/image" Target="../media/image256.png"/><Relationship Id="rId4" Type="http://schemas.openxmlformats.org/officeDocument/2006/relationships/image" Target="../media/image11.jpg"/><Relationship Id="rId5" Type="http://schemas.openxmlformats.org/officeDocument/2006/relationships/image" Target="../media/image257.png"/><Relationship Id="rId6" Type="http://schemas.openxmlformats.org/officeDocument/2006/relationships/image" Target="../media/image258.png"/><Relationship Id="rId7" Type="http://schemas.openxmlformats.org/officeDocument/2006/relationships/image" Target="../media/image259.png"/><Relationship Id="rId8" Type="http://schemas.openxmlformats.org/officeDocument/2006/relationships/image" Target="../media/image260.png"/><Relationship Id="rId9" Type="http://schemas.openxmlformats.org/officeDocument/2006/relationships/image" Target="../media/image261.pn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Relationship Id="rId3" Type="http://schemas.openxmlformats.org/officeDocument/2006/relationships/image" Target="../media/image262.jpg"/><Relationship Id="rId4" Type="http://schemas.openxmlformats.org/officeDocument/2006/relationships/image" Target="../media/image263.jpg"/><Relationship Id="rId5" Type="http://schemas.openxmlformats.org/officeDocument/2006/relationships/image" Target="../media/image264.jpg"/><Relationship Id="rId6" Type="http://schemas.openxmlformats.org/officeDocument/2006/relationships/image" Target="../media/image265.jpg"/><Relationship Id="rId7" Type="http://schemas.openxmlformats.org/officeDocument/2006/relationships/image" Target="../media/image266.jpg"/><Relationship Id="rId8" Type="http://schemas.openxmlformats.org/officeDocument/2006/relationships/image" Target="../media/image267.jp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0.png"/><Relationship Id="rId3" Type="http://schemas.openxmlformats.org/officeDocument/2006/relationships/image" Target="../media/image91.png"/><Relationship Id="rId4" Type="http://schemas.openxmlformats.org/officeDocument/2006/relationships/image" Target="../media/image268.jpg"/><Relationship Id="rId5" Type="http://schemas.openxmlformats.org/officeDocument/2006/relationships/image" Target="../media/image35.jpg"/><Relationship Id="rId6" Type="http://schemas.openxmlformats.org/officeDocument/2006/relationships/image" Target="../media/image269.jpg"/><Relationship Id="rId7" Type="http://schemas.openxmlformats.org/officeDocument/2006/relationships/image" Target="../media/image270.jpg"/><Relationship Id="rId8" Type="http://schemas.openxmlformats.org/officeDocument/2006/relationships/image" Target="../media/image271.jpg"/><Relationship Id="rId9" Type="http://schemas.openxmlformats.org/officeDocument/2006/relationships/image" Target="../media/image272.jpg"/><Relationship Id="rId10" Type="http://schemas.openxmlformats.org/officeDocument/2006/relationships/image" Target="../media/image273.png"/><Relationship Id="rId11" Type="http://schemas.openxmlformats.org/officeDocument/2006/relationships/image" Target="../media/image274.jpg"/><Relationship Id="rId12" Type="http://schemas.openxmlformats.org/officeDocument/2006/relationships/image" Target="../media/image275.jpg"/><Relationship Id="rId13" Type="http://schemas.openxmlformats.org/officeDocument/2006/relationships/image" Target="../media/image276.png"/><Relationship Id="rId14" Type="http://schemas.openxmlformats.org/officeDocument/2006/relationships/image" Target="../media/image277.png"/><Relationship Id="rId15" Type="http://schemas.openxmlformats.org/officeDocument/2006/relationships/image" Target="../media/image278.jpg"/><Relationship Id="rId16" Type="http://schemas.openxmlformats.org/officeDocument/2006/relationships/image" Target="../media/image279.png"/><Relationship Id="rId17" Type="http://schemas.openxmlformats.org/officeDocument/2006/relationships/image" Target="../media/image280.jpg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Relationship Id="rId3" Type="http://schemas.openxmlformats.org/officeDocument/2006/relationships/image" Target="../media/image281.jpg"/><Relationship Id="rId4" Type="http://schemas.openxmlformats.org/officeDocument/2006/relationships/image" Target="../media/image282.png"/><Relationship Id="rId5" Type="http://schemas.openxmlformats.org/officeDocument/2006/relationships/image" Target="../media/image283.jpg"/><Relationship Id="rId6" Type="http://schemas.openxmlformats.org/officeDocument/2006/relationships/image" Target="../media/image284.png"/><Relationship Id="rId7" Type="http://schemas.openxmlformats.org/officeDocument/2006/relationships/image" Target="../media/image285.png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6.jpg"/><Relationship Id="rId3" Type="http://schemas.openxmlformats.org/officeDocument/2006/relationships/image" Target="../media/image287.jpg"/><Relationship Id="rId4" Type="http://schemas.openxmlformats.org/officeDocument/2006/relationships/image" Target="../media/image288.jpg"/><Relationship Id="rId5" Type="http://schemas.openxmlformats.org/officeDocument/2006/relationships/image" Target="../media/image289.jpg"/><Relationship Id="rId6" Type="http://schemas.openxmlformats.org/officeDocument/2006/relationships/image" Target="../media/image11.jpg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0.jpg"/><Relationship Id="rId3" Type="http://schemas.openxmlformats.org/officeDocument/2006/relationships/image" Target="../media/image29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59862" cy="10692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61148" y="5859677"/>
            <a:ext cx="6877684" cy="460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50">
                <a:solidFill>
                  <a:srgbClr val="359356"/>
                </a:solidFill>
                <a:latin typeface="Comic Sans MS"/>
                <a:cs typeface="Comic Sans MS"/>
              </a:rPr>
              <a:t>Uma</a:t>
            </a:r>
            <a:r>
              <a:rPr dirty="0" sz="2850" spc="-10">
                <a:solidFill>
                  <a:srgbClr val="359356"/>
                </a:solidFill>
                <a:latin typeface="Comic Sans MS"/>
                <a:cs typeface="Comic Sans MS"/>
              </a:rPr>
              <a:t> </a:t>
            </a:r>
            <a:r>
              <a:rPr dirty="0" sz="2850" spc="-5">
                <a:solidFill>
                  <a:srgbClr val="359356"/>
                </a:solidFill>
                <a:latin typeface="Comic Sans MS"/>
                <a:cs typeface="Comic Sans MS"/>
              </a:rPr>
              <a:t>Identidade </a:t>
            </a:r>
            <a:r>
              <a:rPr dirty="0" sz="2850">
                <a:solidFill>
                  <a:srgbClr val="359356"/>
                </a:solidFill>
                <a:latin typeface="Comic Sans MS"/>
                <a:cs typeface="Comic Sans MS"/>
              </a:rPr>
              <a:t>que</a:t>
            </a:r>
            <a:r>
              <a:rPr dirty="0" sz="2850" spc="-5">
                <a:solidFill>
                  <a:srgbClr val="359356"/>
                </a:solidFill>
                <a:latin typeface="Comic Sans MS"/>
                <a:cs typeface="Comic Sans MS"/>
              </a:rPr>
              <a:t> </a:t>
            </a:r>
            <a:r>
              <a:rPr dirty="0" sz="2850">
                <a:solidFill>
                  <a:srgbClr val="359356"/>
                </a:solidFill>
                <a:latin typeface="Comic Sans MS"/>
                <a:cs typeface="Comic Sans MS"/>
              </a:rPr>
              <a:t>se</a:t>
            </a:r>
            <a:r>
              <a:rPr dirty="0" sz="2850" spc="-10">
                <a:solidFill>
                  <a:srgbClr val="359356"/>
                </a:solidFill>
                <a:latin typeface="Comic Sans MS"/>
                <a:cs typeface="Comic Sans MS"/>
              </a:rPr>
              <a:t> </a:t>
            </a:r>
            <a:r>
              <a:rPr dirty="0" sz="2850">
                <a:solidFill>
                  <a:srgbClr val="359356"/>
                </a:solidFill>
                <a:latin typeface="Comic Sans MS"/>
                <a:cs typeface="Comic Sans MS"/>
              </a:rPr>
              <a:t>constrói</a:t>
            </a:r>
            <a:r>
              <a:rPr dirty="0" sz="2850" spc="-5">
                <a:solidFill>
                  <a:srgbClr val="359356"/>
                </a:solidFill>
                <a:latin typeface="Comic Sans MS"/>
                <a:cs typeface="Comic Sans MS"/>
              </a:rPr>
              <a:t> </a:t>
            </a:r>
            <a:r>
              <a:rPr dirty="0" sz="2850">
                <a:solidFill>
                  <a:srgbClr val="359356"/>
                </a:solidFill>
                <a:latin typeface="Comic Sans MS"/>
                <a:cs typeface="Comic Sans MS"/>
              </a:rPr>
              <a:t>em</a:t>
            </a:r>
            <a:r>
              <a:rPr dirty="0" sz="2850" spc="-5">
                <a:solidFill>
                  <a:srgbClr val="359356"/>
                </a:solidFill>
                <a:latin typeface="Comic Sans MS"/>
                <a:cs typeface="Comic Sans MS"/>
              </a:rPr>
              <a:t> rede</a:t>
            </a:r>
            <a:endParaRPr sz="2850">
              <a:latin typeface="Comic Sans MS"/>
              <a:cs typeface="Comic Sans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27902" y="474818"/>
            <a:ext cx="815119" cy="86504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100313" y="486940"/>
            <a:ext cx="2045970" cy="211454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200" spc="25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1200" spc="-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200" spc="2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2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Arial MT"/>
                <a:cs typeface="Arial MT"/>
              </a:rPr>
              <a:t>AGROECOLOGIA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099125" y="719575"/>
            <a:ext cx="2051050" cy="489584"/>
            <a:chOff x="3099125" y="719575"/>
            <a:chExt cx="2051050" cy="489584"/>
          </a:xfrm>
        </p:grpSpPr>
        <p:sp>
          <p:nvSpPr>
            <p:cNvPr id="7" name="object 7"/>
            <p:cNvSpPr/>
            <p:nvPr/>
          </p:nvSpPr>
          <p:spPr>
            <a:xfrm>
              <a:off x="3104315" y="1066731"/>
              <a:ext cx="2038350" cy="59055"/>
            </a:xfrm>
            <a:custGeom>
              <a:avLst/>
              <a:gdLst/>
              <a:ahLst/>
              <a:cxnLst/>
              <a:rect l="l" t="t" r="r" b="b"/>
              <a:pathLst>
                <a:path w="2038350" h="59055">
                  <a:moveTo>
                    <a:pt x="2012309" y="0"/>
                  </a:moveTo>
                  <a:lnTo>
                    <a:pt x="25848" y="0"/>
                  </a:lnTo>
                  <a:lnTo>
                    <a:pt x="15811" y="2308"/>
                  </a:lnTo>
                  <a:lnTo>
                    <a:pt x="7593" y="8594"/>
                  </a:lnTo>
                  <a:lnTo>
                    <a:pt x="2039" y="17898"/>
                  </a:lnTo>
                  <a:lnTo>
                    <a:pt x="0" y="29263"/>
                  </a:lnTo>
                  <a:lnTo>
                    <a:pt x="2039" y="40625"/>
                  </a:lnTo>
                  <a:lnTo>
                    <a:pt x="7593" y="49928"/>
                  </a:lnTo>
                  <a:lnTo>
                    <a:pt x="15811" y="56213"/>
                  </a:lnTo>
                  <a:lnTo>
                    <a:pt x="25848" y="58521"/>
                  </a:lnTo>
                  <a:lnTo>
                    <a:pt x="2012309" y="58521"/>
                  </a:lnTo>
                  <a:lnTo>
                    <a:pt x="2022346" y="56213"/>
                  </a:lnTo>
                  <a:lnTo>
                    <a:pt x="2030565" y="49928"/>
                  </a:lnTo>
                  <a:lnTo>
                    <a:pt x="2036118" y="40625"/>
                  </a:lnTo>
                  <a:lnTo>
                    <a:pt x="2038158" y="29260"/>
                  </a:lnTo>
                  <a:lnTo>
                    <a:pt x="2036118" y="17898"/>
                  </a:lnTo>
                  <a:lnTo>
                    <a:pt x="2030565" y="8594"/>
                  </a:lnTo>
                  <a:lnTo>
                    <a:pt x="2022346" y="2308"/>
                  </a:lnTo>
                  <a:lnTo>
                    <a:pt x="2012309" y="0"/>
                  </a:lnTo>
                  <a:close/>
                </a:path>
              </a:pathLst>
            </a:custGeom>
            <a:solidFill>
              <a:srgbClr val="7AB7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099125" y="1140782"/>
              <a:ext cx="2049145" cy="68580"/>
            </a:xfrm>
            <a:custGeom>
              <a:avLst/>
              <a:gdLst/>
              <a:ahLst/>
              <a:cxnLst/>
              <a:rect l="l" t="t" r="r" b="b"/>
              <a:pathLst>
                <a:path w="2049145" h="68580">
                  <a:moveTo>
                    <a:pt x="2022558" y="0"/>
                  </a:moveTo>
                  <a:lnTo>
                    <a:pt x="25980" y="0"/>
                  </a:lnTo>
                  <a:lnTo>
                    <a:pt x="15891" y="2686"/>
                  </a:lnTo>
                  <a:lnTo>
                    <a:pt x="7630" y="10001"/>
                  </a:lnTo>
                  <a:lnTo>
                    <a:pt x="2049" y="20827"/>
                  </a:lnTo>
                  <a:lnTo>
                    <a:pt x="0" y="34056"/>
                  </a:lnTo>
                  <a:lnTo>
                    <a:pt x="2049" y="47277"/>
                  </a:lnTo>
                  <a:lnTo>
                    <a:pt x="7630" y="58103"/>
                  </a:lnTo>
                  <a:lnTo>
                    <a:pt x="15891" y="65418"/>
                  </a:lnTo>
                  <a:lnTo>
                    <a:pt x="25980" y="68105"/>
                  </a:lnTo>
                  <a:lnTo>
                    <a:pt x="2022558" y="68105"/>
                  </a:lnTo>
                  <a:lnTo>
                    <a:pt x="2032648" y="65418"/>
                  </a:lnTo>
                  <a:lnTo>
                    <a:pt x="2040909" y="58103"/>
                  </a:lnTo>
                  <a:lnTo>
                    <a:pt x="2046490" y="47277"/>
                  </a:lnTo>
                  <a:lnTo>
                    <a:pt x="2048540" y="34048"/>
                  </a:lnTo>
                  <a:lnTo>
                    <a:pt x="2046490" y="20827"/>
                  </a:lnTo>
                  <a:lnTo>
                    <a:pt x="2040909" y="10001"/>
                  </a:lnTo>
                  <a:lnTo>
                    <a:pt x="2032648" y="2686"/>
                  </a:lnTo>
                  <a:lnTo>
                    <a:pt x="2022558" y="0"/>
                  </a:lnTo>
                  <a:close/>
                </a:path>
              </a:pathLst>
            </a:custGeom>
            <a:solidFill>
              <a:srgbClr val="7CBC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60087" y="719575"/>
              <a:ext cx="89935" cy="89935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3075622" y="644162"/>
            <a:ext cx="2092325" cy="45085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dirty="0" sz="2750" spc="320">
                <a:solidFill>
                  <a:srgbClr val="1E1916"/>
                </a:solidFill>
                <a:latin typeface="Arial Black"/>
                <a:cs typeface="Arial Black"/>
              </a:rPr>
              <a:t>E</a:t>
            </a:r>
            <a:r>
              <a:rPr dirty="0" sz="2750" spc="340">
                <a:solidFill>
                  <a:srgbClr val="1E1916"/>
                </a:solidFill>
                <a:latin typeface="Arial Black"/>
                <a:cs typeface="Arial Black"/>
              </a:rPr>
              <a:t>C</a:t>
            </a:r>
            <a:r>
              <a:rPr dirty="0" sz="2750" spc="229">
                <a:solidFill>
                  <a:srgbClr val="1E1916"/>
                </a:solidFill>
                <a:latin typeface="Arial Black"/>
                <a:cs typeface="Arial Black"/>
              </a:rPr>
              <a:t>O</a:t>
            </a:r>
            <a:r>
              <a:rPr dirty="0" sz="2750" spc="340">
                <a:solidFill>
                  <a:srgbClr val="1E1916"/>
                </a:solidFill>
                <a:latin typeface="Arial Black"/>
                <a:cs typeface="Arial Black"/>
              </a:rPr>
              <a:t>V</a:t>
            </a:r>
            <a:r>
              <a:rPr dirty="0" sz="2750" spc="170">
                <a:solidFill>
                  <a:srgbClr val="1E1916"/>
                </a:solidFill>
                <a:latin typeface="Arial Black"/>
                <a:cs typeface="Arial Black"/>
              </a:rPr>
              <a:t>I</a:t>
            </a:r>
            <a:r>
              <a:rPr dirty="0" sz="2750" spc="204">
                <a:solidFill>
                  <a:srgbClr val="1E1916"/>
                </a:solidFill>
                <a:latin typeface="Arial Black"/>
                <a:cs typeface="Arial Black"/>
              </a:rPr>
              <a:t>D</a:t>
            </a:r>
            <a:r>
              <a:rPr dirty="0" sz="2750" spc="-60">
                <a:solidFill>
                  <a:srgbClr val="1E1916"/>
                </a:solidFill>
                <a:latin typeface="Arial Black"/>
                <a:cs typeface="Arial Black"/>
              </a:rPr>
              <a:t>A</a:t>
            </a:r>
            <a:r>
              <a:rPr dirty="0" baseline="194444" sz="750" spc="30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endParaRPr baseline="194444" sz="75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59576" y="10079494"/>
            <a:ext cx="3234055" cy="4184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550" spc="-320" b="1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z="2550" spc="-245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2550" spc="-270" b="1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2550" spc="-245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2550" spc="-170" b="1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2550" spc="-270" b="1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dirty="0" sz="2550" spc="-1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50" spc="-270" b="1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2550" spc="-245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2550" spc="-1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50" spc="-270" b="1">
                <a:solidFill>
                  <a:srgbClr val="FFFFFF"/>
                </a:solidFill>
                <a:latin typeface="Arial"/>
                <a:cs typeface="Arial"/>
              </a:rPr>
              <a:t>Fo</a:t>
            </a:r>
            <a:r>
              <a:rPr dirty="0" sz="2550" spc="-170" b="1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2550" spc="-280" b="1">
                <a:solidFill>
                  <a:srgbClr val="FFFFFF"/>
                </a:solidFill>
                <a:latin typeface="Arial"/>
                <a:cs typeface="Arial"/>
              </a:rPr>
              <a:t>maçã</a:t>
            </a:r>
            <a:r>
              <a:rPr dirty="0" sz="2550" spc="-270" b="1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2550" spc="-1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50" spc="-245" b="1">
                <a:solidFill>
                  <a:srgbClr val="FFFFFF"/>
                </a:solidFill>
                <a:latin typeface="Arial"/>
                <a:cs typeface="Arial"/>
              </a:rPr>
              <a:t>01</a:t>
            </a:r>
            <a:endParaRPr sz="2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74109" y="2531548"/>
            <a:ext cx="5864225" cy="6073775"/>
            <a:chOff x="874109" y="2531548"/>
            <a:chExt cx="5864225" cy="60737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21161" y="3059715"/>
              <a:ext cx="4587049" cy="473639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74109" y="2531548"/>
              <a:ext cx="5864225" cy="6073775"/>
            </a:xfrm>
            <a:custGeom>
              <a:avLst/>
              <a:gdLst/>
              <a:ahLst/>
              <a:cxnLst/>
              <a:rect l="l" t="t" r="r" b="b"/>
              <a:pathLst>
                <a:path w="5864225" h="6073775">
                  <a:moveTo>
                    <a:pt x="5864139" y="0"/>
                  </a:moveTo>
                  <a:lnTo>
                    <a:pt x="0" y="0"/>
                  </a:lnTo>
                  <a:lnTo>
                    <a:pt x="0" y="6073574"/>
                  </a:lnTo>
                  <a:lnTo>
                    <a:pt x="5864139" y="6073574"/>
                  </a:lnTo>
                  <a:lnTo>
                    <a:pt x="5864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52561" y="2712258"/>
              <a:ext cx="4655649" cy="5339872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-1577" y="0"/>
            <a:ext cx="7561580" cy="212725"/>
          </a:xfrm>
          <a:custGeom>
            <a:avLst/>
            <a:gdLst/>
            <a:ahLst/>
            <a:cxnLst/>
            <a:rect l="l" t="t" r="r" b="b"/>
            <a:pathLst>
              <a:path w="7561580" h="212725">
                <a:moveTo>
                  <a:pt x="7561149" y="0"/>
                </a:moveTo>
                <a:lnTo>
                  <a:pt x="0" y="0"/>
                </a:lnTo>
                <a:lnTo>
                  <a:pt x="0" y="212694"/>
                </a:lnTo>
                <a:lnTo>
                  <a:pt x="7561149" y="212694"/>
                </a:lnTo>
                <a:lnTo>
                  <a:pt x="7561149" y="0"/>
                </a:lnTo>
                <a:close/>
              </a:path>
            </a:pathLst>
          </a:custGeom>
          <a:solidFill>
            <a:srgbClr val="CCE2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915290" y="4381988"/>
            <a:ext cx="3921125" cy="21926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17000"/>
              </a:lnSpc>
              <a:spcBef>
                <a:spcPts val="95"/>
              </a:spcBef>
            </a:pPr>
            <a:r>
              <a:rPr dirty="0" sz="4050" spc="20">
                <a:solidFill>
                  <a:srgbClr val="196342"/>
                </a:solidFill>
                <a:latin typeface="Comic Sans MS"/>
                <a:cs typeface="Comic Sans MS"/>
              </a:rPr>
              <a:t>Uma</a:t>
            </a:r>
            <a:r>
              <a:rPr dirty="0" sz="4050" spc="-75">
                <a:solidFill>
                  <a:srgbClr val="196342"/>
                </a:solidFill>
                <a:latin typeface="Comic Sans MS"/>
                <a:cs typeface="Comic Sans MS"/>
              </a:rPr>
              <a:t> </a:t>
            </a:r>
            <a:r>
              <a:rPr dirty="0" sz="4050" spc="15">
                <a:solidFill>
                  <a:srgbClr val="196342"/>
                </a:solidFill>
                <a:latin typeface="Comic Sans MS"/>
                <a:cs typeface="Comic Sans MS"/>
              </a:rPr>
              <a:t>Identidade </a:t>
            </a:r>
            <a:r>
              <a:rPr dirty="0" sz="4050" spc="-1200">
                <a:solidFill>
                  <a:srgbClr val="196342"/>
                </a:solidFill>
                <a:latin typeface="Comic Sans MS"/>
                <a:cs typeface="Comic Sans MS"/>
              </a:rPr>
              <a:t> </a:t>
            </a:r>
            <a:r>
              <a:rPr dirty="0" sz="4050" spc="15">
                <a:solidFill>
                  <a:srgbClr val="196342"/>
                </a:solidFill>
                <a:latin typeface="Comic Sans MS"/>
                <a:cs typeface="Comic Sans MS"/>
              </a:rPr>
              <a:t>que</a:t>
            </a:r>
            <a:r>
              <a:rPr dirty="0" sz="4050" spc="15">
                <a:solidFill>
                  <a:srgbClr val="196342"/>
                </a:solidFill>
                <a:latin typeface="Comic Sans MS"/>
                <a:cs typeface="Comic Sans MS"/>
              </a:rPr>
              <a:t> </a:t>
            </a:r>
            <a:r>
              <a:rPr dirty="0" sz="4050" spc="15">
                <a:solidFill>
                  <a:srgbClr val="196342"/>
                </a:solidFill>
                <a:latin typeface="Comic Sans MS"/>
                <a:cs typeface="Comic Sans MS"/>
              </a:rPr>
              <a:t>se</a:t>
            </a:r>
            <a:r>
              <a:rPr dirty="0" sz="4050" spc="15">
                <a:solidFill>
                  <a:srgbClr val="196342"/>
                </a:solidFill>
                <a:latin typeface="Comic Sans MS"/>
                <a:cs typeface="Comic Sans MS"/>
              </a:rPr>
              <a:t> </a:t>
            </a:r>
            <a:r>
              <a:rPr dirty="0" sz="4050" spc="10">
                <a:solidFill>
                  <a:srgbClr val="196342"/>
                </a:solidFill>
                <a:latin typeface="Comic Sans MS"/>
                <a:cs typeface="Comic Sans MS"/>
              </a:rPr>
              <a:t>constrói </a:t>
            </a:r>
            <a:r>
              <a:rPr dirty="0" sz="4050" spc="15">
                <a:solidFill>
                  <a:srgbClr val="196342"/>
                </a:solidFill>
                <a:latin typeface="Comic Sans MS"/>
                <a:cs typeface="Comic Sans MS"/>
              </a:rPr>
              <a:t> </a:t>
            </a:r>
            <a:r>
              <a:rPr dirty="0" sz="4050" spc="20">
                <a:solidFill>
                  <a:srgbClr val="196342"/>
                </a:solidFill>
                <a:latin typeface="Comic Sans MS"/>
                <a:cs typeface="Comic Sans MS"/>
              </a:rPr>
              <a:t>em</a:t>
            </a:r>
            <a:r>
              <a:rPr dirty="0" sz="4050">
                <a:solidFill>
                  <a:srgbClr val="196342"/>
                </a:solidFill>
                <a:latin typeface="Comic Sans MS"/>
                <a:cs typeface="Comic Sans MS"/>
              </a:rPr>
              <a:t> </a:t>
            </a:r>
            <a:r>
              <a:rPr dirty="0" sz="4050" spc="15">
                <a:solidFill>
                  <a:srgbClr val="196342"/>
                </a:solidFill>
                <a:latin typeface="Comic Sans MS"/>
                <a:cs typeface="Comic Sans MS"/>
              </a:rPr>
              <a:t>rede</a:t>
            </a:r>
            <a:endParaRPr sz="4050">
              <a:latin typeface="Comic Sans MS"/>
              <a:cs typeface="Comic Sans MS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40778" y="862341"/>
            <a:ext cx="1072832" cy="107943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009046" y="951099"/>
            <a:ext cx="2443480" cy="247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50" spc="15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50" spc="-7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1450" spc="1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C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1450" spc="15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OG</a:t>
            </a:r>
            <a:r>
              <a:rPr dirty="0" sz="14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145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375"/>
              <a:t>E</a:t>
            </a:r>
            <a:r>
              <a:rPr dirty="0" spc="405"/>
              <a:t>C</a:t>
            </a:r>
            <a:r>
              <a:rPr dirty="0" spc="270"/>
              <a:t>O</a:t>
            </a:r>
            <a:r>
              <a:rPr dirty="0" spc="405"/>
              <a:t>V</a:t>
            </a:r>
            <a:r>
              <a:rPr dirty="0" spc="200"/>
              <a:t>I</a:t>
            </a:r>
            <a:r>
              <a:rPr dirty="0" spc="240"/>
              <a:t>D</a:t>
            </a:r>
            <a:r>
              <a:rPr dirty="0" spc="409"/>
              <a:t>A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3005128" y="1642385"/>
            <a:ext cx="2451735" cy="170180"/>
            <a:chOff x="3005128" y="1642385"/>
            <a:chExt cx="2451735" cy="170180"/>
          </a:xfrm>
        </p:grpSpPr>
        <p:sp>
          <p:nvSpPr>
            <p:cNvPr id="12" name="object 12"/>
            <p:cNvSpPr/>
            <p:nvPr/>
          </p:nvSpPr>
          <p:spPr>
            <a:xfrm>
              <a:off x="3011338" y="1642385"/>
              <a:ext cx="2439035" cy="70485"/>
            </a:xfrm>
            <a:custGeom>
              <a:avLst/>
              <a:gdLst/>
              <a:ahLst/>
              <a:cxnLst/>
              <a:rect l="l" t="t" r="r" b="b"/>
              <a:pathLst>
                <a:path w="2439035" h="70485">
                  <a:moveTo>
                    <a:pt x="2407903" y="0"/>
                  </a:moveTo>
                  <a:lnTo>
                    <a:pt x="30930" y="0"/>
                  </a:lnTo>
                  <a:lnTo>
                    <a:pt x="18920" y="2762"/>
                  </a:lnTo>
                  <a:lnTo>
                    <a:pt x="9085" y="10283"/>
                  </a:lnTo>
                  <a:lnTo>
                    <a:pt x="2440" y="21415"/>
                  </a:lnTo>
                  <a:lnTo>
                    <a:pt x="0" y="35016"/>
                  </a:lnTo>
                  <a:lnTo>
                    <a:pt x="2440" y="48610"/>
                  </a:lnTo>
                  <a:lnTo>
                    <a:pt x="9085" y="59742"/>
                  </a:lnTo>
                  <a:lnTo>
                    <a:pt x="18920" y="67264"/>
                  </a:lnTo>
                  <a:lnTo>
                    <a:pt x="30930" y="70026"/>
                  </a:lnTo>
                  <a:lnTo>
                    <a:pt x="2407903" y="70026"/>
                  </a:lnTo>
                  <a:lnTo>
                    <a:pt x="2419913" y="67264"/>
                  </a:lnTo>
                  <a:lnTo>
                    <a:pt x="2429748" y="59742"/>
                  </a:lnTo>
                  <a:lnTo>
                    <a:pt x="2436393" y="48610"/>
                  </a:lnTo>
                  <a:lnTo>
                    <a:pt x="2438834" y="35010"/>
                  </a:lnTo>
                  <a:lnTo>
                    <a:pt x="2436393" y="21415"/>
                  </a:lnTo>
                  <a:lnTo>
                    <a:pt x="2429748" y="10283"/>
                  </a:lnTo>
                  <a:lnTo>
                    <a:pt x="2419913" y="2762"/>
                  </a:lnTo>
                  <a:lnTo>
                    <a:pt x="2407903" y="0"/>
                  </a:lnTo>
                  <a:close/>
                </a:path>
              </a:pathLst>
            </a:custGeom>
            <a:solidFill>
              <a:srgbClr val="7AB7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005128" y="1730995"/>
              <a:ext cx="2451735" cy="81915"/>
            </a:xfrm>
            <a:custGeom>
              <a:avLst/>
              <a:gdLst/>
              <a:ahLst/>
              <a:cxnLst/>
              <a:rect l="l" t="t" r="r" b="b"/>
              <a:pathLst>
                <a:path w="2451735" h="81914">
                  <a:moveTo>
                    <a:pt x="2420169" y="0"/>
                  </a:moveTo>
                  <a:lnTo>
                    <a:pt x="31089" y="0"/>
                  </a:lnTo>
                  <a:lnTo>
                    <a:pt x="19018" y="3214"/>
                  </a:lnTo>
                  <a:lnTo>
                    <a:pt x="9132" y="11966"/>
                  </a:lnTo>
                  <a:lnTo>
                    <a:pt x="2453" y="24920"/>
                  </a:lnTo>
                  <a:lnTo>
                    <a:pt x="0" y="40747"/>
                  </a:lnTo>
                  <a:lnTo>
                    <a:pt x="2453" y="56568"/>
                  </a:lnTo>
                  <a:lnTo>
                    <a:pt x="9132" y="69522"/>
                  </a:lnTo>
                  <a:lnTo>
                    <a:pt x="19018" y="78275"/>
                  </a:lnTo>
                  <a:lnTo>
                    <a:pt x="31089" y="81489"/>
                  </a:lnTo>
                  <a:lnTo>
                    <a:pt x="2420169" y="81489"/>
                  </a:lnTo>
                  <a:lnTo>
                    <a:pt x="2432240" y="78275"/>
                  </a:lnTo>
                  <a:lnTo>
                    <a:pt x="2442126" y="69522"/>
                  </a:lnTo>
                  <a:lnTo>
                    <a:pt x="2448805" y="56568"/>
                  </a:lnTo>
                  <a:lnTo>
                    <a:pt x="2451258" y="40740"/>
                  </a:lnTo>
                  <a:lnTo>
                    <a:pt x="2448805" y="24920"/>
                  </a:lnTo>
                  <a:lnTo>
                    <a:pt x="2442126" y="11966"/>
                  </a:lnTo>
                  <a:lnTo>
                    <a:pt x="2432240" y="3214"/>
                  </a:lnTo>
                  <a:lnTo>
                    <a:pt x="2420169" y="0"/>
                  </a:lnTo>
                  <a:close/>
                </a:path>
              </a:pathLst>
            </a:custGeom>
            <a:solidFill>
              <a:srgbClr val="7CBC3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2175812" y="9642807"/>
            <a:ext cx="3234055" cy="4184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550" spc="-320" b="1">
                <a:solidFill>
                  <a:srgbClr val="1C6342"/>
                </a:solidFill>
                <a:latin typeface="Arial"/>
                <a:cs typeface="Arial"/>
              </a:rPr>
              <a:t>C</a:t>
            </a:r>
            <a:r>
              <a:rPr dirty="0" sz="2550" spc="-245" b="1">
                <a:solidFill>
                  <a:srgbClr val="1C6342"/>
                </a:solidFill>
                <a:latin typeface="Arial"/>
                <a:cs typeface="Arial"/>
              </a:rPr>
              <a:t>a</a:t>
            </a:r>
            <a:r>
              <a:rPr dirty="0" sz="2550" spc="-270" b="1">
                <a:solidFill>
                  <a:srgbClr val="1C6342"/>
                </a:solidFill>
                <a:latin typeface="Arial"/>
                <a:cs typeface="Arial"/>
              </a:rPr>
              <a:t>d</a:t>
            </a:r>
            <a:r>
              <a:rPr dirty="0" sz="2550" spc="-245" b="1">
                <a:solidFill>
                  <a:srgbClr val="1C6342"/>
                </a:solidFill>
                <a:latin typeface="Arial"/>
                <a:cs typeface="Arial"/>
              </a:rPr>
              <a:t>e</a:t>
            </a:r>
            <a:r>
              <a:rPr dirty="0" sz="2550" spc="-170" b="1">
                <a:solidFill>
                  <a:srgbClr val="1C6342"/>
                </a:solidFill>
                <a:latin typeface="Arial"/>
                <a:cs typeface="Arial"/>
              </a:rPr>
              <a:t>r</a:t>
            </a:r>
            <a:r>
              <a:rPr dirty="0" sz="2550" spc="-270" b="1">
                <a:solidFill>
                  <a:srgbClr val="1C6342"/>
                </a:solidFill>
                <a:latin typeface="Arial"/>
                <a:cs typeface="Arial"/>
              </a:rPr>
              <a:t>no</a:t>
            </a:r>
            <a:r>
              <a:rPr dirty="0" sz="2550" spc="-125" b="1">
                <a:solidFill>
                  <a:srgbClr val="1C6342"/>
                </a:solidFill>
                <a:latin typeface="Arial"/>
                <a:cs typeface="Arial"/>
              </a:rPr>
              <a:t> </a:t>
            </a:r>
            <a:r>
              <a:rPr dirty="0" sz="2550" spc="-270" b="1">
                <a:solidFill>
                  <a:srgbClr val="1C6342"/>
                </a:solidFill>
                <a:latin typeface="Arial"/>
                <a:cs typeface="Arial"/>
              </a:rPr>
              <a:t>d</a:t>
            </a:r>
            <a:r>
              <a:rPr dirty="0" sz="2550" spc="-245" b="1">
                <a:solidFill>
                  <a:srgbClr val="1C6342"/>
                </a:solidFill>
                <a:latin typeface="Arial"/>
                <a:cs typeface="Arial"/>
              </a:rPr>
              <a:t>e</a:t>
            </a:r>
            <a:r>
              <a:rPr dirty="0" sz="2550" spc="-125" b="1">
                <a:solidFill>
                  <a:srgbClr val="1C6342"/>
                </a:solidFill>
                <a:latin typeface="Arial"/>
                <a:cs typeface="Arial"/>
              </a:rPr>
              <a:t> </a:t>
            </a:r>
            <a:r>
              <a:rPr dirty="0" sz="2550" spc="-270" b="1">
                <a:solidFill>
                  <a:srgbClr val="1C6342"/>
                </a:solidFill>
                <a:latin typeface="Arial"/>
                <a:cs typeface="Arial"/>
              </a:rPr>
              <a:t>Fo</a:t>
            </a:r>
            <a:r>
              <a:rPr dirty="0" sz="2550" spc="-170" b="1">
                <a:solidFill>
                  <a:srgbClr val="1C6342"/>
                </a:solidFill>
                <a:latin typeface="Arial"/>
                <a:cs typeface="Arial"/>
              </a:rPr>
              <a:t>r</a:t>
            </a:r>
            <a:r>
              <a:rPr dirty="0" sz="2550" spc="-280" b="1">
                <a:solidFill>
                  <a:srgbClr val="1C6342"/>
                </a:solidFill>
                <a:latin typeface="Arial"/>
                <a:cs typeface="Arial"/>
              </a:rPr>
              <a:t>maçã</a:t>
            </a:r>
            <a:r>
              <a:rPr dirty="0" sz="2550" spc="-270" b="1">
                <a:solidFill>
                  <a:srgbClr val="1C6342"/>
                </a:solidFill>
                <a:latin typeface="Arial"/>
                <a:cs typeface="Arial"/>
              </a:rPr>
              <a:t>o</a:t>
            </a:r>
            <a:r>
              <a:rPr dirty="0" sz="2550" spc="-125" b="1">
                <a:solidFill>
                  <a:srgbClr val="1C6342"/>
                </a:solidFill>
                <a:latin typeface="Arial"/>
                <a:cs typeface="Arial"/>
              </a:rPr>
              <a:t> </a:t>
            </a:r>
            <a:r>
              <a:rPr dirty="0" sz="2550" spc="-245" b="1">
                <a:solidFill>
                  <a:srgbClr val="1C6342"/>
                </a:solidFill>
                <a:latin typeface="Arial"/>
                <a:cs typeface="Arial"/>
              </a:rPr>
              <a:t>01</a:t>
            </a:r>
            <a:endParaRPr sz="2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69223" y="9997333"/>
            <a:ext cx="16713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Lapa/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PR,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25">
                <a:solidFill>
                  <a:srgbClr val="1E1916"/>
                </a:solidFill>
                <a:latin typeface="Arial MT"/>
                <a:cs typeface="Arial MT"/>
              </a:rPr>
              <a:t>Julho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2007.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577" y="0"/>
            <a:ext cx="7561580" cy="212725"/>
          </a:xfrm>
          <a:custGeom>
            <a:avLst/>
            <a:gdLst/>
            <a:ahLst/>
            <a:cxnLst/>
            <a:rect l="l" t="t" r="r" b="b"/>
            <a:pathLst>
              <a:path w="7561580" h="212725">
                <a:moveTo>
                  <a:pt x="7561149" y="0"/>
                </a:moveTo>
                <a:lnTo>
                  <a:pt x="0" y="0"/>
                </a:lnTo>
                <a:lnTo>
                  <a:pt x="0" y="212694"/>
                </a:lnTo>
                <a:lnTo>
                  <a:pt x="7561149" y="212694"/>
                </a:lnTo>
                <a:lnTo>
                  <a:pt x="7561149" y="0"/>
                </a:lnTo>
                <a:close/>
              </a:path>
            </a:pathLst>
          </a:custGeom>
          <a:solidFill>
            <a:srgbClr val="CCE2A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40778" y="496581"/>
            <a:ext cx="1072832" cy="107943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009046" y="585340"/>
            <a:ext cx="2443480" cy="247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50" spc="15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50" spc="-7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1450" spc="1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C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1450" spc="15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OG</a:t>
            </a:r>
            <a:r>
              <a:rPr dirty="0" sz="14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1450">
              <a:latin typeface="Arial MT"/>
              <a:cs typeface="Arial M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375"/>
              <a:t>E</a:t>
            </a:r>
            <a:r>
              <a:rPr dirty="0" spc="405"/>
              <a:t>C</a:t>
            </a:r>
            <a:r>
              <a:rPr dirty="0" spc="270"/>
              <a:t>O</a:t>
            </a:r>
            <a:r>
              <a:rPr dirty="0" spc="405"/>
              <a:t>V</a:t>
            </a:r>
            <a:r>
              <a:rPr dirty="0" spc="200"/>
              <a:t>I</a:t>
            </a:r>
            <a:r>
              <a:rPr dirty="0" spc="240"/>
              <a:t>D</a:t>
            </a:r>
            <a:r>
              <a:rPr dirty="0" spc="409"/>
              <a:t>A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3005128" y="1276625"/>
            <a:ext cx="2451735" cy="170180"/>
            <a:chOff x="3005128" y="1276625"/>
            <a:chExt cx="2451735" cy="170180"/>
          </a:xfrm>
        </p:grpSpPr>
        <p:sp>
          <p:nvSpPr>
            <p:cNvPr id="8" name="object 8"/>
            <p:cNvSpPr/>
            <p:nvPr/>
          </p:nvSpPr>
          <p:spPr>
            <a:xfrm>
              <a:off x="3011338" y="1276625"/>
              <a:ext cx="2439035" cy="70485"/>
            </a:xfrm>
            <a:custGeom>
              <a:avLst/>
              <a:gdLst/>
              <a:ahLst/>
              <a:cxnLst/>
              <a:rect l="l" t="t" r="r" b="b"/>
              <a:pathLst>
                <a:path w="2439035" h="70484">
                  <a:moveTo>
                    <a:pt x="2407903" y="0"/>
                  </a:moveTo>
                  <a:lnTo>
                    <a:pt x="30930" y="0"/>
                  </a:lnTo>
                  <a:lnTo>
                    <a:pt x="18920" y="2762"/>
                  </a:lnTo>
                  <a:lnTo>
                    <a:pt x="9085" y="10283"/>
                  </a:lnTo>
                  <a:lnTo>
                    <a:pt x="2440" y="21415"/>
                  </a:lnTo>
                  <a:lnTo>
                    <a:pt x="0" y="35016"/>
                  </a:lnTo>
                  <a:lnTo>
                    <a:pt x="2440" y="48610"/>
                  </a:lnTo>
                  <a:lnTo>
                    <a:pt x="9085" y="59742"/>
                  </a:lnTo>
                  <a:lnTo>
                    <a:pt x="18920" y="67264"/>
                  </a:lnTo>
                  <a:lnTo>
                    <a:pt x="30930" y="70026"/>
                  </a:lnTo>
                  <a:lnTo>
                    <a:pt x="2407903" y="70026"/>
                  </a:lnTo>
                  <a:lnTo>
                    <a:pt x="2419913" y="67264"/>
                  </a:lnTo>
                  <a:lnTo>
                    <a:pt x="2429748" y="59742"/>
                  </a:lnTo>
                  <a:lnTo>
                    <a:pt x="2436393" y="48610"/>
                  </a:lnTo>
                  <a:lnTo>
                    <a:pt x="2438834" y="35010"/>
                  </a:lnTo>
                  <a:lnTo>
                    <a:pt x="2436393" y="21415"/>
                  </a:lnTo>
                  <a:lnTo>
                    <a:pt x="2429748" y="10283"/>
                  </a:lnTo>
                  <a:lnTo>
                    <a:pt x="2419913" y="2762"/>
                  </a:lnTo>
                  <a:lnTo>
                    <a:pt x="2407903" y="0"/>
                  </a:lnTo>
                  <a:close/>
                </a:path>
              </a:pathLst>
            </a:custGeom>
            <a:solidFill>
              <a:srgbClr val="7AB7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005128" y="1365235"/>
              <a:ext cx="2451735" cy="81915"/>
            </a:xfrm>
            <a:custGeom>
              <a:avLst/>
              <a:gdLst/>
              <a:ahLst/>
              <a:cxnLst/>
              <a:rect l="l" t="t" r="r" b="b"/>
              <a:pathLst>
                <a:path w="2451735" h="81915">
                  <a:moveTo>
                    <a:pt x="2420169" y="0"/>
                  </a:moveTo>
                  <a:lnTo>
                    <a:pt x="31089" y="0"/>
                  </a:lnTo>
                  <a:lnTo>
                    <a:pt x="19018" y="3214"/>
                  </a:lnTo>
                  <a:lnTo>
                    <a:pt x="9132" y="11966"/>
                  </a:lnTo>
                  <a:lnTo>
                    <a:pt x="2453" y="24920"/>
                  </a:lnTo>
                  <a:lnTo>
                    <a:pt x="0" y="40747"/>
                  </a:lnTo>
                  <a:lnTo>
                    <a:pt x="2453" y="56568"/>
                  </a:lnTo>
                  <a:lnTo>
                    <a:pt x="9132" y="69522"/>
                  </a:lnTo>
                  <a:lnTo>
                    <a:pt x="19018" y="78275"/>
                  </a:lnTo>
                  <a:lnTo>
                    <a:pt x="31089" y="81489"/>
                  </a:lnTo>
                  <a:lnTo>
                    <a:pt x="2420169" y="81489"/>
                  </a:lnTo>
                  <a:lnTo>
                    <a:pt x="2432240" y="78275"/>
                  </a:lnTo>
                  <a:lnTo>
                    <a:pt x="2442126" y="69522"/>
                  </a:lnTo>
                  <a:lnTo>
                    <a:pt x="2448805" y="56568"/>
                  </a:lnTo>
                  <a:lnTo>
                    <a:pt x="2451258" y="40740"/>
                  </a:lnTo>
                  <a:lnTo>
                    <a:pt x="2448805" y="24920"/>
                  </a:lnTo>
                  <a:lnTo>
                    <a:pt x="2442126" y="11966"/>
                  </a:lnTo>
                  <a:lnTo>
                    <a:pt x="2432240" y="3214"/>
                  </a:lnTo>
                  <a:lnTo>
                    <a:pt x="2420169" y="0"/>
                  </a:lnTo>
                  <a:close/>
                </a:path>
              </a:pathLst>
            </a:custGeom>
            <a:solidFill>
              <a:srgbClr val="7CBC3A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10994" y="4176837"/>
            <a:ext cx="3335513" cy="344492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099682" y="1708350"/>
            <a:ext cx="5377815" cy="2007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Este</a:t>
            </a:r>
            <a:r>
              <a:rPr dirty="0" sz="1400" spc="-1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caderno</a:t>
            </a:r>
            <a:r>
              <a:rPr dirty="0" sz="1400" spc="-1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foi</a:t>
            </a:r>
            <a:r>
              <a:rPr dirty="0" sz="1400" spc="-1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elaborado</a:t>
            </a:r>
            <a:r>
              <a:rPr dirty="0" sz="1400" spc="-14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spc="-1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discutido</a:t>
            </a:r>
            <a:r>
              <a:rPr dirty="0" sz="1400" spc="-1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r>
              <a:rPr dirty="0" sz="1400" spc="-1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-14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participação </a:t>
            </a:r>
            <a:r>
              <a:rPr dirty="0" sz="1400" spc="-59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todos os Núcleos da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Rede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Ecovida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Agroecologia.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Seu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 conteúdo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é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resultante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acúmulos político organizacionais </a:t>
            </a:r>
            <a:r>
              <a:rPr dirty="0" sz="14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históricos</a:t>
            </a:r>
            <a:r>
              <a:rPr dirty="0" sz="1400" spc="-14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em</a:t>
            </a:r>
            <a:r>
              <a:rPr dirty="0" sz="1400" spc="-13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construção</a:t>
            </a:r>
            <a:r>
              <a:rPr dirty="0" sz="1400" spc="-13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junto</a:t>
            </a:r>
            <a:r>
              <a:rPr dirty="0" sz="1400" spc="-13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à</a:t>
            </a:r>
            <a:r>
              <a:rPr dirty="0" sz="1400" spc="-13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inúmeras</a:t>
            </a:r>
            <a:r>
              <a:rPr dirty="0" sz="1400" spc="-14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famílias</a:t>
            </a:r>
            <a:r>
              <a:rPr dirty="0" sz="1400" spc="-13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agricultoras </a:t>
            </a:r>
            <a:r>
              <a:rPr dirty="0" sz="1400" spc="-59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spc="-1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400" spc="-1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trabalhadores(as)</a:t>
            </a:r>
            <a:r>
              <a:rPr dirty="0" sz="1400" spc="-15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urbanos(as),</a:t>
            </a:r>
            <a:r>
              <a:rPr dirty="0" sz="1400" spc="-15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ong’s</a:t>
            </a:r>
            <a:r>
              <a:rPr dirty="0" sz="1400" spc="-15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spc="-1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Movimentos</a:t>
            </a:r>
            <a:r>
              <a:rPr dirty="0" sz="1400" spc="-1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Sociais 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400" spc="-13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Campo</a:t>
            </a:r>
            <a:r>
              <a:rPr dirty="0" sz="1400" spc="-13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no</a:t>
            </a:r>
            <a:r>
              <a:rPr dirty="0" sz="1400" spc="-13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Sul</a:t>
            </a:r>
            <a:r>
              <a:rPr dirty="0" sz="1400" spc="-13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400" spc="-13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Brasil.</a:t>
            </a:r>
            <a:r>
              <a:rPr dirty="0" sz="1400" spc="-13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400" spc="-13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chamado</a:t>
            </a:r>
            <a:r>
              <a:rPr dirty="0" sz="1400" spc="-13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400" spc="-13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Caderno</a:t>
            </a:r>
            <a:r>
              <a:rPr dirty="0" sz="1400" spc="-13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400" spc="-13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Formação </a:t>
            </a:r>
            <a:r>
              <a:rPr dirty="0" sz="1400" spc="-59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por</a:t>
            </a:r>
            <a:r>
              <a:rPr dirty="0" sz="14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ser</a:t>
            </a:r>
            <a:r>
              <a:rPr dirty="0" sz="14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instrumento</a:t>
            </a:r>
            <a:r>
              <a:rPr dirty="0" sz="14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4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continuidade</a:t>
            </a:r>
            <a:r>
              <a:rPr dirty="0" sz="14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dos</a:t>
            </a:r>
            <a:r>
              <a:rPr dirty="0" sz="14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estudos</a:t>
            </a:r>
            <a:r>
              <a:rPr dirty="0" sz="14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400" spc="-59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sistematizações</a:t>
            </a:r>
            <a:r>
              <a:rPr dirty="0" sz="1400" spc="-2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dos</a:t>
            </a:r>
            <a:r>
              <a:rPr dirty="0" sz="1400" spc="-2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temas</a:t>
            </a:r>
            <a:r>
              <a:rPr dirty="0" sz="1400" spc="-2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nele</a:t>
            </a:r>
            <a:r>
              <a:rPr dirty="0" sz="1400" spc="-2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contidos.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89419" y="7795073"/>
            <a:ext cx="4781550" cy="2054860"/>
          </a:xfrm>
          <a:prstGeom prst="rect">
            <a:avLst/>
          </a:prstGeom>
          <a:ln w="3175">
            <a:solidFill>
              <a:srgbClr val="1E1916"/>
            </a:solidFill>
          </a:ln>
        </p:spPr>
        <p:txBody>
          <a:bodyPr wrap="square" lIns="0" tIns="72390" rIns="0" bIns="0" rtlCol="0" vert="horz">
            <a:spAutoFit/>
          </a:bodyPr>
          <a:lstStyle/>
          <a:p>
            <a:pPr marL="57150">
              <a:lnSpc>
                <a:spcPct val="100000"/>
              </a:lnSpc>
              <a:spcBef>
                <a:spcPts val="570"/>
              </a:spcBef>
            </a:pP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Organização:</a:t>
            </a:r>
            <a:r>
              <a:rPr dirty="0" sz="1200" spc="-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Valdemar</a:t>
            </a:r>
            <a:r>
              <a:rPr dirty="0" sz="12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Arl</a:t>
            </a:r>
            <a:endParaRPr sz="1200">
              <a:latin typeface="Comic Sans MS"/>
              <a:cs typeface="Comic Sans MS"/>
            </a:endParaRPr>
          </a:p>
          <a:p>
            <a:pPr marL="57150" marR="111760">
              <a:lnSpc>
                <a:spcPct val="116100"/>
              </a:lnSpc>
            </a:pP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Colaboração Especial: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Andréia Tecchio,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Elizabeth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Maria Cardoso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(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CTA-ZM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),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Fabia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Tonini, Inês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Burg,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Ivo S.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Macagnan, Julian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Perez </a:t>
            </a:r>
            <a:r>
              <a:rPr dirty="0" sz="1200" spc="-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Casarino,Valdir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Duarte, Vítor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H. Hollas.</a:t>
            </a:r>
            <a:endParaRPr sz="1200">
              <a:latin typeface="Comic Sans MS"/>
              <a:cs typeface="Comic Sans MS"/>
            </a:endParaRPr>
          </a:p>
          <a:p>
            <a:pPr marL="57150" marR="1082675">
              <a:lnSpc>
                <a:spcPct val="116100"/>
              </a:lnSpc>
            </a:pP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Desenhos</a:t>
            </a:r>
            <a:r>
              <a:rPr dirty="0" u="sng" sz="1200" spc="-1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1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capa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:</a:t>
            </a:r>
            <a:r>
              <a:rPr dirty="0" sz="12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Eduardo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Sobrinho</a:t>
            </a:r>
            <a:r>
              <a:rPr dirty="0" sz="12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Valdemar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Arl </a:t>
            </a:r>
            <a:r>
              <a:rPr dirty="0" sz="1200" spc="-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Diagramação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: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Valdemar Arl</a:t>
            </a:r>
            <a:endParaRPr sz="1200">
              <a:latin typeface="Comic Sans MS"/>
              <a:cs typeface="Comic Sans MS"/>
            </a:endParaRPr>
          </a:p>
          <a:p>
            <a:pPr marL="57150">
              <a:lnSpc>
                <a:spcPct val="100000"/>
              </a:lnSpc>
              <a:spcBef>
                <a:spcPts val="235"/>
              </a:spcBef>
            </a:pP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Fotos: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Arquivos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dos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Núcleos</a:t>
            </a:r>
            <a:endParaRPr sz="1200">
              <a:latin typeface="Comic Sans MS"/>
              <a:cs typeface="Comic Sans MS"/>
            </a:endParaRPr>
          </a:p>
          <a:p>
            <a:pPr marL="56515" marR="48895">
              <a:lnSpc>
                <a:spcPct val="116100"/>
              </a:lnSpc>
            </a:pP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Foto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</a:t>
            </a:r>
            <a:r>
              <a:rPr dirty="0" u="sng" sz="1200" spc="-9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9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capa: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1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Núcleo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agroflorestal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em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troca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experiências  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formação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entre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Núcleos;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2.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Feira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Verde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Curitiba/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</a:t>
            </a:r>
            <a:endParaRPr sz="12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226" y="9255093"/>
            <a:ext cx="7543800" cy="1437005"/>
            <a:chOff x="9226" y="9255093"/>
            <a:chExt cx="7543800" cy="1437005"/>
          </a:xfrm>
        </p:grpSpPr>
        <p:sp>
          <p:nvSpPr>
            <p:cNvPr id="3" name="object 3"/>
            <p:cNvSpPr/>
            <p:nvPr/>
          </p:nvSpPr>
          <p:spPr>
            <a:xfrm>
              <a:off x="9226" y="9255093"/>
              <a:ext cx="7543800" cy="1437005"/>
            </a:xfrm>
            <a:custGeom>
              <a:avLst/>
              <a:gdLst/>
              <a:ahLst/>
              <a:cxnLst/>
              <a:rect l="l" t="t" r="r" b="b"/>
              <a:pathLst>
                <a:path w="7543800" h="1437004">
                  <a:moveTo>
                    <a:pt x="0" y="0"/>
                  </a:moveTo>
                  <a:lnTo>
                    <a:pt x="7543648" y="0"/>
                  </a:lnTo>
                  <a:lnTo>
                    <a:pt x="7543648" y="1436907"/>
                  </a:lnTo>
                  <a:lnTo>
                    <a:pt x="0" y="14369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5714" y="9404741"/>
              <a:ext cx="3601431" cy="105133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47663" y="9396141"/>
              <a:ext cx="1670501" cy="104704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841739" y="10441321"/>
              <a:ext cx="1689100" cy="149860"/>
            </a:xfrm>
            <a:custGeom>
              <a:avLst/>
              <a:gdLst/>
              <a:ahLst/>
              <a:cxnLst/>
              <a:rect l="l" t="t" r="r" b="b"/>
              <a:pathLst>
                <a:path w="1689100" h="149859">
                  <a:moveTo>
                    <a:pt x="1688612" y="0"/>
                  </a:moveTo>
                  <a:lnTo>
                    <a:pt x="0" y="0"/>
                  </a:lnTo>
                  <a:lnTo>
                    <a:pt x="0" y="149256"/>
                  </a:lnTo>
                  <a:lnTo>
                    <a:pt x="1688612" y="149256"/>
                  </a:lnTo>
                  <a:lnTo>
                    <a:pt x="16886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4080701" y="10425154"/>
            <a:ext cx="121094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90">
                <a:solidFill>
                  <a:srgbClr val="1E1916"/>
                </a:solidFill>
                <a:latin typeface="Arial MT"/>
                <a:cs typeface="Arial MT"/>
              </a:rPr>
              <a:t>Capa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Feira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ecol.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Curitiba/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PR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1453" y="10456071"/>
            <a:ext cx="3627120" cy="144780"/>
          </a:xfrm>
          <a:custGeom>
            <a:avLst/>
            <a:gdLst/>
            <a:ahLst/>
            <a:cxnLst/>
            <a:rect l="l" t="t" r="r" b="b"/>
            <a:pathLst>
              <a:path w="3627120" h="144779">
                <a:moveTo>
                  <a:pt x="3626806" y="0"/>
                </a:moveTo>
                <a:lnTo>
                  <a:pt x="0" y="0"/>
                </a:lnTo>
                <a:lnTo>
                  <a:pt x="0" y="144716"/>
                </a:lnTo>
                <a:lnTo>
                  <a:pt x="3626806" y="144716"/>
                </a:lnTo>
                <a:lnTo>
                  <a:pt x="36268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323498" y="10439766"/>
            <a:ext cx="12090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4º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Encontro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Amp.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Passo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fundo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638269" y="9413845"/>
            <a:ext cx="1736089" cy="1176020"/>
            <a:chOff x="5638269" y="9413845"/>
            <a:chExt cx="1736089" cy="117602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62176" y="9413845"/>
              <a:ext cx="1698235" cy="107366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638269" y="10440504"/>
              <a:ext cx="1736089" cy="149860"/>
            </a:xfrm>
            <a:custGeom>
              <a:avLst/>
              <a:gdLst/>
              <a:ahLst/>
              <a:cxnLst/>
              <a:rect l="l" t="t" r="r" b="b"/>
              <a:pathLst>
                <a:path w="1736090" h="149859">
                  <a:moveTo>
                    <a:pt x="1735550" y="0"/>
                  </a:moveTo>
                  <a:lnTo>
                    <a:pt x="0" y="0"/>
                  </a:lnTo>
                  <a:lnTo>
                    <a:pt x="0" y="149255"/>
                  </a:lnTo>
                  <a:lnTo>
                    <a:pt x="1735550" y="149255"/>
                  </a:lnTo>
                  <a:lnTo>
                    <a:pt x="17355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5696899" y="10424335"/>
            <a:ext cx="161861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Durante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formação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entre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Núcleos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Ctba/PR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-1577" y="0"/>
            <a:ext cx="7561580" cy="212725"/>
          </a:xfrm>
          <a:custGeom>
            <a:avLst/>
            <a:gdLst/>
            <a:ahLst/>
            <a:cxnLst/>
            <a:rect l="l" t="t" r="r" b="b"/>
            <a:pathLst>
              <a:path w="7561580" h="212725">
                <a:moveTo>
                  <a:pt x="7561149" y="0"/>
                </a:moveTo>
                <a:lnTo>
                  <a:pt x="0" y="0"/>
                </a:lnTo>
                <a:lnTo>
                  <a:pt x="0" y="212694"/>
                </a:lnTo>
                <a:lnTo>
                  <a:pt x="7561149" y="212694"/>
                </a:lnTo>
                <a:lnTo>
                  <a:pt x="7561149" y="0"/>
                </a:lnTo>
                <a:close/>
              </a:path>
            </a:pathLst>
          </a:custGeom>
          <a:solidFill>
            <a:srgbClr val="CCE2A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17691" y="264480"/>
            <a:ext cx="423524" cy="445943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2452" y="387578"/>
            <a:ext cx="6433820" cy="862393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algn="ctr" marL="241935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350">
              <a:latin typeface="Arial Black"/>
              <a:cs typeface="Arial Black"/>
            </a:endParaRPr>
          </a:p>
          <a:p>
            <a:pPr algn="ctr" marR="11430">
              <a:lnSpc>
                <a:spcPct val="100000"/>
              </a:lnSpc>
            </a:pPr>
            <a:r>
              <a:rPr dirty="0" sz="1600" spc="-5" b="1">
                <a:solidFill>
                  <a:srgbClr val="00913F"/>
                </a:solidFill>
                <a:latin typeface="Comic Sans MS"/>
                <a:cs typeface="Comic Sans MS"/>
              </a:rPr>
              <a:t>I</a:t>
            </a:r>
            <a:r>
              <a:rPr dirty="0" sz="1600" spc="-5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600" spc="-5" b="1">
                <a:solidFill>
                  <a:srgbClr val="00913F"/>
                </a:solidFill>
                <a:latin typeface="Comic Sans MS"/>
                <a:cs typeface="Comic Sans MS"/>
              </a:rPr>
              <a:t>-</a:t>
            </a:r>
            <a:r>
              <a:rPr dirty="0" sz="1600" spc="-45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600" b="1">
                <a:solidFill>
                  <a:srgbClr val="00913F"/>
                </a:solidFill>
                <a:latin typeface="Comic Sans MS"/>
                <a:cs typeface="Comic Sans MS"/>
              </a:rPr>
              <a:t>ÍNDICE</a:t>
            </a:r>
            <a:endParaRPr sz="1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590"/>
              </a:spcBef>
            </a:pP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II</a:t>
            </a:r>
            <a:r>
              <a:rPr dirty="0" sz="1200" spc="-9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-</a:t>
            </a:r>
            <a:r>
              <a:rPr dirty="0" sz="1200" spc="-9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INTRODUÇÃO</a:t>
            </a:r>
            <a:r>
              <a:rPr dirty="0" sz="1200" spc="-9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..............................................................................................................................</a:t>
            </a:r>
            <a:r>
              <a:rPr dirty="0" sz="1200" spc="-9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06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III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-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UM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POUCO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DE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HISTÓRIA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.......................................................................................................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07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1.</a:t>
            </a:r>
            <a:r>
              <a:rPr dirty="0" sz="1200" spc="-11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A</a:t>
            </a:r>
            <a:r>
              <a:rPr dirty="0" sz="1200" spc="-11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AGROECOLOGIA</a:t>
            </a:r>
            <a:r>
              <a:rPr dirty="0" sz="1200" spc="-11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NO</a:t>
            </a:r>
            <a:r>
              <a:rPr dirty="0" sz="1200" spc="-11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SUL</a:t>
            </a:r>
            <a:r>
              <a:rPr dirty="0" sz="1200" spc="-11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DO</a:t>
            </a:r>
            <a:r>
              <a:rPr dirty="0" sz="1200" spc="-11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BRASIL</a:t>
            </a:r>
            <a:r>
              <a:rPr dirty="0" sz="1200" spc="-11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...................................................................................</a:t>
            </a:r>
            <a:r>
              <a:rPr dirty="0" sz="1200" spc="-11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07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2.</a:t>
            </a:r>
            <a:r>
              <a:rPr dirty="0" sz="1200" spc="-10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AS</a:t>
            </a:r>
            <a:r>
              <a:rPr dirty="0" sz="1200" spc="-10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HISTÓRIAS</a:t>
            </a:r>
            <a:r>
              <a:rPr dirty="0" sz="1200" spc="-10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DA</a:t>
            </a:r>
            <a:r>
              <a:rPr dirty="0" sz="1200" spc="-11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REDE</a:t>
            </a:r>
            <a:r>
              <a:rPr dirty="0" sz="1200" spc="-11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ECOVIDA</a:t>
            </a:r>
            <a:r>
              <a:rPr dirty="0" sz="1200" spc="-11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..........................................................................................</a:t>
            </a:r>
            <a:r>
              <a:rPr dirty="0" sz="1200" spc="-10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10</a:t>
            </a:r>
            <a:endParaRPr sz="1200">
              <a:latin typeface="Comic Sans MS"/>
              <a:cs typeface="Comic Sans MS"/>
            </a:endParaRPr>
          </a:p>
          <a:p>
            <a:pPr marL="12700" marR="5080">
              <a:lnSpc>
                <a:spcPct val="112700"/>
              </a:lnSpc>
              <a:spcBef>
                <a:spcPts val="810"/>
              </a:spcBef>
            </a:pP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IV</a:t>
            </a:r>
            <a:r>
              <a:rPr dirty="0" sz="1200" spc="-14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-</a:t>
            </a:r>
            <a:r>
              <a:rPr dirty="0" sz="1200" spc="-14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A</a:t>
            </a:r>
            <a:r>
              <a:rPr dirty="0" sz="1200" spc="-14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REDE</a:t>
            </a:r>
            <a:r>
              <a:rPr dirty="0" sz="1200" spc="-15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ECOVIDA</a:t>
            </a:r>
            <a:r>
              <a:rPr dirty="0" sz="1200" spc="-14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AGROECOLOGIA</a:t>
            </a:r>
            <a:r>
              <a:rPr dirty="0" sz="1200" spc="-15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..................................................................................</a:t>
            </a:r>
            <a:r>
              <a:rPr dirty="0" sz="1200" spc="-14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14 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1.</a:t>
            </a:r>
            <a:r>
              <a:rPr dirty="0" sz="1200" spc="-12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MISSÃO</a:t>
            </a:r>
            <a:r>
              <a:rPr dirty="0" sz="1200" spc="-12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..............................................................................................................................................</a:t>
            </a:r>
            <a:r>
              <a:rPr dirty="0" sz="1200" spc="-12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14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2.</a:t>
            </a:r>
            <a:r>
              <a:rPr dirty="0" sz="1200" spc="-9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OBJETIVOS</a:t>
            </a:r>
            <a:r>
              <a:rPr dirty="0" sz="1200" spc="-9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......................................................................................................................................</a:t>
            </a:r>
            <a:r>
              <a:rPr dirty="0" sz="1200" spc="-9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14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3.</a:t>
            </a:r>
            <a:r>
              <a:rPr dirty="0" sz="1200" spc="-12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PRINCÍPIOS</a:t>
            </a:r>
            <a:r>
              <a:rPr dirty="0" sz="1200" spc="-12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DA</a:t>
            </a:r>
            <a:r>
              <a:rPr dirty="0" sz="1200" spc="-12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REDE</a:t>
            </a:r>
            <a:r>
              <a:rPr dirty="0" sz="1200" spc="-12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....................................................................................................................</a:t>
            </a:r>
            <a:r>
              <a:rPr dirty="0" sz="1200" spc="-12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15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4.</a:t>
            </a:r>
            <a:r>
              <a:rPr dirty="0" sz="1200" spc="-12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FORMA</a:t>
            </a:r>
            <a:r>
              <a:rPr dirty="0" sz="1200" spc="-12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DE</a:t>
            </a:r>
            <a:r>
              <a:rPr dirty="0" sz="1200" spc="-12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ORGANIZAÇÃO</a:t>
            </a:r>
            <a:r>
              <a:rPr dirty="0" sz="1200" spc="-12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..........................................................................................................</a:t>
            </a:r>
            <a:r>
              <a:rPr dirty="0" sz="1200" spc="-12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15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5.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ESPAÇOS</a:t>
            </a:r>
            <a:r>
              <a:rPr dirty="0" sz="1200" spc="-14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ORGANIZATIVOS</a:t>
            </a:r>
            <a:r>
              <a:rPr dirty="0" sz="1200" spc="-14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E</a:t>
            </a:r>
            <a:r>
              <a:rPr dirty="0" sz="1200" spc="-14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DE</a:t>
            </a:r>
            <a:r>
              <a:rPr dirty="0" sz="1200" spc="-14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ARTICULAÇÃO</a:t>
            </a:r>
            <a:r>
              <a:rPr dirty="0" sz="1200" spc="-14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DA</a:t>
            </a:r>
            <a:r>
              <a:rPr dirty="0" sz="1200" spc="-14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REDE</a:t>
            </a:r>
            <a:r>
              <a:rPr dirty="0" sz="1200" spc="-14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..............................................</a:t>
            </a:r>
            <a:r>
              <a:rPr dirty="0" sz="1200" spc="-14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18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6.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CONDIÇÕES</a:t>
            </a:r>
            <a:r>
              <a:rPr dirty="0" sz="1200" spc="-12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OPERACIONAIS</a:t>
            </a:r>
            <a:r>
              <a:rPr dirty="0" sz="1200" spc="-12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E</a:t>
            </a:r>
            <a:r>
              <a:rPr dirty="0" sz="1200" spc="-12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FUNÇÕES</a:t>
            </a:r>
            <a:r>
              <a:rPr dirty="0" sz="1200" spc="-12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DOS</a:t>
            </a:r>
            <a:r>
              <a:rPr dirty="0" sz="1200" spc="-12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ESPAÇOS</a:t>
            </a:r>
            <a:r>
              <a:rPr dirty="0" sz="1200" spc="-12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DE</a:t>
            </a:r>
            <a:r>
              <a:rPr dirty="0" sz="1200" spc="-12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INTERAÇÃO..................</a:t>
            </a:r>
            <a:r>
              <a:rPr dirty="0" sz="1200" spc="-12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19</a:t>
            </a:r>
            <a:endParaRPr sz="1200">
              <a:latin typeface="Comic Sans MS"/>
              <a:cs typeface="Comic Sans MS"/>
            </a:endParaRPr>
          </a:p>
          <a:p>
            <a:pPr algn="r" marR="5080">
              <a:lnSpc>
                <a:spcPct val="100000"/>
              </a:lnSpc>
              <a:spcBef>
                <a:spcPts val="180"/>
              </a:spcBef>
            </a:pP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7.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QUEM</a:t>
            </a:r>
            <a:r>
              <a:rPr dirty="0" sz="1200" spc="-14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FAZ</a:t>
            </a:r>
            <a:r>
              <a:rPr dirty="0" sz="1200" spc="-14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PARTE</a:t>
            </a:r>
            <a:r>
              <a:rPr dirty="0" sz="1200" spc="-14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DA</a:t>
            </a:r>
            <a:r>
              <a:rPr dirty="0" sz="1200" spc="-14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REDE</a:t>
            </a:r>
            <a:r>
              <a:rPr dirty="0" sz="1200" spc="-14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.........................................................................................................</a:t>
            </a:r>
            <a:r>
              <a:rPr dirty="0" sz="1200" spc="-14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21</a:t>
            </a:r>
            <a:endParaRPr sz="1200">
              <a:latin typeface="Comic Sans MS"/>
              <a:cs typeface="Comic Sans MS"/>
            </a:endParaRPr>
          </a:p>
          <a:p>
            <a:pPr algn="r" marR="5080">
              <a:lnSpc>
                <a:spcPct val="100000"/>
              </a:lnSpc>
              <a:spcBef>
                <a:spcPts val="185"/>
              </a:spcBef>
            </a:pP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8.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7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CONDIÇÕES</a:t>
            </a:r>
            <a:r>
              <a:rPr dirty="0" sz="1200" spc="-11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PARA</a:t>
            </a:r>
            <a:r>
              <a:rPr dirty="0" sz="1200" spc="-114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ADESÃO</a:t>
            </a:r>
            <a:r>
              <a:rPr dirty="0" sz="1200" spc="-11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À</a:t>
            </a:r>
            <a:r>
              <a:rPr dirty="0" sz="1200" spc="-11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REDE</a:t>
            </a:r>
            <a:r>
              <a:rPr dirty="0" sz="1200" spc="-114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........................................................................................</a:t>
            </a:r>
            <a:r>
              <a:rPr dirty="0" sz="1200" spc="-11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21</a:t>
            </a:r>
            <a:endParaRPr sz="1200">
              <a:latin typeface="Comic Sans MS"/>
              <a:cs typeface="Comic Sans MS"/>
            </a:endParaRPr>
          </a:p>
          <a:p>
            <a:pPr algn="r" marR="5080">
              <a:lnSpc>
                <a:spcPct val="100000"/>
              </a:lnSpc>
              <a:spcBef>
                <a:spcPts val="180"/>
              </a:spcBef>
            </a:pP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9.</a:t>
            </a:r>
            <a:r>
              <a:rPr dirty="0" sz="1200" spc="-12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OS</a:t>
            </a:r>
            <a:r>
              <a:rPr dirty="0" sz="1200" spc="-12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NÚCLEOS</a:t>
            </a:r>
            <a:r>
              <a:rPr dirty="0" sz="1200" spc="-13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REGIONAIS</a:t>
            </a:r>
            <a:r>
              <a:rPr dirty="0" sz="1200" spc="-13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-</a:t>
            </a:r>
            <a:r>
              <a:rPr dirty="0" sz="1200" spc="-13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Nr’s.</a:t>
            </a:r>
            <a:r>
              <a:rPr dirty="0" sz="1200" spc="-13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...............................................................................................</a:t>
            </a:r>
            <a:r>
              <a:rPr dirty="0" sz="1200" spc="-12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22</a:t>
            </a:r>
            <a:endParaRPr sz="1200">
              <a:latin typeface="Comic Sans MS"/>
              <a:cs typeface="Comic Sans MS"/>
            </a:endParaRPr>
          </a:p>
          <a:p>
            <a:pPr algn="r" marR="5080">
              <a:lnSpc>
                <a:spcPct val="100000"/>
              </a:lnSpc>
              <a:spcBef>
                <a:spcPts val="180"/>
              </a:spcBef>
            </a:pP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9.1</a:t>
            </a:r>
            <a:r>
              <a:rPr dirty="0" sz="1200" spc="-11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-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8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Como</a:t>
            </a:r>
            <a:r>
              <a:rPr dirty="0" sz="1200" spc="-114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criar</a:t>
            </a:r>
            <a:r>
              <a:rPr dirty="0" sz="1200" spc="-114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um</a:t>
            </a:r>
            <a:r>
              <a:rPr dirty="0" sz="1200" spc="-11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novo</a:t>
            </a:r>
            <a:r>
              <a:rPr dirty="0" sz="1200" spc="-114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Núcleo</a:t>
            </a:r>
            <a:r>
              <a:rPr dirty="0" sz="1200" spc="-114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....................................................................................................23</a:t>
            </a:r>
            <a:endParaRPr sz="1200">
              <a:latin typeface="Comic Sans MS"/>
              <a:cs typeface="Comic Sans MS"/>
            </a:endParaRPr>
          </a:p>
          <a:p>
            <a:pPr algn="just" marL="176530" marR="5080">
              <a:lnSpc>
                <a:spcPct val="112700"/>
              </a:lnSpc>
            </a:pP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9.2</a:t>
            </a:r>
            <a:r>
              <a:rPr dirty="0" sz="1200" spc="-14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-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14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Sugestões</a:t>
            </a:r>
            <a:r>
              <a:rPr dirty="0" sz="1200" spc="-14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para</a:t>
            </a:r>
            <a:r>
              <a:rPr dirty="0" sz="1200" spc="-14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estruturação</a:t>
            </a:r>
            <a:r>
              <a:rPr dirty="0" sz="1200" spc="-14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funcionamento</a:t>
            </a:r>
            <a:r>
              <a:rPr dirty="0" sz="1200" spc="-14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do</a:t>
            </a:r>
            <a:r>
              <a:rPr dirty="0" sz="1200" spc="-14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Núcleo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14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Regional</a:t>
            </a:r>
            <a:r>
              <a:rPr dirty="0" sz="1200" spc="-14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</a:t>
            </a:r>
            <a:r>
              <a:rPr dirty="0" sz="1200" spc="-14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23  9.3</a:t>
            </a:r>
            <a:r>
              <a:rPr dirty="0" sz="1200" spc="-14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-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14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Estrutura</a:t>
            </a:r>
            <a:r>
              <a:rPr dirty="0" sz="1200" spc="-14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Organizacional</a:t>
            </a:r>
            <a:r>
              <a:rPr dirty="0" sz="1200" spc="-15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do</a:t>
            </a:r>
            <a:r>
              <a:rPr dirty="0" sz="1200" spc="-14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Núcleo</a:t>
            </a:r>
            <a:r>
              <a:rPr dirty="0" sz="1200" spc="-14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Regional</a:t>
            </a:r>
            <a:r>
              <a:rPr dirty="0" sz="1200" spc="-14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-</a:t>
            </a:r>
            <a:r>
              <a:rPr dirty="0" sz="1200" spc="-14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NR</a:t>
            </a:r>
            <a:r>
              <a:rPr dirty="0" sz="1200" spc="-14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..........................................................</a:t>
            </a:r>
            <a:r>
              <a:rPr dirty="0" sz="1200" spc="-14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24  9.4</a:t>
            </a:r>
            <a:r>
              <a:rPr dirty="0" sz="1200" spc="-13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-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114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Funcionamento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Organizacional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do</a:t>
            </a:r>
            <a:r>
              <a:rPr dirty="0" sz="1200" spc="-13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Núcleo</a:t>
            </a:r>
            <a:r>
              <a:rPr dirty="0" sz="1200" spc="-13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Regional</a:t>
            </a:r>
            <a:r>
              <a:rPr dirty="0" sz="1200" spc="-13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.........................................................</a:t>
            </a:r>
            <a:r>
              <a:rPr dirty="0" sz="1200" spc="-13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24  9.5</a:t>
            </a:r>
            <a:r>
              <a:rPr dirty="0" sz="1200" spc="-14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-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13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Atividades</a:t>
            </a:r>
            <a:r>
              <a:rPr dirty="0" sz="1200" spc="-14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do</a:t>
            </a:r>
            <a:r>
              <a:rPr dirty="0" sz="1200" spc="-14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Núcleo</a:t>
            </a:r>
            <a:r>
              <a:rPr dirty="0" sz="1200" spc="-14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Regional</a:t>
            </a:r>
            <a:r>
              <a:rPr dirty="0" sz="1200" spc="-14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.............................................................................................</a:t>
            </a:r>
            <a:r>
              <a:rPr dirty="0" sz="1200" spc="-14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25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10</a:t>
            </a:r>
            <a:r>
              <a:rPr dirty="0" sz="1200" spc="-12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</a:t>
            </a:r>
            <a:r>
              <a:rPr dirty="0" sz="1200" spc="-12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SOBRE</a:t>
            </a:r>
            <a:r>
              <a:rPr dirty="0" sz="1200" spc="-12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A</a:t>
            </a:r>
            <a:r>
              <a:rPr dirty="0" sz="1200" spc="-12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SUSTENTABILIDADE</a:t>
            </a:r>
            <a:r>
              <a:rPr dirty="0" sz="1200" spc="-12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ECONÔMICA</a:t>
            </a:r>
            <a:r>
              <a:rPr dirty="0" sz="1200" spc="-12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DA</a:t>
            </a:r>
            <a:r>
              <a:rPr dirty="0" sz="1200" spc="-12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REDE</a:t>
            </a:r>
            <a:r>
              <a:rPr dirty="0" sz="1200" spc="-12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..................................................</a:t>
            </a:r>
            <a:r>
              <a:rPr dirty="0" sz="1200" spc="-12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25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11.</a:t>
            </a:r>
            <a:r>
              <a:rPr dirty="0" sz="1200" spc="-11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AÇÕES</a:t>
            </a:r>
            <a:r>
              <a:rPr dirty="0" sz="1200" spc="-11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DA</a:t>
            </a:r>
            <a:r>
              <a:rPr dirty="0" sz="1200" spc="-11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REDE</a:t>
            </a:r>
            <a:r>
              <a:rPr dirty="0" sz="1200" spc="-11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.............................................................................................................................</a:t>
            </a:r>
            <a:r>
              <a:rPr dirty="0" sz="1200" spc="-11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26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12.</a:t>
            </a:r>
            <a:r>
              <a:rPr dirty="0" sz="1200" spc="-12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A</a:t>
            </a:r>
            <a:r>
              <a:rPr dirty="0" sz="1200" spc="-12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LOGOMARCA</a:t>
            </a:r>
            <a:r>
              <a:rPr dirty="0" sz="1200" spc="-12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DA</a:t>
            </a:r>
            <a:r>
              <a:rPr dirty="0" sz="1200" spc="-12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REDE</a:t>
            </a:r>
            <a:r>
              <a:rPr dirty="0" sz="1200" spc="-12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.............................................................................................................</a:t>
            </a:r>
            <a:r>
              <a:rPr dirty="0" sz="1200" spc="-12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26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13.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O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SELO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DA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REDE</a:t>
            </a:r>
            <a:r>
              <a:rPr dirty="0" sz="1200" spc="-14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............................................................................................................................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28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V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-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APROFUNDANDO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NOSSOS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CONCEITOS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..............................................................................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29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1.</a:t>
            </a:r>
            <a:r>
              <a:rPr dirty="0" sz="1200" spc="-13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SOBRE</a:t>
            </a:r>
            <a:r>
              <a:rPr dirty="0" sz="1200" spc="-13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A</a:t>
            </a:r>
            <a:r>
              <a:rPr dirty="0" sz="1200" spc="-13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AGROECOLOGIA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............................................................................................................</a:t>
            </a:r>
            <a:r>
              <a:rPr dirty="0" sz="1200" spc="-13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29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2.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SOBRE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A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IDENTIDADE</a:t>
            </a:r>
            <a:r>
              <a:rPr dirty="0" sz="1200" spc="-14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DA</a:t>
            </a:r>
            <a:r>
              <a:rPr dirty="0" sz="1200" spc="-14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REDE</a:t>
            </a:r>
            <a:r>
              <a:rPr dirty="0" sz="1200" spc="-14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ECOVIDA</a:t>
            </a:r>
            <a:r>
              <a:rPr dirty="0" sz="1200" spc="-14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............................................................................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33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3.</a:t>
            </a:r>
            <a:r>
              <a:rPr dirty="0" sz="1200" spc="-114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SOBRE</a:t>
            </a:r>
            <a:r>
              <a:rPr dirty="0" sz="1200" spc="-114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A</a:t>
            </a:r>
            <a:r>
              <a:rPr dirty="0" sz="1200" spc="-114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CONCEPÇÃO</a:t>
            </a:r>
            <a:r>
              <a:rPr dirty="0" sz="1200" spc="-12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DE</a:t>
            </a:r>
            <a:r>
              <a:rPr dirty="0" sz="1200" spc="-114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REDE</a:t>
            </a:r>
            <a:r>
              <a:rPr dirty="0" sz="1200" spc="-114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..................................................................................................</a:t>
            </a:r>
            <a:r>
              <a:rPr dirty="0" sz="1200" spc="-114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35</a:t>
            </a:r>
            <a:endParaRPr sz="1200">
              <a:latin typeface="Comic Sans MS"/>
              <a:cs typeface="Comic Sans MS"/>
            </a:endParaRPr>
          </a:p>
          <a:p>
            <a:pPr marL="12700" marR="5080">
              <a:lnSpc>
                <a:spcPct val="112700"/>
              </a:lnSpc>
              <a:tabLst>
                <a:tab pos="254635" algn="l"/>
                <a:tab pos="441325" algn="l"/>
                <a:tab pos="1154430" algn="l"/>
                <a:tab pos="1414780" algn="l"/>
                <a:tab pos="2588895" algn="l"/>
                <a:tab pos="2955290" algn="l"/>
                <a:tab pos="4530090" algn="l"/>
                <a:tab pos="6064885" algn="l"/>
                <a:tab pos="6308725" algn="l"/>
              </a:tabLst>
            </a:pP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4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	.	</a:t>
            </a:r>
            <a:r>
              <a:rPr dirty="0" sz="1200" spc="90">
                <a:solidFill>
                  <a:srgbClr val="00913F"/>
                </a:solidFill>
                <a:latin typeface="Comic Sans MS"/>
                <a:cs typeface="Comic Sans MS"/>
              </a:rPr>
              <a:t>SOB</a:t>
            </a:r>
            <a:r>
              <a:rPr dirty="0" sz="1200" spc="95">
                <a:solidFill>
                  <a:srgbClr val="00913F"/>
                </a:solidFill>
                <a:latin typeface="Comic Sans MS"/>
                <a:cs typeface="Comic Sans MS"/>
              </a:rPr>
              <a:t>R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	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A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	</a:t>
            </a:r>
            <a:r>
              <a:rPr dirty="0" sz="1200" spc="95">
                <a:solidFill>
                  <a:srgbClr val="00913F"/>
                </a:solidFill>
                <a:latin typeface="Comic Sans MS"/>
                <a:cs typeface="Comic Sans MS"/>
              </a:rPr>
              <a:t>A</a:t>
            </a:r>
            <a:r>
              <a:rPr dirty="0" sz="1200" spc="95">
                <a:solidFill>
                  <a:srgbClr val="00913F"/>
                </a:solidFill>
                <a:latin typeface="Comic Sans MS"/>
                <a:cs typeface="Comic Sans MS"/>
              </a:rPr>
              <a:t>V</a:t>
            </a:r>
            <a:r>
              <a:rPr dirty="0" sz="1200" spc="95">
                <a:solidFill>
                  <a:srgbClr val="00913F"/>
                </a:solidFill>
                <a:latin typeface="Comic Sans MS"/>
                <a:cs typeface="Comic Sans MS"/>
              </a:rPr>
              <a:t>A</a:t>
            </a:r>
            <a:r>
              <a:rPr dirty="0" sz="1200" spc="95">
                <a:solidFill>
                  <a:srgbClr val="00913F"/>
                </a:solidFill>
                <a:latin typeface="Comic Sans MS"/>
                <a:cs typeface="Comic Sans MS"/>
              </a:rPr>
              <a:t>L</a:t>
            </a:r>
            <a:r>
              <a:rPr dirty="0" sz="1200" spc="90">
                <a:solidFill>
                  <a:srgbClr val="00913F"/>
                </a:solidFill>
                <a:latin typeface="Comic Sans MS"/>
                <a:cs typeface="Comic Sans MS"/>
              </a:rPr>
              <a:t>I</a:t>
            </a:r>
            <a:r>
              <a:rPr dirty="0" sz="1200" spc="95">
                <a:solidFill>
                  <a:srgbClr val="00913F"/>
                </a:solidFill>
                <a:latin typeface="Comic Sans MS"/>
                <a:cs typeface="Comic Sans MS"/>
              </a:rPr>
              <a:t>AÇÃ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	</a:t>
            </a:r>
            <a:r>
              <a:rPr dirty="0" sz="1200" spc="95">
                <a:solidFill>
                  <a:srgbClr val="00913F"/>
                </a:solidFill>
                <a:latin typeface="Comic Sans MS"/>
                <a:cs typeface="Comic Sans MS"/>
              </a:rPr>
              <a:t>D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	</a:t>
            </a:r>
            <a:r>
              <a:rPr dirty="0" sz="1200" spc="95">
                <a:solidFill>
                  <a:srgbClr val="00913F"/>
                </a:solidFill>
                <a:latin typeface="Comic Sans MS"/>
                <a:cs typeface="Comic Sans MS"/>
              </a:rPr>
              <a:t>C</a:t>
            </a:r>
            <a:r>
              <a:rPr dirty="0" sz="1200" spc="90">
                <a:solidFill>
                  <a:srgbClr val="00913F"/>
                </a:solidFill>
                <a:latin typeface="Comic Sans MS"/>
                <a:cs typeface="Comic Sans MS"/>
              </a:rPr>
              <a:t>O</a:t>
            </a:r>
            <a:r>
              <a:rPr dirty="0" sz="1200" spc="95">
                <a:solidFill>
                  <a:srgbClr val="00913F"/>
                </a:solidFill>
                <a:latin typeface="Comic Sans MS"/>
                <a:cs typeface="Comic Sans MS"/>
              </a:rPr>
              <a:t>NF</a:t>
            </a:r>
            <a:r>
              <a:rPr dirty="0" sz="1200" spc="90">
                <a:solidFill>
                  <a:srgbClr val="00913F"/>
                </a:solidFill>
                <a:latin typeface="Comic Sans MS"/>
                <a:cs typeface="Comic Sans MS"/>
              </a:rPr>
              <a:t>O</a:t>
            </a:r>
            <a:r>
              <a:rPr dirty="0" sz="1200" spc="95">
                <a:solidFill>
                  <a:srgbClr val="00913F"/>
                </a:solidFill>
                <a:latin typeface="Comic Sans MS"/>
                <a:cs typeface="Comic Sans MS"/>
              </a:rPr>
              <a:t>R</a:t>
            </a:r>
            <a:r>
              <a:rPr dirty="0" sz="1200" spc="95">
                <a:solidFill>
                  <a:srgbClr val="00913F"/>
                </a:solidFill>
                <a:latin typeface="Comic Sans MS"/>
                <a:cs typeface="Comic Sans MS"/>
              </a:rPr>
              <a:t>M</a:t>
            </a:r>
            <a:r>
              <a:rPr dirty="0" sz="1200" spc="90">
                <a:solidFill>
                  <a:srgbClr val="00913F"/>
                </a:solidFill>
                <a:latin typeface="Comic Sans MS"/>
                <a:cs typeface="Comic Sans MS"/>
              </a:rPr>
              <a:t>I</a:t>
            </a:r>
            <a:r>
              <a:rPr dirty="0" sz="1200" spc="95">
                <a:solidFill>
                  <a:srgbClr val="00913F"/>
                </a:solidFill>
                <a:latin typeface="Comic Sans MS"/>
                <a:cs typeface="Comic Sans MS"/>
              </a:rPr>
              <a:t>D</a:t>
            </a:r>
            <a:r>
              <a:rPr dirty="0" sz="1200" spc="95">
                <a:solidFill>
                  <a:srgbClr val="00913F"/>
                </a:solidFill>
                <a:latin typeface="Comic Sans MS"/>
                <a:cs typeface="Comic Sans MS"/>
              </a:rPr>
              <a:t>A</a:t>
            </a:r>
            <a:r>
              <a:rPr dirty="0" sz="1200" spc="95">
                <a:solidFill>
                  <a:srgbClr val="00913F"/>
                </a:solidFill>
                <a:latin typeface="Comic Sans MS"/>
                <a:cs typeface="Comic Sans MS"/>
              </a:rPr>
              <a:t>D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	</a:t>
            </a:r>
            <a:r>
              <a:rPr dirty="0" sz="1200" spc="95">
                <a:solidFill>
                  <a:srgbClr val="00913F"/>
                </a:solidFill>
                <a:latin typeface="Comic Sans MS"/>
                <a:cs typeface="Comic Sans MS"/>
              </a:rPr>
              <a:t>P</a:t>
            </a:r>
            <a:r>
              <a:rPr dirty="0" sz="1200" spc="95">
                <a:solidFill>
                  <a:srgbClr val="00913F"/>
                </a:solidFill>
                <a:latin typeface="Comic Sans MS"/>
                <a:cs typeface="Comic Sans MS"/>
              </a:rPr>
              <a:t>A</a:t>
            </a:r>
            <a:r>
              <a:rPr dirty="0" sz="1200" spc="95">
                <a:solidFill>
                  <a:srgbClr val="00913F"/>
                </a:solidFill>
                <a:latin typeface="Comic Sans MS"/>
                <a:cs typeface="Comic Sans MS"/>
              </a:rPr>
              <a:t>R</a:t>
            </a:r>
            <a:r>
              <a:rPr dirty="0" sz="1200" spc="95">
                <a:solidFill>
                  <a:srgbClr val="00913F"/>
                </a:solidFill>
                <a:latin typeface="Comic Sans MS"/>
                <a:cs typeface="Comic Sans MS"/>
              </a:rPr>
              <a:t>T</a:t>
            </a:r>
            <a:r>
              <a:rPr dirty="0" sz="1200" spc="90">
                <a:solidFill>
                  <a:srgbClr val="00913F"/>
                </a:solidFill>
                <a:latin typeface="Comic Sans MS"/>
                <a:cs typeface="Comic Sans MS"/>
              </a:rPr>
              <a:t>I</a:t>
            </a:r>
            <a:r>
              <a:rPr dirty="0" sz="1200" spc="95">
                <a:solidFill>
                  <a:srgbClr val="00913F"/>
                </a:solidFill>
                <a:latin typeface="Comic Sans MS"/>
                <a:cs typeface="Comic Sans MS"/>
              </a:rPr>
              <a:t>C</a:t>
            </a:r>
            <a:r>
              <a:rPr dirty="0" sz="1200" spc="90">
                <a:solidFill>
                  <a:srgbClr val="00913F"/>
                </a:solidFill>
                <a:latin typeface="Comic Sans MS"/>
                <a:cs typeface="Comic Sans MS"/>
              </a:rPr>
              <a:t>I</a:t>
            </a:r>
            <a:r>
              <a:rPr dirty="0" sz="1200" spc="95">
                <a:solidFill>
                  <a:srgbClr val="00913F"/>
                </a:solidFill>
                <a:latin typeface="Comic Sans MS"/>
                <a:cs typeface="Comic Sans MS"/>
              </a:rPr>
              <a:t>P</a:t>
            </a:r>
            <a:r>
              <a:rPr dirty="0" sz="1200" spc="95">
                <a:solidFill>
                  <a:srgbClr val="00913F"/>
                </a:solidFill>
                <a:latin typeface="Comic Sans MS"/>
                <a:cs typeface="Comic Sans MS"/>
              </a:rPr>
              <a:t>A</a:t>
            </a:r>
            <a:r>
              <a:rPr dirty="0" sz="1200" spc="95">
                <a:solidFill>
                  <a:srgbClr val="00913F"/>
                </a:solidFill>
                <a:latin typeface="Comic Sans MS"/>
                <a:cs typeface="Comic Sans MS"/>
              </a:rPr>
              <a:t>T</a:t>
            </a:r>
            <a:r>
              <a:rPr dirty="0" sz="1200" spc="90">
                <a:solidFill>
                  <a:srgbClr val="00913F"/>
                </a:solidFill>
                <a:latin typeface="Comic Sans MS"/>
                <a:cs typeface="Comic Sans MS"/>
              </a:rPr>
              <a:t>I</a:t>
            </a:r>
            <a:r>
              <a:rPr dirty="0" sz="1200" spc="95">
                <a:solidFill>
                  <a:srgbClr val="00913F"/>
                </a:solidFill>
                <a:latin typeface="Comic Sans MS"/>
                <a:cs typeface="Comic Sans MS"/>
              </a:rPr>
              <a:t>V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A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	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	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A  E</a:t>
            </a:r>
            <a:r>
              <a:rPr dirty="0" sz="1200" spc="-12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A</a:t>
            </a:r>
            <a:r>
              <a:rPr dirty="0" sz="1200" spc="-12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CERTIFICAÇÃO</a:t>
            </a:r>
            <a:r>
              <a:rPr dirty="0" sz="1200" spc="-12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PARTICIPATIVA</a:t>
            </a:r>
            <a:r>
              <a:rPr dirty="0" sz="1200" spc="-12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...........................................................................................</a:t>
            </a:r>
            <a:r>
              <a:rPr dirty="0" sz="1200" spc="-12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38</a:t>
            </a:r>
            <a:endParaRPr sz="1200">
              <a:latin typeface="Comic Sans MS"/>
              <a:cs typeface="Comic Sans MS"/>
            </a:endParaRPr>
          </a:p>
          <a:p>
            <a:pPr marL="12700" marR="5080">
              <a:lnSpc>
                <a:spcPct val="112700"/>
              </a:lnSpc>
              <a:spcBef>
                <a:spcPts val="810"/>
              </a:spcBef>
              <a:buAutoNum type="romanUcPeriod" startAt="6"/>
              <a:tabLst>
                <a:tab pos="226695" algn="l"/>
              </a:tabLst>
            </a:pP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-</a:t>
            </a:r>
            <a:r>
              <a:rPr dirty="0" sz="1200" spc="-114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DIMENSÕES</a:t>
            </a:r>
            <a:r>
              <a:rPr dirty="0" sz="1200" spc="-114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TRANSVERSAIS</a:t>
            </a:r>
            <a:r>
              <a:rPr dirty="0" sz="1200" spc="-114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FUNDAMENTAIS</a:t>
            </a:r>
            <a:r>
              <a:rPr dirty="0" sz="1200" spc="-114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NA</a:t>
            </a:r>
            <a:r>
              <a:rPr dirty="0" sz="1200" spc="-114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ATUAÇÃO</a:t>
            </a:r>
            <a:r>
              <a:rPr dirty="0" sz="1200" spc="-114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DA</a:t>
            </a:r>
            <a:r>
              <a:rPr dirty="0" sz="1200" spc="-114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REDE...............</a:t>
            </a:r>
            <a:r>
              <a:rPr dirty="0" sz="1200" spc="-114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39 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1</a:t>
            </a:r>
            <a:r>
              <a:rPr dirty="0" sz="1200" spc="-12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</a:t>
            </a:r>
            <a:r>
              <a:rPr dirty="0" sz="1200" spc="-12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GÊNERO</a:t>
            </a:r>
            <a:r>
              <a:rPr dirty="0" sz="1200" spc="-13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E</a:t>
            </a:r>
            <a:r>
              <a:rPr dirty="0" sz="1200" spc="-12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GERAÇÃO</a:t>
            </a:r>
            <a:r>
              <a:rPr dirty="0" sz="1200" spc="-13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......................................................................................................................</a:t>
            </a:r>
            <a:r>
              <a:rPr dirty="0" sz="1200" spc="-12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39</a:t>
            </a:r>
            <a:endParaRPr sz="1200">
              <a:latin typeface="Comic Sans MS"/>
              <a:cs typeface="Comic Sans MS"/>
            </a:endParaRPr>
          </a:p>
          <a:p>
            <a:pPr marL="12700" marR="5080">
              <a:lnSpc>
                <a:spcPct val="169000"/>
              </a:lnSpc>
              <a:buAutoNum type="romanUcPeriod" startAt="6"/>
              <a:tabLst>
                <a:tab pos="307340" algn="l"/>
              </a:tabLst>
            </a:pP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-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SOBRE</a:t>
            </a:r>
            <a:r>
              <a:rPr dirty="0" sz="1200" spc="-13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O</a:t>
            </a:r>
            <a:r>
              <a:rPr dirty="0" sz="1200" spc="-13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ESPAÇO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DE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ATUAÇÃO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12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E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ARTICULAÇÕES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DA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REDE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....................................</a:t>
            </a:r>
            <a:r>
              <a:rPr dirty="0" sz="1200" spc="-13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42 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VIII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-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CONSIDERAÇÕES</a:t>
            </a:r>
            <a:r>
              <a:rPr dirty="0" sz="1200" spc="-14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FINAIS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..................................................................................................</a:t>
            </a:r>
            <a:r>
              <a:rPr dirty="0" sz="1200" spc="-13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45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IX</a:t>
            </a:r>
            <a:r>
              <a:rPr dirty="0" sz="1200" spc="-9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-</a:t>
            </a:r>
            <a:r>
              <a:rPr dirty="0" sz="1200" spc="-9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BIBLIOGRAFIA</a:t>
            </a:r>
            <a:r>
              <a:rPr dirty="0" sz="1200" spc="-9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913F"/>
                </a:solidFill>
                <a:latin typeface="Comic Sans MS"/>
                <a:cs typeface="Comic Sans MS"/>
              </a:rPr>
              <a:t>...........................................................................................................................</a:t>
            </a:r>
            <a:r>
              <a:rPr dirty="0" sz="1200" spc="-9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913F"/>
                </a:solidFill>
                <a:latin typeface="Comic Sans MS"/>
                <a:cs typeface="Comic Sans MS"/>
              </a:rPr>
              <a:t>46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437873" y="628368"/>
            <a:ext cx="965835" cy="32384"/>
          </a:xfrm>
          <a:custGeom>
            <a:avLst/>
            <a:gdLst/>
            <a:ahLst/>
            <a:cxnLst/>
            <a:rect l="l" t="t" r="r" b="b"/>
            <a:pathLst>
              <a:path w="965835" h="32384">
                <a:moveTo>
                  <a:pt x="960076" y="0"/>
                </a:moveTo>
                <a:lnTo>
                  <a:pt x="12247" y="0"/>
                </a:lnTo>
                <a:lnTo>
                  <a:pt x="5511" y="0"/>
                </a:lnTo>
                <a:lnTo>
                  <a:pt x="0" y="7222"/>
                </a:lnTo>
                <a:lnTo>
                  <a:pt x="0" y="24879"/>
                </a:lnTo>
                <a:lnTo>
                  <a:pt x="5511" y="32097"/>
                </a:lnTo>
                <a:lnTo>
                  <a:pt x="960076" y="32097"/>
                </a:lnTo>
                <a:lnTo>
                  <a:pt x="965588" y="24879"/>
                </a:lnTo>
                <a:lnTo>
                  <a:pt x="965588" y="7222"/>
                </a:lnTo>
                <a:lnTo>
                  <a:pt x="960076" y="0"/>
                </a:lnTo>
                <a:close/>
              </a:path>
            </a:pathLst>
          </a:custGeom>
          <a:solidFill>
            <a:srgbClr val="7CBC3A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371447"/>
            <a:ext cx="7560309" cy="1320800"/>
            <a:chOff x="0" y="9371447"/>
            <a:chExt cx="7560309" cy="1320800"/>
          </a:xfrm>
        </p:grpSpPr>
        <p:sp>
          <p:nvSpPr>
            <p:cNvPr id="3" name="object 3"/>
            <p:cNvSpPr/>
            <p:nvPr/>
          </p:nvSpPr>
          <p:spPr>
            <a:xfrm>
              <a:off x="0" y="9371447"/>
              <a:ext cx="7560309" cy="1320800"/>
            </a:xfrm>
            <a:custGeom>
              <a:avLst/>
              <a:gdLst/>
              <a:ahLst/>
              <a:cxnLst/>
              <a:rect l="l" t="t" r="r" b="b"/>
              <a:pathLst>
                <a:path w="7560309" h="1320800">
                  <a:moveTo>
                    <a:pt x="0" y="1320552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1320552"/>
                  </a:lnTo>
                  <a:lnTo>
                    <a:pt x="0" y="1320552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73738" y="9464561"/>
              <a:ext cx="1571630" cy="106833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49569" y="9477921"/>
              <a:ext cx="1987148" cy="103173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3710" y="9480109"/>
              <a:ext cx="1322546" cy="103229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9296" y="9488814"/>
              <a:ext cx="1956193" cy="100084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12892" y="10462240"/>
              <a:ext cx="5643245" cy="149860"/>
            </a:xfrm>
            <a:custGeom>
              <a:avLst/>
              <a:gdLst/>
              <a:ahLst/>
              <a:cxnLst/>
              <a:rect l="l" t="t" r="r" b="b"/>
              <a:pathLst>
                <a:path w="5643245" h="149859">
                  <a:moveTo>
                    <a:pt x="5642786" y="0"/>
                  </a:moveTo>
                  <a:lnTo>
                    <a:pt x="0" y="0"/>
                  </a:lnTo>
                  <a:lnTo>
                    <a:pt x="0" y="149256"/>
                  </a:lnTo>
                  <a:lnTo>
                    <a:pt x="5642786" y="149256"/>
                  </a:lnTo>
                  <a:lnTo>
                    <a:pt x="56427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1417410" y="10446073"/>
            <a:ext cx="303403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Durante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1º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Encontro/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 Assembléia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9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após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sua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criação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Lages/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SC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1999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-1577" y="0"/>
            <a:ext cx="7561580" cy="711200"/>
            <a:chOff x="-1577" y="0"/>
            <a:chExt cx="7561580" cy="711200"/>
          </a:xfrm>
        </p:grpSpPr>
        <p:sp>
          <p:nvSpPr>
            <p:cNvPr id="11" name="object 11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17691" y="264480"/>
              <a:ext cx="423524" cy="445943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6428" y="387578"/>
            <a:ext cx="6518909" cy="890270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algn="ctr" marL="269240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1495"/>
              </a:spcBef>
            </a:pPr>
            <a:r>
              <a:rPr dirty="0" sz="1600" spc="10" b="1">
                <a:solidFill>
                  <a:srgbClr val="00913F"/>
                </a:solidFill>
                <a:latin typeface="Comic Sans MS"/>
                <a:cs typeface="Comic Sans MS"/>
              </a:rPr>
              <a:t>II</a:t>
            </a:r>
            <a:r>
              <a:rPr dirty="0" sz="1600" spc="-2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600" spc="10" b="1">
                <a:solidFill>
                  <a:srgbClr val="00913F"/>
                </a:solidFill>
                <a:latin typeface="Comic Sans MS"/>
                <a:cs typeface="Comic Sans MS"/>
              </a:rPr>
              <a:t>-</a:t>
            </a:r>
            <a:r>
              <a:rPr dirty="0" sz="1600" spc="-25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600" spc="10" b="1">
                <a:solidFill>
                  <a:srgbClr val="00913F"/>
                </a:solidFill>
                <a:latin typeface="Comic Sans MS"/>
                <a:cs typeface="Comic Sans MS"/>
              </a:rPr>
              <a:t>INTRODUÇÃO</a:t>
            </a:r>
            <a:endParaRPr sz="1600">
              <a:latin typeface="Comic Sans MS"/>
              <a:cs typeface="Comic Sans MS"/>
            </a:endParaRPr>
          </a:p>
          <a:p>
            <a:pPr algn="ctr">
              <a:lnSpc>
                <a:spcPts val="1390"/>
              </a:lnSpc>
              <a:spcBef>
                <a:spcPts val="90"/>
              </a:spcBef>
            </a:pPr>
            <a:r>
              <a:rPr dirty="0" sz="1200" spc="-5" i="1">
                <a:solidFill>
                  <a:srgbClr val="1E1916"/>
                </a:solidFill>
                <a:latin typeface="Arial"/>
                <a:cs typeface="Arial"/>
              </a:rPr>
              <a:t>“Não</a:t>
            </a:r>
            <a:r>
              <a:rPr dirty="0" sz="1200" spc="5" i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1E1916"/>
                </a:solidFill>
                <a:latin typeface="Arial"/>
                <a:cs typeface="Arial"/>
              </a:rPr>
              <a:t>queremos</a:t>
            </a:r>
            <a:r>
              <a:rPr dirty="0" sz="1200" spc="10" i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1E1916"/>
                </a:solidFill>
                <a:latin typeface="Arial"/>
                <a:cs typeface="Arial"/>
              </a:rPr>
              <a:t>conquistar</a:t>
            </a:r>
            <a:r>
              <a:rPr dirty="0" sz="1200" spc="5" i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1E1916"/>
                </a:solidFill>
                <a:latin typeface="Arial"/>
                <a:cs typeface="Arial"/>
              </a:rPr>
              <a:t>o</a:t>
            </a:r>
            <a:r>
              <a:rPr dirty="0" sz="1200" spc="10" i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1E1916"/>
                </a:solidFill>
                <a:latin typeface="Arial"/>
                <a:cs typeface="Arial"/>
              </a:rPr>
              <a:t>mundo,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ts val="1390"/>
              </a:lnSpc>
            </a:pPr>
            <a:r>
              <a:rPr dirty="0" sz="1200" spc="-5" i="1">
                <a:solidFill>
                  <a:srgbClr val="1E1916"/>
                </a:solidFill>
                <a:latin typeface="Arial"/>
                <a:cs typeface="Arial"/>
              </a:rPr>
              <a:t>Apenas</a:t>
            </a:r>
            <a:r>
              <a:rPr dirty="0" sz="1200" spc="10" i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1E1916"/>
                </a:solidFill>
                <a:latin typeface="Arial"/>
                <a:cs typeface="Arial"/>
              </a:rPr>
              <a:t>torná-lo</a:t>
            </a:r>
            <a:r>
              <a:rPr dirty="0" sz="1200" spc="10" i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1E1916"/>
                </a:solidFill>
                <a:latin typeface="Arial"/>
                <a:cs typeface="Arial"/>
              </a:rPr>
              <a:t>novo”</a:t>
            </a:r>
            <a:r>
              <a:rPr dirty="0" sz="1200" spc="10" i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1E1916"/>
                </a:solidFill>
                <a:latin typeface="Arial"/>
                <a:cs typeface="Arial"/>
              </a:rPr>
              <a:t>(Movimento</a:t>
            </a:r>
            <a:r>
              <a:rPr dirty="0" sz="1200" spc="10" i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1E1916"/>
                </a:solidFill>
                <a:latin typeface="Arial"/>
                <a:cs typeface="Arial"/>
              </a:rPr>
              <a:t>Zapatista</a:t>
            </a:r>
            <a:r>
              <a:rPr dirty="0" sz="1200" spc="10" i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1E1916"/>
                </a:solidFill>
                <a:latin typeface="Arial"/>
                <a:cs typeface="Arial"/>
              </a:rPr>
              <a:t>-</a:t>
            </a:r>
            <a:r>
              <a:rPr dirty="0" sz="1200" spc="10" i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1E1916"/>
                </a:solidFill>
                <a:latin typeface="Arial"/>
                <a:cs typeface="Arial"/>
              </a:rPr>
              <a:t>México)</a:t>
            </a:r>
            <a:endParaRPr sz="1200">
              <a:latin typeface="Arial"/>
              <a:cs typeface="Arial"/>
            </a:endParaRPr>
          </a:p>
          <a:p>
            <a:pPr algn="just" marL="469900">
              <a:lnSpc>
                <a:spcPct val="100000"/>
              </a:lnSpc>
              <a:spcBef>
                <a:spcPts val="155"/>
              </a:spcBef>
            </a:pP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Diante</a:t>
            </a:r>
            <a:r>
              <a:rPr dirty="0" sz="1400" spc="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400" spc="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evidente</a:t>
            </a:r>
            <a:r>
              <a:rPr dirty="0" sz="1400" spc="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avaliação</a:t>
            </a:r>
            <a:r>
              <a:rPr dirty="0" sz="1400" spc="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quanto</a:t>
            </a:r>
            <a:r>
              <a:rPr dirty="0" sz="1400" spc="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aos</a:t>
            </a:r>
            <a:r>
              <a:rPr dirty="0" sz="1400" spc="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desafios</a:t>
            </a:r>
            <a:r>
              <a:rPr dirty="0" sz="1400" spc="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400" spc="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400" spc="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colocam</a:t>
            </a:r>
            <a:r>
              <a:rPr dirty="0" sz="1400" spc="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400" spc="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endParaRPr sz="1400">
              <a:latin typeface="Comic Sans MS"/>
              <a:cs typeface="Comic Sans MS"/>
            </a:endParaRPr>
          </a:p>
          <a:p>
            <a:pPr algn="just" marL="12700" marR="5080">
              <a:lnSpc>
                <a:spcPct val="116100"/>
              </a:lnSpc>
            </a:pP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continuidade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da vida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na terra e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existência sustentável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própria espécie, a </a:t>
            </a:r>
            <a:r>
              <a:rPr dirty="0" sz="1400" spc="-4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humanidade</a:t>
            </a:r>
            <a:r>
              <a:rPr dirty="0" sz="14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deveria</a:t>
            </a:r>
            <a:r>
              <a:rPr dirty="0" sz="1400" spc="-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assumir</a:t>
            </a:r>
            <a:r>
              <a:rPr dirty="0" sz="14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-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frase</a:t>
            </a:r>
            <a:r>
              <a:rPr dirty="0" sz="14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acima</a:t>
            </a:r>
            <a:r>
              <a:rPr dirty="0" sz="1400" spc="-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como</a:t>
            </a:r>
            <a:r>
              <a:rPr dirty="0" sz="14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400" spc="-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imperativo.</a:t>
            </a:r>
            <a:r>
              <a:rPr dirty="0" sz="14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-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existência</a:t>
            </a:r>
            <a:r>
              <a:rPr dirty="0" sz="14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400" spc="-4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4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novo</a:t>
            </a:r>
            <a:r>
              <a:rPr dirty="0" sz="14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mundo</a:t>
            </a:r>
            <a:r>
              <a:rPr dirty="0" sz="14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depende</a:t>
            </a:r>
            <a:r>
              <a:rPr dirty="0" sz="14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4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transformação</a:t>
            </a:r>
            <a:r>
              <a:rPr dirty="0" sz="14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4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relação</a:t>
            </a:r>
            <a:r>
              <a:rPr dirty="0" sz="14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entre</a:t>
            </a:r>
            <a:r>
              <a:rPr dirty="0" sz="14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os</a:t>
            </a:r>
            <a:r>
              <a:rPr dirty="0" sz="1400" spc="-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seres</a:t>
            </a:r>
            <a:r>
              <a:rPr dirty="0" sz="14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humanos</a:t>
            </a:r>
            <a:r>
              <a:rPr dirty="0" sz="14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400" spc="-4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pela</a:t>
            </a:r>
            <a:r>
              <a:rPr dirty="0" sz="14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mudança</a:t>
            </a:r>
            <a:r>
              <a:rPr dirty="0" sz="14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4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percepção</a:t>
            </a:r>
            <a:r>
              <a:rPr dirty="0" sz="14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relação</a:t>
            </a:r>
            <a:r>
              <a:rPr dirty="0" sz="14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humana</a:t>
            </a:r>
            <a:r>
              <a:rPr dirty="0" sz="14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4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natureza.</a:t>
            </a:r>
            <a:r>
              <a:rPr dirty="0" sz="14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Isto</a:t>
            </a:r>
            <a:r>
              <a:rPr dirty="0" sz="14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vale</a:t>
            </a:r>
            <a:r>
              <a:rPr dirty="0" sz="14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4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todos</a:t>
            </a:r>
            <a:r>
              <a:rPr dirty="0" sz="14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os 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ambientes,</a:t>
            </a:r>
            <a:r>
              <a:rPr dirty="0" sz="14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seja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cidade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como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no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campo.</a:t>
            </a:r>
            <a:endParaRPr sz="14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</a:pP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O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movimento agroecológico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do Sul do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Brasil há muito tempo se esforça 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nesta construção mas ganha mais força a partir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sua organização em Rede a 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partir</a:t>
            </a:r>
            <a:r>
              <a:rPr dirty="0" sz="1400" spc="-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400" spc="-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1998.</a:t>
            </a:r>
            <a:r>
              <a:rPr dirty="0" sz="1400" spc="-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-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400" spc="-24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Ecovida</a:t>
            </a:r>
            <a:r>
              <a:rPr dirty="0" sz="1400" spc="-24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400" spc="-24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Agroecologia</a:t>
            </a:r>
            <a:r>
              <a:rPr dirty="0" sz="1400" spc="-35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400" spc="-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-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expressão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coletiva</a:t>
            </a:r>
            <a:r>
              <a:rPr dirty="0" sz="1400" spc="-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400" spc="-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muitas  histórias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 inúmeras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famílias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envolvidas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numa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construção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popular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 agroecologia.</a:t>
            </a:r>
            <a:endParaRPr sz="1400">
              <a:latin typeface="Comic Sans MS"/>
              <a:cs typeface="Comic Sans MS"/>
            </a:endParaRPr>
          </a:p>
          <a:p>
            <a:pPr algn="just" marL="12700" marR="5080" indent="456565">
              <a:lnSpc>
                <a:spcPct val="116100"/>
              </a:lnSpc>
              <a:spcBef>
                <a:spcPts val="5"/>
              </a:spcBef>
            </a:pPr>
            <a:r>
              <a:rPr dirty="0" sz="1400">
                <a:solidFill>
                  <a:srgbClr val="282321"/>
                </a:solidFill>
                <a:latin typeface="Comic Sans MS"/>
                <a:cs typeface="Comic Sans MS"/>
              </a:rPr>
              <a:t>A</a:t>
            </a:r>
            <a:r>
              <a:rPr dirty="0" sz="1400" spc="110">
                <a:solidFill>
                  <a:srgbClr val="282321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282321"/>
                </a:solidFill>
                <a:latin typeface="Comic Sans MS"/>
                <a:cs typeface="Comic Sans MS"/>
              </a:rPr>
              <a:t>agroecologia</a:t>
            </a:r>
            <a:r>
              <a:rPr dirty="0" sz="1400" spc="-80" b="1">
                <a:solidFill>
                  <a:srgbClr val="282321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282321"/>
                </a:solidFill>
                <a:latin typeface="Comic Sans MS"/>
                <a:cs typeface="Comic Sans MS"/>
              </a:rPr>
              <a:t>popular</a:t>
            </a:r>
            <a:r>
              <a:rPr dirty="0" sz="1400" spc="-195" b="1">
                <a:solidFill>
                  <a:srgbClr val="282321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282321"/>
                </a:solidFill>
                <a:latin typeface="Comic Sans MS"/>
                <a:cs typeface="Comic Sans MS"/>
              </a:rPr>
              <a:t>é</a:t>
            </a:r>
            <a:r>
              <a:rPr dirty="0" sz="1400">
                <a:solidFill>
                  <a:srgbClr val="282321"/>
                </a:solidFill>
                <a:latin typeface="Comic Sans MS"/>
                <a:cs typeface="Comic Sans MS"/>
              </a:rPr>
              <a:t> um </a:t>
            </a:r>
            <a:r>
              <a:rPr dirty="0" sz="1400">
                <a:solidFill>
                  <a:srgbClr val="282321"/>
                </a:solidFill>
                <a:latin typeface="Comic Sans MS"/>
                <a:cs typeface="Comic Sans MS"/>
              </a:rPr>
              <a:t>caminho</a:t>
            </a:r>
            <a:r>
              <a:rPr dirty="0" sz="1400">
                <a:solidFill>
                  <a:srgbClr val="282321"/>
                </a:solidFill>
                <a:latin typeface="Comic Sans MS"/>
                <a:cs typeface="Comic Sans MS"/>
              </a:rPr>
              <a:t> que </a:t>
            </a:r>
            <a:r>
              <a:rPr dirty="0" sz="1400">
                <a:solidFill>
                  <a:srgbClr val="282321"/>
                </a:solidFill>
                <a:latin typeface="Comic Sans MS"/>
                <a:cs typeface="Comic Sans MS"/>
              </a:rPr>
              <a:t>se</a:t>
            </a:r>
            <a:r>
              <a:rPr dirty="0" sz="1400">
                <a:solidFill>
                  <a:srgbClr val="282321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282321"/>
                </a:solidFill>
                <a:latin typeface="Comic Sans MS"/>
                <a:cs typeface="Comic Sans MS"/>
              </a:rPr>
              <a:t>constrói</a:t>
            </a:r>
            <a:r>
              <a:rPr dirty="0" sz="1400">
                <a:solidFill>
                  <a:srgbClr val="282321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282321"/>
                </a:solidFill>
                <a:latin typeface="Comic Sans MS"/>
                <a:cs typeface="Comic Sans MS"/>
              </a:rPr>
              <a:t>ao</a:t>
            </a:r>
            <a:r>
              <a:rPr dirty="0" sz="1400" spc="-10">
                <a:solidFill>
                  <a:srgbClr val="282321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282321"/>
                </a:solidFill>
                <a:latin typeface="Comic Sans MS"/>
                <a:cs typeface="Comic Sans MS"/>
              </a:rPr>
              <a:t>caminhar,</a:t>
            </a:r>
            <a:r>
              <a:rPr dirty="0" sz="1400">
                <a:solidFill>
                  <a:srgbClr val="282321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282321"/>
                </a:solidFill>
                <a:latin typeface="Comic Sans MS"/>
                <a:cs typeface="Comic Sans MS"/>
              </a:rPr>
              <a:t>onde</a:t>
            </a:r>
            <a:r>
              <a:rPr dirty="0" sz="1400">
                <a:solidFill>
                  <a:srgbClr val="282321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282321"/>
                </a:solidFill>
                <a:latin typeface="Comic Sans MS"/>
                <a:cs typeface="Comic Sans MS"/>
              </a:rPr>
              <a:t>o 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novo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também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caminho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percorrido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atingí-lo,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em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processo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 construção permanente”, seja, a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medida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que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vai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se acumulando experiência a 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mesma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vai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sendo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incorporada</a:t>
            </a:r>
            <a:r>
              <a:rPr dirty="0" sz="14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vivenciada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prática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dia-dia.</a:t>
            </a:r>
            <a:endParaRPr sz="14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5999"/>
              </a:lnSpc>
            </a:pP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Desta</a:t>
            </a:r>
            <a:r>
              <a:rPr dirty="0" sz="14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forma</a:t>
            </a:r>
            <a:r>
              <a:rPr dirty="0" sz="14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pode</a:t>
            </a:r>
            <a:r>
              <a:rPr dirty="0" sz="14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definir-se</a:t>
            </a:r>
            <a:r>
              <a:rPr dirty="0" sz="14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agroecologia</a:t>
            </a:r>
            <a:r>
              <a:rPr dirty="0" sz="14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como:</a:t>
            </a:r>
            <a:r>
              <a:rPr dirty="0" sz="1400" spc="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“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p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rocesso</a:t>
            </a:r>
            <a:r>
              <a:rPr dirty="0" sz="1200" spc="-10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produção</a:t>
            </a:r>
            <a:r>
              <a:rPr dirty="0" sz="1200" spc="-1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spc="-509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alimentos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produtos em conjunto com a natureza, onde os(as) agricultores(as) possam 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desenvolver suas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atividades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sem agredir o ambiente, tornando-se independentes dos 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“pacotes tecnológicos” com seus caros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degradantes insumos industriais, visando não 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somente as sobras financeiras, mas principalmente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qualidade de vida.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É a base para o 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desenvolvimento</a:t>
            </a:r>
            <a:r>
              <a:rPr dirty="0" sz="1200" spc="-13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sustentável</a:t>
            </a:r>
            <a:r>
              <a:rPr dirty="0" sz="1200" spc="-13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nos</a:t>
            </a:r>
            <a:r>
              <a:rPr dirty="0" sz="1200" spc="-13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aspectos</a:t>
            </a:r>
            <a:r>
              <a:rPr dirty="0" sz="1200" spc="-13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sociais,</a:t>
            </a:r>
            <a:r>
              <a:rPr dirty="0" sz="1200" spc="-13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ambientais</a:t>
            </a:r>
            <a:r>
              <a:rPr dirty="0" sz="1200" spc="-13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3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econômicos,</a:t>
            </a:r>
            <a:r>
              <a:rPr dirty="0" sz="1200" spc="-13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envolvendo</a:t>
            </a:r>
            <a:r>
              <a:rPr dirty="0" sz="1200" spc="-13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as 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dimensões políticas, técnicas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culturais, em processos educativos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metodologicamente </a:t>
            </a:r>
            <a:r>
              <a:rPr dirty="0" sz="1200" spc="-51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adequados,</a:t>
            </a:r>
            <a:r>
              <a:rPr dirty="0" sz="1200" spc="-12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onde</a:t>
            </a:r>
            <a:r>
              <a:rPr dirty="0" sz="1200" spc="-12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os(as)</a:t>
            </a:r>
            <a:r>
              <a:rPr dirty="0" sz="1200" spc="-12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trabalhadores(as)</a:t>
            </a:r>
            <a:r>
              <a:rPr dirty="0" sz="1200" spc="-1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assumem</a:t>
            </a:r>
            <a:r>
              <a:rPr dirty="0" sz="1200" spc="-12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protagonismo</a:t>
            </a:r>
            <a:r>
              <a:rPr dirty="0" sz="1200" spc="-1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maior</a:t>
            </a:r>
            <a:r>
              <a:rPr dirty="0" sz="1200" spc="-12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aumentam</a:t>
            </a:r>
            <a:r>
              <a:rPr dirty="0" sz="1200" spc="-1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seu </a:t>
            </a:r>
            <a:r>
              <a:rPr dirty="0" sz="1200" spc="-509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poder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intervenção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sociedade,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forma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organizada”</a:t>
            </a:r>
            <a:r>
              <a:rPr dirty="0" sz="1200" spc="-21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(Cepagri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98).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ts val="1950"/>
              </a:lnSpc>
              <a:spcBef>
                <a:spcPts val="90"/>
              </a:spcBef>
            </a:pP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forma</a:t>
            </a:r>
            <a:r>
              <a:rPr dirty="0" sz="14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4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organização</a:t>
            </a:r>
            <a:r>
              <a:rPr dirty="0" sz="14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em</a:t>
            </a:r>
            <a:r>
              <a:rPr dirty="0" sz="14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4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também</a:t>
            </a:r>
            <a:r>
              <a:rPr dirty="0" sz="14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4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inovadora</a:t>
            </a:r>
            <a:r>
              <a:rPr dirty="0" sz="14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segue</a:t>
            </a:r>
            <a:r>
              <a:rPr dirty="0" sz="14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os</a:t>
            </a:r>
            <a:r>
              <a:rPr dirty="0" sz="14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princípios </a:t>
            </a:r>
            <a:r>
              <a:rPr dirty="0" sz="1400" spc="-4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própria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vida,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onde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tudo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está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interligado,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cumprindo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papéis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funções.</a:t>
            </a:r>
            <a:endParaRPr sz="14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ts val="1950"/>
              </a:lnSpc>
              <a:spcBef>
                <a:spcPts val="5"/>
              </a:spcBef>
            </a:pP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Esta primeira edição deste caderno retrata os principais acúmulos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organização</a:t>
            </a:r>
            <a:r>
              <a:rPr dirty="0" sz="14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4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4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Ecovida</a:t>
            </a:r>
            <a:r>
              <a:rPr dirty="0" sz="14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pretende</a:t>
            </a:r>
            <a:r>
              <a:rPr dirty="0" sz="14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ser</a:t>
            </a:r>
            <a:r>
              <a:rPr dirty="0" sz="14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instrumento</a:t>
            </a:r>
            <a:r>
              <a:rPr dirty="0" sz="14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4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continbuidade</a:t>
            </a:r>
            <a:r>
              <a:rPr dirty="0" sz="14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de 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sua</a:t>
            </a:r>
            <a:r>
              <a:rPr dirty="0" sz="14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própria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construção.</a:t>
            </a:r>
            <a:endParaRPr sz="14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ts val="1950"/>
              </a:lnSpc>
            </a:pP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É um material que se volta para dentro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Rede, mas que pode também 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expressar para fora a experiência organizacional acumulada em trocas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 experiências</a:t>
            </a:r>
            <a:r>
              <a:rPr dirty="0" sz="1400" spc="3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r>
              <a:rPr dirty="0" sz="1400" spc="3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outras</a:t>
            </a:r>
            <a:r>
              <a:rPr dirty="0" sz="1400" spc="3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Redes</a:t>
            </a:r>
            <a:r>
              <a:rPr dirty="0" sz="1400" spc="3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spc="3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processos</a:t>
            </a:r>
            <a:r>
              <a:rPr dirty="0" sz="1400" spc="3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organizacionais</a:t>
            </a:r>
            <a:r>
              <a:rPr dirty="0" sz="1400" spc="3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articuladas</a:t>
            </a:r>
            <a:r>
              <a:rPr dirty="0" sz="1400" spc="3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na </a:t>
            </a:r>
            <a:r>
              <a:rPr dirty="0" sz="1400" spc="-4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construção</a:t>
            </a:r>
            <a:r>
              <a:rPr dirty="0" sz="14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ecológica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novo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campo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nova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cidade.</a:t>
            </a:r>
            <a:endParaRPr sz="1400">
              <a:latin typeface="Comic Sans MS"/>
              <a:cs typeface="Comic Sans MS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437873" y="0"/>
            <a:ext cx="965835" cy="661035"/>
            <a:chOff x="3437873" y="0"/>
            <a:chExt cx="965835" cy="661035"/>
          </a:xfrm>
        </p:grpSpPr>
        <p:sp>
          <p:nvSpPr>
            <p:cNvPr id="16" name="object 16"/>
            <p:cNvSpPr/>
            <p:nvPr/>
          </p:nvSpPr>
          <p:spPr>
            <a:xfrm>
              <a:off x="3437873" y="628368"/>
              <a:ext cx="965835" cy="32384"/>
            </a:xfrm>
            <a:custGeom>
              <a:avLst/>
              <a:gdLst/>
              <a:ahLst/>
              <a:cxnLst/>
              <a:rect l="l" t="t" r="r" b="b"/>
              <a:pathLst>
                <a:path w="965835" h="32384">
                  <a:moveTo>
                    <a:pt x="960076" y="0"/>
                  </a:moveTo>
                  <a:lnTo>
                    <a:pt x="12247" y="0"/>
                  </a:lnTo>
                  <a:lnTo>
                    <a:pt x="5511" y="0"/>
                  </a:lnTo>
                  <a:lnTo>
                    <a:pt x="0" y="7222"/>
                  </a:lnTo>
                  <a:lnTo>
                    <a:pt x="0" y="24879"/>
                  </a:lnTo>
                  <a:lnTo>
                    <a:pt x="5511" y="32097"/>
                  </a:lnTo>
                  <a:lnTo>
                    <a:pt x="960076" y="32097"/>
                  </a:lnTo>
                  <a:lnTo>
                    <a:pt x="965588" y="24879"/>
                  </a:lnTo>
                  <a:lnTo>
                    <a:pt x="965588" y="7222"/>
                  </a:lnTo>
                  <a:lnTo>
                    <a:pt x="960076" y="0"/>
                  </a:lnTo>
                  <a:close/>
                </a:path>
              </a:pathLst>
            </a:custGeom>
            <a:solidFill>
              <a:srgbClr val="7CBC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06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860703" y="10462471"/>
            <a:ext cx="1584960" cy="149860"/>
          </a:xfrm>
          <a:custGeom>
            <a:avLst/>
            <a:gdLst/>
            <a:ahLst/>
            <a:cxnLst/>
            <a:rect l="l" t="t" r="r" b="b"/>
            <a:pathLst>
              <a:path w="1584959" h="149859">
                <a:moveTo>
                  <a:pt x="1584665" y="0"/>
                </a:moveTo>
                <a:lnTo>
                  <a:pt x="0" y="0"/>
                </a:lnTo>
                <a:lnTo>
                  <a:pt x="0" y="149255"/>
                </a:lnTo>
                <a:lnTo>
                  <a:pt x="1584665" y="149255"/>
                </a:lnTo>
                <a:lnTo>
                  <a:pt x="158466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5884186" y="10446303"/>
            <a:ext cx="153797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N.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Planalto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Serrano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rumo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ao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3º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Encontro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2091" y="1588886"/>
            <a:ext cx="135064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Principais</a:t>
            </a:r>
            <a:r>
              <a:rPr dirty="0" sz="1400" spc="-10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fatos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39617" y="722449"/>
            <a:ext cx="5040630" cy="919480"/>
          </a:xfrm>
          <a:prstGeom prst="rect">
            <a:avLst/>
          </a:prstGeom>
        </p:spPr>
        <p:txBody>
          <a:bodyPr wrap="square" lIns="0" tIns="103505" rIns="0" bIns="0" rtlCol="0" vert="horz">
            <a:spAutoFit/>
          </a:bodyPr>
          <a:lstStyle/>
          <a:p>
            <a:pPr marL="284480">
              <a:lnSpc>
                <a:spcPct val="100000"/>
              </a:lnSpc>
              <a:spcBef>
                <a:spcPts val="815"/>
              </a:spcBef>
            </a:pPr>
            <a:r>
              <a:rPr dirty="0" sz="1600" spc="-5" b="1">
                <a:solidFill>
                  <a:srgbClr val="00913F"/>
                </a:solidFill>
                <a:latin typeface="Comic Sans MS"/>
                <a:cs typeface="Comic Sans MS"/>
              </a:rPr>
              <a:t>III</a:t>
            </a:r>
            <a:r>
              <a:rPr dirty="0" sz="1600" spc="-1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600" spc="-5" b="1">
                <a:solidFill>
                  <a:srgbClr val="00913F"/>
                </a:solidFill>
                <a:latin typeface="Comic Sans MS"/>
                <a:cs typeface="Comic Sans MS"/>
              </a:rPr>
              <a:t>- </a:t>
            </a:r>
            <a:r>
              <a:rPr dirty="0" sz="1600" b="1">
                <a:solidFill>
                  <a:srgbClr val="00913F"/>
                </a:solidFill>
                <a:latin typeface="Comic Sans MS"/>
                <a:cs typeface="Comic Sans MS"/>
              </a:rPr>
              <a:t>UM</a:t>
            </a:r>
            <a:r>
              <a:rPr dirty="0" sz="1600" spc="-1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600" b="1">
                <a:solidFill>
                  <a:srgbClr val="00913F"/>
                </a:solidFill>
                <a:latin typeface="Comic Sans MS"/>
                <a:cs typeface="Comic Sans MS"/>
              </a:rPr>
              <a:t>POUCO</a:t>
            </a:r>
            <a:r>
              <a:rPr dirty="0" sz="1600" spc="-5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600" b="1">
                <a:solidFill>
                  <a:srgbClr val="00913F"/>
                </a:solidFill>
                <a:latin typeface="Comic Sans MS"/>
                <a:cs typeface="Comic Sans MS"/>
              </a:rPr>
              <a:t>DE</a:t>
            </a:r>
            <a:r>
              <a:rPr dirty="0" sz="1600" spc="-1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600" spc="-5" b="1">
                <a:solidFill>
                  <a:srgbClr val="00913F"/>
                </a:solidFill>
                <a:latin typeface="Comic Sans MS"/>
                <a:cs typeface="Comic Sans MS"/>
              </a:rPr>
              <a:t>HISTÓRIA</a:t>
            </a:r>
            <a:endParaRPr sz="1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z="1350" spc="25" b="1">
                <a:solidFill>
                  <a:srgbClr val="00913F"/>
                </a:solidFill>
                <a:latin typeface="Comic Sans MS"/>
                <a:cs typeface="Comic Sans MS"/>
              </a:rPr>
              <a:t>1.</a:t>
            </a:r>
            <a:r>
              <a:rPr dirty="0" sz="1350" spc="1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350" spc="35" b="1">
                <a:solidFill>
                  <a:srgbClr val="00913F"/>
                </a:solidFill>
                <a:latin typeface="Comic Sans MS"/>
                <a:cs typeface="Comic Sans MS"/>
              </a:rPr>
              <a:t>A</a:t>
            </a:r>
            <a:r>
              <a:rPr dirty="0" sz="1350" spc="1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350" spc="30" b="1">
                <a:solidFill>
                  <a:srgbClr val="00913F"/>
                </a:solidFill>
                <a:latin typeface="Comic Sans MS"/>
                <a:cs typeface="Comic Sans MS"/>
              </a:rPr>
              <a:t>AGROECOLOGIA</a:t>
            </a:r>
            <a:r>
              <a:rPr dirty="0" sz="1350" spc="1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350" spc="40" b="1">
                <a:solidFill>
                  <a:srgbClr val="00913F"/>
                </a:solidFill>
                <a:latin typeface="Comic Sans MS"/>
                <a:cs typeface="Comic Sans MS"/>
              </a:rPr>
              <a:t>NO</a:t>
            </a:r>
            <a:r>
              <a:rPr dirty="0" sz="1350" spc="1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350" spc="30" b="1">
                <a:solidFill>
                  <a:srgbClr val="00913F"/>
                </a:solidFill>
                <a:latin typeface="Comic Sans MS"/>
                <a:cs typeface="Comic Sans MS"/>
              </a:rPr>
              <a:t>SUL</a:t>
            </a:r>
            <a:r>
              <a:rPr dirty="0" sz="1350" spc="1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350" spc="35" b="1">
                <a:solidFill>
                  <a:srgbClr val="00913F"/>
                </a:solidFill>
                <a:latin typeface="Comic Sans MS"/>
                <a:cs typeface="Comic Sans MS"/>
              </a:rPr>
              <a:t>DO</a:t>
            </a:r>
            <a:r>
              <a:rPr dirty="0" sz="1350" spc="1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350" spc="30" b="1">
                <a:solidFill>
                  <a:srgbClr val="00913F"/>
                </a:solidFill>
                <a:latin typeface="Comic Sans MS"/>
                <a:cs typeface="Comic Sans MS"/>
              </a:rPr>
              <a:t>BRASIL</a:t>
            </a:r>
            <a:endParaRPr sz="1350">
              <a:latin typeface="Comic Sans MS"/>
              <a:cs typeface="Comic Sans MS"/>
            </a:endParaRPr>
          </a:p>
          <a:p>
            <a:pPr marL="2187575">
              <a:lnSpc>
                <a:spcPct val="100000"/>
              </a:lnSpc>
              <a:spcBef>
                <a:spcPts val="745"/>
              </a:spcBef>
              <a:tabLst>
                <a:tab pos="2982595" algn="l"/>
                <a:tab pos="3716020" algn="l"/>
                <a:tab pos="4409440" algn="l"/>
                <a:tab pos="4636135" algn="l"/>
              </a:tabLst>
            </a:pPr>
            <a:r>
              <a:rPr dirty="0" sz="1200" spc="9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90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95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90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90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95">
                <a:solidFill>
                  <a:srgbClr val="1E1916"/>
                </a:solidFill>
                <a:latin typeface="Comic Sans MS"/>
                <a:cs typeface="Comic Sans MS"/>
              </a:rPr>
              <a:t>ca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 spc="95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95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200" spc="90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spc="90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95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90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 spc="90">
                <a:solidFill>
                  <a:srgbClr val="1E1916"/>
                </a:solidFill>
                <a:latin typeface="Comic Sans MS"/>
                <a:cs typeface="Comic Sans MS"/>
              </a:rPr>
              <a:t>(</a:t>
            </a:r>
            <a:r>
              <a:rPr dirty="0" sz="1200" spc="95">
                <a:solidFill>
                  <a:srgbClr val="1E1916"/>
                </a:solidFill>
                <a:latin typeface="Comic Sans MS"/>
                <a:cs typeface="Comic Sans MS"/>
              </a:rPr>
              <a:t>l</a:t>
            </a:r>
            <a:r>
              <a:rPr dirty="0" sz="1200" spc="90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95">
                <a:solidFill>
                  <a:srgbClr val="1E1916"/>
                </a:solidFill>
                <a:latin typeface="Comic Sans MS"/>
                <a:cs typeface="Comic Sans MS"/>
              </a:rPr>
              <a:t>ga</a:t>
            </a:r>
            <a:r>
              <a:rPr dirty="0" sz="1200" spc="90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à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 spc="95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95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200" spc="90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spc="90">
                <a:solidFill>
                  <a:srgbClr val="1E1916"/>
                </a:solidFill>
                <a:latin typeface="Comic Sans MS"/>
                <a:cs typeface="Comic Sans MS"/>
              </a:rPr>
              <a:t>)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,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9863" y="1505294"/>
            <a:ext cx="27178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70" b="1" i="1">
                <a:solidFill>
                  <a:srgbClr val="A8D1DD"/>
                </a:solidFill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9388501"/>
            <a:ext cx="7560309" cy="1296670"/>
            <a:chOff x="0" y="9388501"/>
            <a:chExt cx="7560309" cy="1296670"/>
          </a:xfrm>
        </p:grpSpPr>
        <p:sp>
          <p:nvSpPr>
            <p:cNvPr id="6" name="object 6"/>
            <p:cNvSpPr/>
            <p:nvPr/>
          </p:nvSpPr>
          <p:spPr>
            <a:xfrm>
              <a:off x="0" y="9388501"/>
              <a:ext cx="7560309" cy="1296670"/>
            </a:xfrm>
            <a:custGeom>
              <a:avLst/>
              <a:gdLst/>
              <a:ahLst/>
              <a:cxnLst/>
              <a:rect l="l" t="t" r="r" b="b"/>
              <a:pathLst>
                <a:path w="7560309" h="1296670">
                  <a:moveTo>
                    <a:pt x="0" y="1296370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1296370"/>
                  </a:lnTo>
                  <a:lnTo>
                    <a:pt x="0" y="129637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2352" y="9499104"/>
              <a:ext cx="2020046" cy="101127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3423" y="9500044"/>
              <a:ext cx="2188860" cy="107753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42193" y="9512403"/>
              <a:ext cx="1574236" cy="100507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2625" y="9500435"/>
              <a:ext cx="1182373" cy="108267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65977" y="10460419"/>
              <a:ext cx="7256780" cy="149860"/>
            </a:xfrm>
            <a:custGeom>
              <a:avLst/>
              <a:gdLst/>
              <a:ahLst/>
              <a:cxnLst/>
              <a:rect l="l" t="t" r="r" b="b"/>
              <a:pathLst>
                <a:path w="7256780" h="149859">
                  <a:moveTo>
                    <a:pt x="7256305" y="0"/>
                  </a:moveTo>
                  <a:lnTo>
                    <a:pt x="0" y="0"/>
                  </a:lnTo>
                  <a:lnTo>
                    <a:pt x="0" y="149255"/>
                  </a:lnTo>
                  <a:lnTo>
                    <a:pt x="7256305" y="149255"/>
                  </a:lnTo>
                  <a:lnTo>
                    <a:pt x="72563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4619729" y="7141928"/>
            <a:ext cx="2106930" cy="5213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  <a:tabLst>
                <a:tab pos="1038860" algn="l"/>
                <a:tab pos="1731645" algn="l"/>
              </a:tabLst>
            </a:pP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Principais	fases	</a:t>
            </a:r>
            <a:r>
              <a:rPr dirty="0" sz="1400" spc="-5" b="1">
                <a:solidFill>
                  <a:srgbClr val="00913F"/>
                </a:solidFill>
                <a:latin typeface="Comic Sans MS"/>
                <a:cs typeface="Comic Sans MS"/>
              </a:rPr>
              <a:t>do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 movimento</a:t>
            </a:r>
            <a:r>
              <a:rPr dirty="0" sz="1400" spc="-95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agroecológico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29684" y="7103142"/>
            <a:ext cx="28003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 b="1" i="1">
                <a:solidFill>
                  <a:srgbClr val="211B18"/>
                </a:solidFill>
                <a:latin typeface="Arial"/>
                <a:cs typeface="Arial"/>
              </a:rPr>
              <a:t>2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-1577" y="0"/>
            <a:ext cx="7561580" cy="711200"/>
            <a:chOff x="-1577" y="0"/>
            <a:chExt cx="7561580" cy="711200"/>
          </a:xfrm>
        </p:grpSpPr>
        <p:sp>
          <p:nvSpPr>
            <p:cNvPr id="15" name="object 15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17691" y="264480"/>
              <a:ext cx="423524" cy="445943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32056" y="387578"/>
            <a:ext cx="977265" cy="2260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437873" y="0"/>
            <a:ext cx="965835" cy="661035"/>
            <a:chOff x="3437873" y="0"/>
            <a:chExt cx="965835" cy="661035"/>
          </a:xfrm>
        </p:grpSpPr>
        <p:sp>
          <p:nvSpPr>
            <p:cNvPr id="20" name="object 20"/>
            <p:cNvSpPr/>
            <p:nvPr/>
          </p:nvSpPr>
          <p:spPr>
            <a:xfrm>
              <a:off x="3437873" y="628368"/>
              <a:ext cx="965835" cy="32384"/>
            </a:xfrm>
            <a:custGeom>
              <a:avLst/>
              <a:gdLst/>
              <a:ahLst/>
              <a:cxnLst/>
              <a:rect l="l" t="t" r="r" b="b"/>
              <a:pathLst>
                <a:path w="965835" h="32384">
                  <a:moveTo>
                    <a:pt x="960076" y="0"/>
                  </a:moveTo>
                  <a:lnTo>
                    <a:pt x="12247" y="0"/>
                  </a:lnTo>
                  <a:lnTo>
                    <a:pt x="5511" y="0"/>
                  </a:lnTo>
                  <a:lnTo>
                    <a:pt x="0" y="7222"/>
                  </a:lnTo>
                  <a:lnTo>
                    <a:pt x="0" y="24879"/>
                  </a:lnTo>
                  <a:lnTo>
                    <a:pt x="5511" y="32097"/>
                  </a:lnTo>
                  <a:lnTo>
                    <a:pt x="960076" y="32097"/>
                  </a:lnTo>
                  <a:lnTo>
                    <a:pt x="965588" y="24879"/>
                  </a:lnTo>
                  <a:lnTo>
                    <a:pt x="965588" y="7222"/>
                  </a:lnTo>
                  <a:lnTo>
                    <a:pt x="960076" y="0"/>
                  </a:lnTo>
                  <a:close/>
                </a:path>
              </a:pathLst>
            </a:custGeom>
            <a:solidFill>
              <a:srgbClr val="7CBC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07</a:t>
            </a:r>
            <a:endParaRPr sz="13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14106" y="1615981"/>
            <a:ext cx="2866390" cy="28924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Movimento</a:t>
            </a:r>
            <a:r>
              <a:rPr dirty="0" sz="1200" spc="-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dos</a:t>
            </a:r>
            <a:r>
              <a:rPr dirty="0" sz="1200" spc="-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Atingidos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por</a:t>
            </a:r>
            <a:r>
              <a:rPr dirty="0" sz="1200" spc="-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barragens,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etc.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35"/>
              </a:spcBef>
            </a:pP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movimento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ambientalista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Brasil participou principalmente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fase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inicial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denúncia das consequências 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contestação</a:t>
            </a:r>
            <a:r>
              <a:rPr dirty="0" sz="1200" spc="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modelo.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Devido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priorização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caráter preservacionista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por</a:t>
            </a:r>
            <a:r>
              <a:rPr dirty="0" sz="12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parte</a:t>
            </a:r>
            <a:r>
              <a:rPr dirty="0" sz="12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dos</a:t>
            </a:r>
            <a:r>
              <a:rPr dirty="0" sz="12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ambientalistas,</a:t>
            </a:r>
            <a:r>
              <a:rPr dirty="0" sz="12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também</a:t>
            </a:r>
            <a:r>
              <a:rPr dirty="0" sz="12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medida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 o movimento mais ligado à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agricultura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vai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assumindo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pautas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mais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específicas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estes</a:t>
            </a:r>
            <a:r>
              <a:rPr dirty="0" sz="12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assumem</a:t>
            </a:r>
            <a:r>
              <a:rPr dirty="0" sz="12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mobilizações  próprias. Inicialmente este movimento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chamou-se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Agricultura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Alternativa.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33384" y="1857830"/>
            <a:ext cx="24085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6700" algn="l"/>
                <a:tab pos="698500" algn="l"/>
                <a:tab pos="1332230" algn="l"/>
                <a:tab pos="1555115" algn="l"/>
                <a:tab pos="2221865" algn="l"/>
              </a:tabLst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l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mo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el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76137" y="2040713"/>
            <a:ext cx="2865755" cy="662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Revolução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Verde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existe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desde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quando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Liebig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associou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fertilidade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solo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apenas</a:t>
            </a:r>
            <a:r>
              <a:rPr dirty="0" sz="1200" spc="2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aos</a:t>
            </a:r>
            <a:r>
              <a:rPr dirty="0" sz="1200" spc="20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elementos</a:t>
            </a:r>
            <a:r>
              <a:rPr dirty="0" sz="1200" spc="2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químicos.</a:t>
            </a:r>
            <a:r>
              <a:rPr dirty="0" sz="1200" spc="2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Muitas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75182" y="2677810"/>
            <a:ext cx="2867025" cy="65030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3335" marR="508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foram as contestações, mas diante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força</a:t>
            </a:r>
            <a:r>
              <a:rPr dirty="0" sz="12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nova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descoberta</a:t>
            </a:r>
            <a:r>
              <a:rPr dirty="0" sz="12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essas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reações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não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eram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ouvidas.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35"/>
              </a:spcBef>
            </a:pP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No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Brasil</a:t>
            </a:r>
            <a:r>
              <a:rPr dirty="0" sz="1200" spc="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esse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modelo</a:t>
            </a:r>
            <a:r>
              <a:rPr dirty="0" sz="1200" spc="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foi 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implantado durante a ditadura militar,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quando a sociedade não tinha nenhum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direito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opinião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não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podia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organizar.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“Revolução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Verde”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foi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grande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instrumento para a integração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campo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ao modelo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desenvolvimento urbano/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industrial implantado nas décadas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60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70.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3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Após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fim</a:t>
            </a:r>
            <a:r>
              <a:rPr dirty="0" sz="120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ditadura</a:t>
            </a:r>
            <a:r>
              <a:rPr dirty="0" sz="120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militar,</a:t>
            </a:r>
            <a:r>
              <a:rPr dirty="0" sz="120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dos primeiros movimentos concretos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oposição à “Revolução Verde”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foi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luta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pela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lei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agrotóxicos,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final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década</a:t>
            </a:r>
            <a:r>
              <a:rPr dirty="0" sz="120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70</a:t>
            </a:r>
            <a:r>
              <a:rPr dirty="0" sz="1200" spc="-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início</a:t>
            </a:r>
            <a:r>
              <a:rPr dirty="0" sz="1200" spc="-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dos</a:t>
            </a:r>
            <a:r>
              <a:rPr dirty="0" sz="120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anos</a:t>
            </a:r>
            <a:r>
              <a:rPr dirty="0" sz="120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80.</a:t>
            </a:r>
            <a:r>
              <a:rPr dirty="0" sz="1200" spc="-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Nesse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período re-surge também o Movimento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Anbientalista.</a:t>
            </a:r>
            <a:endParaRPr sz="1200">
              <a:latin typeface="Comic Sans MS"/>
              <a:cs typeface="Comic Sans MS"/>
            </a:endParaRPr>
          </a:p>
          <a:p>
            <a:pPr algn="just" marL="12700" marR="5715" indent="457200">
              <a:lnSpc>
                <a:spcPct val="116100"/>
              </a:lnSpc>
              <a:spcBef>
                <a:spcPts val="84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Várias</a:t>
            </a:r>
            <a:r>
              <a:rPr dirty="0" sz="12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são</a:t>
            </a:r>
            <a:r>
              <a:rPr dirty="0" sz="12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consequências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desse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modelo,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como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concentração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terra,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 spc="-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renda,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degradação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ambiental,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êxodo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rural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outras..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Estas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 condições 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estimulam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re-surgimento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outros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movimentos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sociais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campo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início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dos  anos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80,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como: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Pastoral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Terra,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Movimento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dos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Trabalhadores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Sem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80">
                <a:solidFill>
                  <a:srgbClr val="1E1916"/>
                </a:solidFill>
                <a:latin typeface="Comic Sans MS"/>
                <a:cs typeface="Comic Sans MS"/>
              </a:rPr>
              <a:t>Terra,</a:t>
            </a:r>
            <a:r>
              <a:rPr dirty="0" sz="1200" spc="85">
                <a:solidFill>
                  <a:srgbClr val="1E1916"/>
                </a:solidFill>
                <a:latin typeface="Comic Sans MS"/>
                <a:cs typeface="Comic Sans MS"/>
              </a:rPr>
              <a:t> movimento</a:t>
            </a:r>
            <a:r>
              <a:rPr dirty="0" sz="1200" spc="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das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85">
                <a:solidFill>
                  <a:srgbClr val="1E1916"/>
                </a:solidFill>
                <a:latin typeface="Comic Sans MS"/>
                <a:cs typeface="Comic Sans MS"/>
              </a:rPr>
              <a:t>Mulheres </a:t>
            </a:r>
            <a:r>
              <a:rPr dirty="0" sz="1200" spc="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Trabalhadoras</a:t>
            </a:r>
            <a:r>
              <a:rPr dirty="0" sz="1200" spc="3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Rurais,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Movimento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013798" y="4695283"/>
            <a:ext cx="2866390" cy="2255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Durante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década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80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principalmente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decada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90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são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criadas a maioria das Ongs ligadas ao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campo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Sul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Brasil,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aos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poucos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vão  </a:t>
            </a:r>
            <a:r>
              <a:rPr dirty="0" sz="1200" spc="110">
                <a:solidFill>
                  <a:srgbClr val="1E1916"/>
                </a:solidFill>
                <a:latin typeface="Comic Sans MS"/>
                <a:cs typeface="Comic Sans MS"/>
              </a:rPr>
              <a:t>assumindo</a:t>
            </a:r>
            <a:r>
              <a:rPr dirty="0" sz="1200" spc="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10">
                <a:solidFill>
                  <a:srgbClr val="1E1916"/>
                </a:solidFill>
                <a:latin typeface="Comic Sans MS"/>
                <a:cs typeface="Comic Sans MS"/>
              </a:rPr>
              <a:t>importante</a:t>
            </a:r>
            <a:r>
              <a:rPr dirty="0" sz="1200" spc="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papel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na 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construção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35"/>
              </a:spcBef>
            </a:pP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Caracteristicas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estratégias 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distintas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marcaram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momentos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na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história mais recente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agroecologia,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podem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ser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identificados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fases.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955294" y="7770880"/>
            <a:ext cx="2959735" cy="749935"/>
          </a:xfrm>
          <a:prstGeom prst="rect">
            <a:avLst/>
          </a:prstGeom>
          <a:ln w="25401">
            <a:solidFill>
              <a:srgbClr val="70BC42"/>
            </a:solidFill>
          </a:ln>
        </p:spPr>
        <p:txBody>
          <a:bodyPr wrap="square" lIns="0" tIns="16510" rIns="0" bIns="0" rtlCol="0" vert="horz">
            <a:spAutoFit/>
          </a:bodyPr>
          <a:lstStyle/>
          <a:p>
            <a:pPr algn="just" marL="70485" marR="40640">
              <a:lnSpc>
                <a:spcPct val="116100"/>
              </a:lnSpc>
              <a:spcBef>
                <a:spcPts val="130"/>
              </a:spcBef>
            </a:pP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Fase</a:t>
            </a:r>
            <a:r>
              <a:rPr dirty="0" u="sng" sz="1200" spc="-1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da</a:t>
            </a:r>
            <a:r>
              <a:rPr dirty="0" u="sng" sz="1200" spc="-1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Mobilização</a:t>
            </a:r>
            <a:r>
              <a:rPr dirty="0" u="sng" sz="1200" spc="-10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contestadora</a:t>
            </a:r>
            <a:r>
              <a:rPr dirty="0" u="sng" sz="1200" spc="-114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1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da </a:t>
            </a:r>
            <a:r>
              <a:rPr dirty="0" sz="1200" spc="-50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sensibilização</a:t>
            </a:r>
            <a:r>
              <a:rPr dirty="0" sz="1200" spc="-16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década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80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início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década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90.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013479" y="8624048"/>
            <a:ext cx="2865755" cy="450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57200">
              <a:lnSpc>
                <a:spcPct val="116100"/>
              </a:lnSpc>
              <a:spcBef>
                <a:spcPts val="100"/>
              </a:spcBef>
              <a:tabLst>
                <a:tab pos="1707514" algn="l"/>
                <a:tab pos="1942464" algn="l"/>
              </a:tabLst>
            </a:pPr>
            <a:r>
              <a:rPr dirty="0" sz="1200" spc="13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14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13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140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13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14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140">
                <a:solidFill>
                  <a:srgbClr val="1E1916"/>
                </a:solidFill>
                <a:latin typeface="Comic Sans MS"/>
                <a:cs typeface="Comic Sans MS"/>
              </a:rPr>
              <a:t>lme</a:t>
            </a:r>
            <a:r>
              <a:rPr dirty="0" sz="1200" spc="14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135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 spc="140">
                <a:solidFill>
                  <a:srgbClr val="1E1916"/>
                </a:solidFill>
                <a:latin typeface="Comic Sans MS"/>
                <a:cs typeface="Comic Sans MS"/>
              </a:rPr>
              <a:t>Mo</a:t>
            </a:r>
            <a:r>
              <a:rPr dirty="0" sz="1200" spc="135">
                <a:solidFill>
                  <a:srgbClr val="1E1916"/>
                </a:solidFill>
                <a:latin typeface="Comic Sans MS"/>
                <a:cs typeface="Comic Sans MS"/>
              </a:rPr>
              <a:t>v</a:t>
            </a:r>
            <a:r>
              <a:rPr dirty="0" sz="1200" spc="13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140">
                <a:solidFill>
                  <a:srgbClr val="1E1916"/>
                </a:solidFill>
                <a:latin typeface="Comic Sans MS"/>
                <a:cs typeface="Comic Sans MS"/>
              </a:rPr>
              <a:t>me</a:t>
            </a:r>
            <a:r>
              <a:rPr dirty="0" sz="1200" spc="14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135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chamava-se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agricultura</a:t>
            </a:r>
            <a:r>
              <a:rPr dirty="0" sz="1200" spc="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alternativa</a:t>
            </a:r>
            <a:r>
              <a:rPr dirty="0" sz="1200" spc="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370020" y="10444252"/>
            <a:ext cx="284861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0">
                <a:latin typeface="Arial MT"/>
                <a:cs typeface="Arial MT"/>
              </a:rPr>
              <a:t>3º</a:t>
            </a:r>
            <a:r>
              <a:rPr dirty="0" sz="800" spc="-35">
                <a:latin typeface="Arial MT"/>
                <a:cs typeface="Arial MT"/>
              </a:rPr>
              <a:t> </a:t>
            </a:r>
            <a:r>
              <a:rPr dirty="0" sz="800" spc="-75">
                <a:latin typeface="Arial MT"/>
                <a:cs typeface="Arial MT"/>
              </a:rPr>
              <a:t>Encontro</a:t>
            </a:r>
            <a:r>
              <a:rPr dirty="0" sz="800" spc="-70">
                <a:latin typeface="Arial MT"/>
                <a:cs typeface="Arial MT"/>
              </a:rPr>
              <a:t> </a:t>
            </a:r>
            <a:r>
              <a:rPr dirty="0" sz="800" spc="-80">
                <a:latin typeface="Arial MT"/>
                <a:cs typeface="Arial MT"/>
              </a:rPr>
              <a:t>Ampliado</a:t>
            </a:r>
            <a:r>
              <a:rPr dirty="0" sz="800" spc="-35">
                <a:latin typeface="Arial MT"/>
                <a:cs typeface="Arial MT"/>
              </a:rPr>
              <a:t> </a:t>
            </a:r>
            <a:r>
              <a:rPr dirty="0" sz="800" spc="-50">
                <a:latin typeface="Arial MT"/>
                <a:cs typeface="Arial MT"/>
              </a:rPr>
              <a:t>-</a:t>
            </a:r>
            <a:r>
              <a:rPr dirty="0" sz="800" spc="-30">
                <a:latin typeface="Arial MT"/>
                <a:cs typeface="Arial MT"/>
              </a:rPr>
              <a:t> </a:t>
            </a:r>
            <a:r>
              <a:rPr dirty="0" sz="800" spc="-80">
                <a:latin typeface="Arial MT"/>
                <a:cs typeface="Arial MT"/>
              </a:rPr>
              <a:t>Fco</a:t>
            </a:r>
            <a:r>
              <a:rPr dirty="0" sz="800" spc="-30">
                <a:latin typeface="Arial MT"/>
                <a:cs typeface="Arial MT"/>
              </a:rPr>
              <a:t> </a:t>
            </a:r>
            <a:r>
              <a:rPr dirty="0" sz="800" spc="-65">
                <a:latin typeface="Arial MT"/>
                <a:cs typeface="Arial MT"/>
              </a:rPr>
              <a:t>Beltrão/</a:t>
            </a:r>
            <a:r>
              <a:rPr dirty="0" sz="800" spc="-30">
                <a:latin typeface="Arial MT"/>
                <a:cs typeface="Arial MT"/>
              </a:rPr>
              <a:t> </a:t>
            </a:r>
            <a:r>
              <a:rPr dirty="0" sz="800" spc="-105">
                <a:latin typeface="Arial MT"/>
                <a:cs typeface="Arial MT"/>
              </a:rPr>
              <a:t>PR</a:t>
            </a:r>
            <a:r>
              <a:rPr dirty="0" sz="800" spc="-30">
                <a:latin typeface="Arial MT"/>
                <a:cs typeface="Arial MT"/>
              </a:rPr>
              <a:t> </a:t>
            </a:r>
            <a:r>
              <a:rPr dirty="0" sz="800" spc="-75">
                <a:latin typeface="Arial MT"/>
                <a:cs typeface="Arial MT"/>
              </a:rPr>
              <a:t>“Construção</a:t>
            </a:r>
            <a:r>
              <a:rPr dirty="0" sz="800" spc="-35">
                <a:latin typeface="Arial MT"/>
                <a:cs typeface="Arial MT"/>
              </a:rPr>
              <a:t> </a:t>
            </a:r>
            <a:r>
              <a:rPr dirty="0" sz="800" spc="-85">
                <a:latin typeface="Arial MT"/>
                <a:cs typeface="Arial MT"/>
              </a:rPr>
              <a:t>do</a:t>
            </a:r>
            <a:r>
              <a:rPr dirty="0" sz="800" spc="-30">
                <a:latin typeface="Arial MT"/>
                <a:cs typeface="Arial MT"/>
              </a:rPr>
              <a:t> </a:t>
            </a:r>
            <a:r>
              <a:rPr dirty="0" sz="800" spc="-75">
                <a:latin typeface="Arial MT"/>
                <a:cs typeface="Arial MT"/>
              </a:rPr>
              <a:t>caderno</a:t>
            </a:r>
            <a:r>
              <a:rPr dirty="0" sz="800" spc="-30">
                <a:latin typeface="Arial MT"/>
                <a:cs typeface="Arial MT"/>
              </a:rPr>
              <a:t> </a:t>
            </a:r>
            <a:r>
              <a:rPr dirty="0" sz="800" spc="-85">
                <a:latin typeface="Arial MT"/>
                <a:cs typeface="Arial MT"/>
              </a:rPr>
              <a:t>de</a:t>
            </a:r>
            <a:r>
              <a:rPr dirty="0" sz="800" spc="-30">
                <a:latin typeface="Arial MT"/>
                <a:cs typeface="Arial MT"/>
              </a:rPr>
              <a:t> </a:t>
            </a:r>
            <a:r>
              <a:rPr dirty="0" sz="800" spc="-80">
                <a:latin typeface="Arial MT"/>
                <a:cs typeface="Arial MT"/>
              </a:rPr>
              <a:t>normas”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406021"/>
            <a:ext cx="7560309" cy="1278890"/>
            <a:chOff x="0" y="9406021"/>
            <a:chExt cx="7560309" cy="1278890"/>
          </a:xfrm>
        </p:grpSpPr>
        <p:sp>
          <p:nvSpPr>
            <p:cNvPr id="3" name="object 3"/>
            <p:cNvSpPr/>
            <p:nvPr/>
          </p:nvSpPr>
          <p:spPr>
            <a:xfrm>
              <a:off x="0" y="9406021"/>
              <a:ext cx="7560309" cy="1278890"/>
            </a:xfrm>
            <a:custGeom>
              <a:avLst/>
              <a:gdLst/>
              <a:ahLst/>
              <a:cxnLst/>
              <a:rect l="l" t="t" r="r" b="b"/>
              <a:pathLst>
                <a:path w="7560309" h="1278890">
                  <a:moveTo>
                    <a:pt x="0" y="1278849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1278849"/>
                  </a:lnTo>
                  <a:lnTo>
                    <a:pt x="0" y="1278849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17634" y="9499418"/>
              <a:ext cx="1831849" cy="107086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081" y="9503506"/>
              <a:ext cx="3653405" cy="106138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10888" y="9506386"/>
              <a:ext cx="1595404" cy="101027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8931" y="10490259"/>
              <a:ext cx="5407660" cy="149860"/>
            </a:xfrm>
            <a:custGeom>
              <a:avLst/>
              <a:gdLst/>
              <a:ahLst/>
              <a:cxnLst/>
              <a:rect l="l" t="t" r="r" b="b"/>
              <a:pathLst>
                <a:path w="5407660" h="149859">
                  <a:moveTo>
                    <a:pt x="5407365" y="0"/>
                  </a:moveTo>
                  <a:lnTo>
                    <a:pt x="0" y="0"/>
                  </a:lnTo>
                  <a:lnTo>
                    <a:pt x="0" y="149256"/>
                  </a:lnTo>
                  <a:lnTo>
                    <a:pt x="5407365" y="149256"/>
                  </a:lnTo>
                  <a:lnTo>
                    <a:pt x="54073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285712" y="10474092"/>
            <a:ext cx="303403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4º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Encontro Ampliado.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Passo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fundo/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RS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“Plantando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ética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cultivando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vida”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617634" y="10502532"/>
            <a:ext cx="1851025" cy="149860"/>
          </a:xfrm>
          <a:custGeom>
            <a:avLst/>
            <a:gdLst/>
            <a:ahLst/>
            <a:cxnLst/>
            <a:rect l="l" t="t" r="r" b="b"/>
            <a:pathLst>
              <a:path w="1851025" h="149859">
                <a:moveTo>
                  <a:pt x="1850839" y="0"/>
                </a:moveTo>
                <a:lnTo>
                  <a:pt x="0" y="0"/>
                </a:lnTo>
                <a:lnTo>
                  <a:pt x="0" y="149255"/>
                </a:lnTo>
                <a:lnTo>
                  <a:pt x="1850839" y="149255"/>
                </a:lnTo>
                <a:lnTo>
                  <a:pt x="18508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5764950" y="10486364"/>
            <a:ext cx="155638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0">
                <a:latin typeface="Arial MT"/>
                <a:cs typeface="Arial MT"/>
              </a:rPr>
              <a:t>5º</a:t>
            </a:r>
            <a:r>
              <a:rPr dirty="0" sz="800" spc="-40">
                <a:latin typeface="Arial MT"/>
                <a:cs typeface="Arial MT"/>
              </a:rPr>
              <a:t> </a:t>
            </a:r>
            <a:r>
              <a:rPr dirty="0" sz="800" spc="-75">
                <a:latin typeface="Arial MT"/>
                <a:cs typeface="Arial MT"/>
              </a:rPr>
              <a:t>Encontro</a:t>
            </a:r>
            <a:r>
              <a:rPr dirty="0" sz="800" spc="-80">
                <a:latin typeface="Arial MT"/>
                <a:cs typeface="Arial MT"/>
              </a:rPr>
              <a:t> Ampliado</a:t>
            </a:r>
            <a:r>
              <a:rPr dirty="0" sz="800" spc="-40">
                <a:latin typeface="Arial MT"/>
                <a:cs typeface="Arial MT"/>
              </a:rPr>
              <a:t> </a:t>
            </a:r>
            <a:r>
              <a:rPr dirty="0" sz="800" spc="-50">
                <a:latin typeface="Arial MT"/>
                <a:cs typeface="Arial MT"/>
              </a:rPr>
              <a:t>-</a:t>
            </a:r>
            <a:r>
              <a:rPr dirty="0" sz="800" spc="-40">
                <a:latin typeface="Arial MT"/>
                <a:cs typeface="Arial MT"/>
              </a:rPr>
              <a:t> </a:t>
            </a:r>
            <a:r>
              <a:rPr dirty="0" sz="800" spc="-70">
                <a:latin typeface="Arial MT"/>
                <a:cs typeface="Arial MT"/>
              </a:rPr>
              <a:t>Praia</a:t>
            </a:r>
            <a:r>
              <a:rPr dirty="0" sz="800" spc="-40">
                <a:latin typeface="Arial MT"/>
                <a:cs typeface="Arial MT"/>
              </a:rPr>
              <a:t> </a:t>
            </a:r>
            <a:r>
              <a:rPr dirty="0" sz="800" spc="-75">
                <a:latin typeface="Arial MT"/>
                <a:cs typeface="Arial MT"/>
              </a:rPr>
              <a:t>Grande/</a:t>
            </a:r>
            <a:r>
              <a:rPr dirty="0" sz="800" spc="-40">
                <a:latin typeface="Arial MT"/>
                <a:cs typeface="Arial MT"/>
              </a:rPr>
              <a:t> </a:t>
            </a:r>
            <a:r>
              <a:rPr dirty="0" sz="800" spc="-105">
                <a:latin typeface="Arial MT"/>
                <a:cs typeface="Arial MT"/>
              </a:rPr>
              <a:t>SC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-1577" y="0"/>
            <a:ext cx="7561580" cy="711200"/>
            <a:chOff x="-1577" y="0"/>
            <a:chExt cx="7561580" cy="711200"/>
          </a:xfrm>
        </p:grpSpPr>
        <p:sp>
          <p:nvSpPr>
            <p:cNvPr id="12" name="object 12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17691" y="264480"/>
              <a:ext cx="423524" cy="44594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32056" y="387578"/>
            <a:ext cx="977265" cy="2260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437873" y="0"/>
            <a:ext cx="965835" cy="661035"/>
            <a:chOff x="3437873" y="0"/>
            <a:chExt cx="965835" cy="661035"/>
          </a:xfrm>
        </p:grpSpPr>
        <p:sp>
          <p:nvSpPr>
            <p:cNvPr id="17" name="object 17"/>
            <p:cNvSpPr/>
            <p:nvPr/>
          </p:nvSpPr>
          <p:spPr>
            <a:xfrm>
              <a:off x="3437873" y="628368"/>
              <a:ext cx="965835" cy="32384"/>
            </a:xfrm>
            <a:custGeom>
              <a:avLst/>
              <a:gdLst/>
              <a:ahLst/>
              <a:cxnLst/>
              <a:rect l="l" t="t" r="r" b="b"/>
              <a:pathLst>
                <a:path w="965835" h="32384">
                  <a:moveTo>
                    <a:pt x="960076" y="0"/>
                  </a:moveTo>
                  <a:lnTo>
                    <a:pt x="12247" y="0"/>
                  </a:lnTo>
                  <a:lnTo>
                    <a:pt x="5511" y="0"/>
                  </a:lnTo>
                  <a:lnTo>
                    <a:pt x="0" y="7222"/>
                  </a:lnTo>
                  <a:lnTo>
                    <a:pt x="0" y="24879"/>
                  </a:lnTo>
                  <a:lnTo>
                    <a:pt x="5511" y="32097"/>
                  </a:lnTo>
                  <a:lnTo>
                    <a:pt x="960076" y="32097"/>
                  </a:lnTo>
                  <a:lnTo>
                    <a:pt x="965588" y="24879"/>
                  </a:lnTo>
                  <a:lnTo>
                    <a:pt x="965588" y="7222"/>
                  </a:lnTo>
                  <a:lnTo>
                    <a:pt x="960076" y="0"/>
                  </a:lnTo>
                  <a:close/>
                </a:path>
              </a:pathLst>
            </a:custGeom>
            <a:solidFill>
              <a:srgbClr val="7CBC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08</a:t>
            </a:r>
            <a:endParaRPr sz="13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8106" y="822321"/>
            <a:ext cx="3000375" cy="450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  <a:tabLst>
                <a:tab pos="422275" algn="l"/>
                <a:tab pos="1625600" algn="l"/>
                <a:tab pos="2528570" algn="l"/>
              </a:tabLst>
            </a:pP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f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f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questionamentos</a:t>
            </a:r>
            <a:r>
              <a:rPr dirty="0" sz="1200" spc="-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denúncias</a:t>
            </a:r>
            <a:r>
              <a:rPr dirty="0" sz="1200" spc="-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ao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modelo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78784" y="853548"/>
            <a:ext cx="3053080" cy="757555"/>
          </a:xfrm>
          <a:prstGeom prst="rect">
            <a:avLst/>
          </a:prstGeom>
          <a:ln w="25401">
            <a:solidFill>
              <a:srgbClr val="70BC42"/>
            </a:solidFill>
          </a:ln>
        </p:spPr>
        <p:txBody>
          <a:bodyPr wrap="square" lIns="0" tIns="87630" rIns="0" bIns="0" rtlCol="0" vert="horz">
            <a:spAutoFit/>
          </a:bodyPr>
          <a:lstStyle/>
          <a:p>
            <a:pPr algn="just" marL="38100" marR="31750" indent="457200">
              <a:lnSpc>
                <a:spcPct val="116100"/>
              </a:lnSpc>
              <a:spcBef>
                <a:spcPts val="690"/>
              </a:spcBef>
            </a:pP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Fas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organizaçã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 spc="-204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ampliaçã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 spc="-204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do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debate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da agroecologia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- final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década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90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início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desta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década.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07703" y="1247051"/>
            <a:ext cx="3001010" cy="1936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Revolução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Verde.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Poucas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eram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iniciativas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práticas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junto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às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famílias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agricultoras.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Nesta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fase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realizavam-se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Encontros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Regionais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Agricultura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Alternativa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-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ERAAS,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Encontros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Brasileiros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Agricultura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Alternativa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EBAAS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Neste período realizou-se intenso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processo</a:t>
            </a:r>
            <a:r>
              <a:rPr dirty="0" sz="12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formação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mobilização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área.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903873" y="1671776"/>
            <a:ext cx="3001010" cy="37420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f</a:t>
            </a:r>
            <a:r>
              <a:rPr dirty="0" sz="12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2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</a:t>
            </a:r>
            <a:r>
              <a:rPr dirty="0" sz="12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sustentação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ideológica  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 spc="3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construção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h</a:t>
            </a:r>
            <a:r>
              <a:rPr dirty="0" sz="1200" spc="-2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2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-2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spc="-2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ó</a:t>
            </a:r>
            <a:r>
              <a:rPr dirty="0" sz="1200" spc="-2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2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2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-2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2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,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</a:t>
            </a:r>
            <a:r>
              <a:rPr dirty="0" sz="1200" spc="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</a:t>
            </a:r>
            <a:r>
              <a:rPr dirty="0" sz="1200" spc="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2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</a:t>
            </a:r>
            <a:r>
              <a:rPr dirty="0" sz="1200" spc="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45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2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-2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2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-2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-2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2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2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2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2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</a:t>
            </a:r>
            <a:r>
              <a:rPr dirty="0" sz="1200" spc="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2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posicionamentos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nos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cenários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locais, 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estaduais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nacionais,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evidencia-se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necessidade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maior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das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entidade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iniciativas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envolvidas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agroecologia. É neste período que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surge 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Rede</a:t>
            </a:r>
            <a:r>
              <a:rPr dirty="0" u="sng" sz="1200" spc="-8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Ecovida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discussão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Certificação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Participativa.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3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aspecto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importante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desta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fase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é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3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assumir  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da   </a:t>
            </a:r>
            <a:r>
              <a:rPr dirty="0" sz="1200" spc="110">
                <a:solidFill>
                  <a:srgbClr val="1E1916"/>
                </a:solidFill>
                <a:latin typeface="Comic Sans MS"/>
                <a:cs typeface="Comic Sans MS"/>
              </a:rPr>
              <a:t>agroecologia  </a:t>
            </a:r>
            <a:r>
              <a:rPr dirty="0" sz="1200" spc="95">
                <a:solidFill>
                  <a:srgbClr val="1E1916"/>
                </a:solidFill>
                <a:latin typeface="Comic Sans MS"/>
                <a:cs typeface="Comic Sans MS"/>
              </a:rPr>
              <a:t>pelos 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v</a:t>
            </a:r>
            <a:r>
              <a:rPr dirty="0" sz="12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</a:t>
            </a:r>
            <a:r>
              <a:rPr dirty="0" sz="12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.  Inicialmente</a:t>
            </a:r>
            <a:r>
              <a:rPr dirty="0" sz="12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Movimento</a:t>
            </a:r>
            <a:r>
              <a:rPr dirty="0" sz="12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Sindical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Cutista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(ligado</a:t>
            </a:r>
            <a:r>
              <a:rPr dirty="0" sz="1200" spc="-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à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CUT),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Movimento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das</a:t>
            </a:r>
            <a:r>
              <a:rPr dirty="0" sz="1200" spc="-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Mulheres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Camponesas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mais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recentemente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Movimento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dos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Trabalhadores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Sem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Terra.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4688" y="3334089"/>
            <a:ext cx="3072130" cy="955675"/>
          </a:xfrm>
          <a:prstGeom prst="rect">
            <a:avLst/>
          </a:prstGeom>
          <a:ln w="25401">
            <a:solidFill>
              <a:srgbClr val="70BC42"/>
            </a:solidFill>
          </a:ln>
        </p:spPr>
        <p:txBody>
          <a:bodyPr wrap="square" lIns="0" tIns="48895" rIns="0" bIns="0" rtlCol="0" vert="horz">
            <a:spAutoFit/>
          </a:bodyPr>
          <a:lstStyle/>
          <a:p>
            <a:pPr algn="just" marL="45085" marR="43180">
              <a:lnSpc>
                <a:spcPct val="116100"/>
              </a:lnSpc>
              <a:spcBef>
                <a:spcPts val="385"/>
              </a:spcBef>
            </a:pP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Fase</a:t>
            </a:r>
            <a:r>
              <a:rPr dirty="0" u="sng" sz="1200" spc="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da</a:t>
            </a:r>
            <a:r>
              <a:rPr dirty="0" u="sng" sz="1200" spc="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Multiplicação</a:t>
            </a:r>
            <a:r>
              <a:rPr dirty="0" u="sng" sz="1200" spc="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de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iniciativas 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práticas</a:t>
            </a:r>
            <a:r>
              <a:rPr dirty="0" u="sng" sz="1200" spc="-6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de</a:t>
            </a:r>
            <a:r>
              <a:rPr dirty="0" u="sng" sz="1200" spc="-5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organização</a:t>
            </a:r>
            <a:r>
              <a:rPr dirty="0" u="sng" sz="1200" spc="-5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da</a:t>
            </a:r>
            <a:r>
              <a:rPr dirty="0" u="sng" sz="1200" spc="-5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produção</a:t>
            </a:r>
            <a:r>
              <a:rPr dirty="0" u="sng" sz="1200" spc="-5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5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 </a:t>
            </a:r>
            <a:r>
              <a:rPr dirty="0" sz="1200" spc="-509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evidênci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17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17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u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m</a:t>
            </a:r>
            <a:r>
              <a:rPr dirty="0" u="sng" sz="1200" spc="-17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“nov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 spc="-17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mercado”</a:t>
            </a:r>
            <a:r>
              <a:rPr dirty="0" sz="1200" spc="-17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200" spc="-17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meados 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década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90.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06791" y="4326359"/>
            <a:ext cx="3001010" cy="4803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3335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Inicialmente  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surgem   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diversos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ç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ã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f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agroecológicas.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3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agravamento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crise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campo, e o despertar dos “interesses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mercado”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iniciativas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rapidamente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multiplicam.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35"/>
              </a:spcBef>
            </a:pP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Como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surgem   muitas   iniciativas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</a:t>
            </a:r>
            <a:r>
              <a:rPr dirty="0" sz="1200" spc="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  </a:t>
            </a:r>
            <a:r>
              <a:rPr dirty="0" sz="1200" spc="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ideologicamente,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tinham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como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principal 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objetivo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substituição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insumos para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ocupar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esse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novo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mercado,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realizou-se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grande esforço para sustentar o conceito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científico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político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organizacional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proposta.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4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Inicia-se o Processo Nacional para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construção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marco legal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Agricultura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Orgânica. Este também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foi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 importante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propulsor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organizacional,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isto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é,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era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necessário elaborar e interagir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forma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mais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organizada.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893173" y="5537256"/>
            <a:ext cx="3060700" cy="1223010"/>
          </a:xfrm>
          <a:prstGeom prst="rect">
            <a:avLst/>
          </a:prstGeom>
          <a:ln w="25401">
            <a:solidFill>
              <a:srgbClr val="70BC42"/>
            </a:solidFill>
          </a:ln>
        </p:spPr>
        <p:txBody>
          <a:bodyPr wrap="square" lIns="0" tIns="75565" rIns="0" bIns="0" rtlCol="0" vert="horz">
            <a:spAutoFit/>
          </a:bodyPr>
          <a:lstStyle/>
          <a:p>
            <a:pPr algn="just" marL="22860" marR="53975" indent="457200">
              <a:lnSpc>
                <a:spcPct val="116100"/>
              </a:lnSpc>
              <a:spcBef>
                <a:spcPts val="595"/>
              </a:spcBef>
            </a:pP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Fase da ampliação da adesão dos </a:t>
            </a:r>
            <a:r>
              <a:rPr dirty="0" sz="1200" spc="-509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Movimentos</a:t>
            </a:r>
            <a:r>
              <a:rPr dirty="0" u="sng" sz="1200" spc="33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Sociais</a:t>
            </a:r>
            <a:r>
              <a:rPr dirty="0" u="sng" sz="1200" spc="34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33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incorporação</a:t>
            </a:r>
            <a:r>
              <a:rPr dirty="0" u="sng" sz="1200" spc="33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da </a:t>
            </a:r>
            <a:r>
              <a:rPr dirty="0" sz="1200" spc="-509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29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g</a:t>
            </a:r>
            <a:r>
              <a:rPr dirty="0" u="sng" sz="1200" spc="-29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</a:t>
            </a:r>
            <a:r>
              <a:rPr dirty="0" u="sng" sz="1200" spc="-29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 spc="-29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29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</a:t>
            </a:r>
            <a:r>
              <a:rPr dirty="0" u="sng" sz="1200" spc="-29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 spc="-29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l</a:t>
            </a:r>
            <a:r>
              <a:rPr dirty="0" u="sng" sz="1200" spc="-29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 spc="-29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g</a:t>
            </a:r>
            <a:r>
              <a:rPr dirty="0" u="sng" sz="1200" spc="-29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i</a:t>
            </a:r>
            <a:r>
              <a:rPr dirty="0" u="sng" sz="1200" spc="-29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 </a:t>
            </a:r>
            <a:r>
              <a:rPr dirty="0" u="sng" sz="1200" spc="229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n</a:t>
            </a:r>
            <a:r>
              <a:rPr dirty="0" u="sng" sz="1200" spc="-29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 </a:t>
            </a:r>
            <a:r>
              <a:rPr dirty="0" u="sng" sz="1200" spc="229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</a:t>
            </a:r>
            <a:r>
              <a:rPr dirty="0" u="sng" sz="1200" spc="-29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29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b</a:t>
            </a:r>
            <a:r>
              <a:rPr dirty="0" u="sng" sz="1200" spc="-29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29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t</a:t>
            </a:r>
            <a:r>
              <a:rPr dirty="0" u="sng" sz="1200" spc="-29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 </a:t>
            </a:r>
            <a:r>
              <a:rPr dirty="0" u="sng" sz="1200" spc="229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</a:t>
            </a:r>
            <a:r>
              <a:rPr dirty="0" u="sng" sz="1200" spc="-29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sustentabilidade</a:t>
            </a:r>
            <a:r>
              <a:rPr dirty="0" u="sng" sz="1200" spc="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do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desenvolvimento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.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Momento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atual.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903294" y="6768576"/>
            <a:ext cx="3001010" cy="2149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É o momento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sair dos grupos 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construir a agroecologia junto ao universo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maior das famílias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campo, envolvendo 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ampliando o debate junto à população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cidade.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Assumir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proposta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produção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consumo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alimentos em uma sociedade sustentável.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tanto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são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75">
                <a:solidFill>
                  <a:srgbClr val="1E1916"/>
                </a:solidFill>
                <a:latin typeface="Comic Sans MS"/>
                <a:cs typeface="Comic Sans MS"/>
              </a:rPr>
              <a:t>necessárias</a:t>
            </a:r>
            <a:r>
              <a:rPr dirty="0" sz="1200" spc="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novas 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metodologias,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estratégias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políticas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públicas.</a:t>
            </a:r>
            <a:endParaRPr sz="12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386265"/>
            <a:ext cx="7560309" cy="1306195"/>
          </a:xfrm>
          <a:custGeom>
            <a:avLst/>
            <a:gdLst/>
            <a:ahLst/>
            <a:cxnLst/>
            <a:rect l="l" t="t" r="r" b="b"/>
            <a:pathLst>
              <a:path w="7560309" h="1306195">
                <a:moveTo>
                  <a:pt x="0" y="1305733"/>
                </a:moveTo>
                <a:lnTo>
                  <a:pt x="0" y="0"/>
                </a:lnTo>
                <a:lnTo>
                  <a:pt x="7559999" y="0"/>
                </a:lnTo>
                <a:lnTo>
                  <a:pt x="7559999" y="1305733"/>
                </a:lnTo>
                <a:lnTo>
                  <a:pt x="0" y="1305733"/>
                </a:lnTo>
                <a:close/>
              </a:path>
            </a:pathLst>
          </a:custGeom>
          <a:solidFill>
            <a:srgbClr val="CCE2AA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500723" y="792918"/>
            <a:ext cx="6509384" cy="8308340"/>
            <a:chOff x="500723" y="792918"/>
            <a:chExt cx="6509384" cy="8308340"/>
          </a:xfrm>
        </p:grpSpPr>
        <p:sp>
          <p:nvSpPr>
            <p:cNvPr id="4" name="object 4"/>
            <p:cNvSpPr/>
            <p:nvPr/>
          </p:nvSpPr>
          <p:spPr>
            <a:xfrm>
              <a:off x="513424" y="805619"/>
              <a:ext cx="6483985" cy="8282940"/>
            </a:xfrm>
            <a:custGeom>
              <a:avLst/>
              <a:gdLst/>
              <a:ahLst/>
              <a:cxnLst/>
              <a:rect l="l" t="t" r="r" b="b"/>
              <a:pathLst>
                <a:path w="6483984" h="8282940">
                  <a:moveTo>
                    <a:pt x="6483744" y="0"/>
                  </a:moveTo>
                  <a:lnTo>
                    <a:pt x="0" y="0"/>
                  </a:lnTo>
                  <a:lnTo>
                    <a:pt x="0" y="8282915"/>
                  </a:lnTo>
                  <a:lnTo>
                    <a:pt x="6483744" y="8282915"/>
                  </a:lnTo>
                  <a:lnTo>
                    <a:pt x="6483744" y="0"/>
                  </a:lnTo>
                  <a:close/>
                </a:path>
              </a:pathLst>
            </a:custGeom>
            <a:solidFill>
              <a:srgbClr val="F7F7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13424" y="805619"/>
              <a:ext cx="6483985" cy="8282940"/>
            </a:xfrm>
            <a:custGeom>
              <a:avLst/>
              <a:gdLst/>
              <a:ahLst/>
              <a:cxnLst/>
              <a:rect l="l" t="t" r="r" b="b"/>
              <a:pathLst>
                <a:path w="6483984" h="8282940">
                  <a:moveTo>
                    <a:pt x="0" y="0"/>
                  </a:moveTo>
                  <a:lnTo>
                    <a:pt x="6483744" y="0"/>
                  </a:lnTo>
                  <a:lnTo>
                    <a:pt x="6483744" y="8282915"/>
                  </a:lnTo>
                  <a:lnTo>
                    <a:pt x="0" y="8282915"/>
                  </a:lnTo>
                  <a:lnTo>
                    <a:pt x="0" y="0"/>
                  </a:lnTo>
                  <a:close/>
                </a:path>
              </a:pathLst>
            </a:custGeom>
            <a:ln w="25401">
              <a:solidFill>
                <a:srgbClr val="D3E8A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11116" y="1166891"/>
              <a:ext cx="2618773" cy="246472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30817" y="872634"/>
            <a:ext cx="6559550" cy="7546340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algn="r" marL="139700" marR="2699385" indent="2642235">
              <a:lnSpc>
                <a:spcPct val="101000"/>
              </a:lnSpc>
              <a:spcBef>
                <a:spcPts val="70"/>
              </a:spcBef>
              <a:tabLst>
                <a:tab pos="1282065" algn="l"/>
                <a:tab pos="1676400" algn="l"/>
                <a:tab pos="2425065" algn="l"/>
                <a:tab pos="2790825" algn="l"/>
              </a:tabLst>
            </a:pPr>
            <a:r>
              <a:rPr dirty="0" sz="2400" b="1">
                <a:solidFill>
                  <a:srgbClr val="C4E0A8"/>
                </a:solidFill>
                <a:latin typeface="Comic Sans MS"/>
                <a:cs typeface="Comic Sans MS"/>
              </a:rPr>
              <a:t>Resumo </a:t>
            </a:r>
            <a:r>
              <a:rPr dirty="0" sz="2400" b="1">
                <a:solidFill>
                  <a:srgbClr val="C4E0A8"/>
                </a:solidFill>
                <a:latin typeface="Comic Sans MS"/>
                <a:cs typeface="Comic Sans MS"/>
              </a:rPr>
              <a:t> </a:t>
            </a:r>
            <a:r>
              <a:rPr dirty="0" baseline="-10416" sz="3600" spc="-7" b="1" i="1">
                <a:solidFill>
                  <a:srgbClr val="A8D1DD"/>
                </a:solidFill>
                <a:latin typeface="Arial"/>
                <a:cs typeface="Arial"/>
              </a:rPr>
              <a:t>1</a:t>
            </a:r>
            <a:r>
              <a:rPr dirty="0" baseline="-10416" sz="3600" spc="300" b="1" i="1">
                <a:solidFill>
                  <a:srgbClr val="A8D1DD"/>
                </a:solidFill>
                <a:latin typeface="Arial"/>
                <a:cs typeface="Arial"/>
              </a:rPr>
              <a:t> </a:t>
            </a:r>
            <a:r>
              <a:rPr dirty="0" sz="1400" spc="10">
                <a:solidFill>
                  <a:srgbClr val="1E1916"/>
                </a:solidFill>
                <a:latin typeface="Comic Sans MS"/>
                <a:cs typeface="Comic Sans MS"/>
              </a:rPr>
              <a:t>Criou-se	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um	</a:t>
            </a:r>
            <a:r>
              <a:rPr dirty="0" sz="1400" spc="10">
                <a:solidFill>
                  <a:srgbClr val="1E1916"/>
                </a:solidFill>
                <a:latin typeface="Comic Sans MS"/>
                <a:cs typeface="Comic Sans MS"/>
              </a:rPr>
              <a:t>modelo	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de	</a:t>
            </a:r>
            <a:r>
              <a:rPr dirty="0" sz="1400" spc="10">
                <a:solidFill>
                  <a:srgbClr val="1E1916"/>
                </a:solidFill>
                <a:latin typeface="Comic Sans MS"/>
                <a:cs typeface="Comic Sans MS"/>
              </a:rPr>
              <a:t>agricultura </a:t>
            </a:r>
            <a:r>
              <a:rPr dirty="0" sz="14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fundamentado</a:t>
            </a:r>
            <a:r>
              <a:rPr dirty="0" sz="1400" spc="2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400" spc="2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monocultura,</a:t>
            </a:r>
            <a:r>
              <a:rPr dirty="0" sz="1400" spc="2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mecanização</a:t>
            </a:r>
            <a:endParaRPr sz="1400">
              <a:latin typeface="Comic Sans MS"/>
              <a:cs typeface="Comic Sans MS"/>
            </a:endParaRPr>
          </a:p>
          <a:p>
            <a:pPr algn="just" marL="139700" marR="2722245">
              <a:lnSpc>
                <a:spcPct val="116100"/>
              </a:lnSpc>
            </a:pP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intensiva</a:t>
            </a:r>
            <a:r>
              <a:rPr dirty="0" sz="14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produtividade</a:t>
            </a:r>
            <a:r>
              <a:rPr dirty="0" sz="14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máxima</a:t>
            </a:r>
            <a:r>
              <a:rPr dirty="0" sz="14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às</a:t>
            </a:r>
            <a:r>
              <a:rPr dirty="0" sz="14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custas</a:t>
            </a:r>
            <a:r>
              <a:rPr dirty="0" sz="14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de 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adubos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químicos,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agrotóxicos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sementes 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“certificadas”. A esse modelo chamou-se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4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Revolução</a:t>
            </a:r>
            <a:r>
              <a:rPr dirty="0" u="sng" sz="1400" spc="-17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Verde.</a:t>
            </a:r>
            <a:endParaRPr sz="1400">
              <a:latin typeface="Comic Sans MS"/>
              <a:cs typeface="Comic Sans MS"/>
            </a:endParaRPr>
          </a:p>
          <a:p>
            <a:pPr marL="139700" marR="2722880" indent="99060">
              <a:lnSpc>
                <a:spcPct val="102499"/>
              </a:lnSpc>
              <a:spcBef>
                <a:spcPts val="490"/>
              </a:spcBef>
              <a:buClr>
                <a:srgbClr val="A8D1DD"/>
              </a:buClr>
              <a:buSzPct val="171428"/>
              <a:buFont typeface="Arial"/>
              <a:buAutoNum type="arabicPlain" startAt="2"/>
              <a:tabLst>
                <a:tab pos="527050" algn="l"/>
              </a:tabLst>
            </a:pP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Esse</a:t>
            </a:r>
            <a:r>
              <a:rPr dirty="0" sz="14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modelo</a:t>
            </a:r>
            <a:r>
              <a:rPr dirty="0" sz="14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foi</a:t>
            </a:r>
            <a:r>
              <a:rPr dirty="0" sz="14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implantado</a:t>
            </a:r>
            <a:r>
              <a:rPr dirty="0" sz="14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no</a:t>
            </a:r>
            <a:r>
              <a:rPr dirty="0" sz="14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Brasil </a:t>
            </a:r>
            <a:r>
              <a:rPr dirty="0" sz="1400" spc="-4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durante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ditadura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militar.</a:t>
            </a:r>
            <a:endParaRPr sz="1400">
              <a:latin typeface="Comic Sans MS"/>
              <a:cs typeface="Comic Sans MS"/>
            </a:endParaRPr>
          </a:p>
          <a:p>
            <a:pPr marL="139065" marR="119380" indent="120650">
              <a:lnSpc>
                <a:spcPct val="102499"/>
              </a:lnSpc>
              <a:spcBef>
                <a:spcPts val="484"/>
              </a:spcBef>
              <a:buClr>
                <a:srgbClr val="A8D1DD"/>
              </a:buClr>
              <a:buSzPct val="171428"/>
              <a:buFont typeface="Arial"/>
              <a:buAutoNum type="arabicPlain" startAt="2"/>
              <a:tabLst>
                <a:tab pos="527050" algn="l"/>
              </a:tabLst>
            </a:pP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Surgem</a:t>
            </a:r>
            <a:r>
              <a:rPr dirty="0" sz="14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importantes</a:t>
            </a:r>
            <a:r>
              <a:rPr dirty="0" sz="14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lutas</a:t>
            </a:r>
            <a:r>
              <a:rPr dirty="0" sz="14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4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enfrentamento</a:t>
            </a:r>
            <a:r>
              <a:rPr dirty="0" sz="14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no</a:t>
            </a:r>
            <a:r>
              <a:rPr dirty="0" sz="14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incicio</a:t>
            </a:r>
            <a:r>
              <a:rPr dirty="0" sz="14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dos</a:t>
            </a:r>
            <a:r>
              <a:rPr dirty="0" sz="14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anos</a:t>
            </a:r>
            <a:r>
              <a:rPr dirty="0" sz="14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80,</a:t>
            </a:r>
            <a:r>
              <a:rPr dirty="0" sz="14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como 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luta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pela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lei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dos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agrotóxicos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Movimento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Agricultura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Alternativa.</a:t>
            </a:r>
            <a:endParaRPr sz="1400">
              <a:latin typeface="Comic Sans MS"/>
              <a:cs typeface="Comic Sans MS"/>
            </a:endParaRPr>
          </a:p>
          <a:p>
            <a:pPr algn="just" marL="139065" marR="119380" indent="137795">
              <a:lnSpc>
                <a:spcPct val="109300"/>
              </a:lnSpc>
              <a:spcBef>
                <a:spcPts val="295"/>
              </a:spcBef>
              <a:buClr>
                <a:srgbClr val="A8D1DD"/>
              </a:buClr>
              <a:buSzPct val="171428"/>
              <a:buFont typeface="Arial"/>
              <a:buAutoNum type="arabicPlain" startAt="2"/>
              <a:tabLst>
                <a:tab pos="527050" algn="l"/>
              </a:tabLst>
            </a:pP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Também no início dos anos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80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surgem diversos Movimentos Sociais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 enfrentamento</a:t>
            </a:r>
            <a:r>
              <a:rPr dirty="0" sz="14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desse</a:t>
            </a:r>
            <a:r>
              <a:rPr dirty="0" sz="1400" spc="-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modelo</a:t>
            </a:r>
            <a:r>
              <a:rPr dirty="0" sz="14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400" spc="-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sociedade</a:t>
            </a:r>
            <a:r>
              <a:rPr dirty="0" sz="1400" spc="-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suas</a:t>
            </a:r>
            <a:r>
              <a:rPr dirty="0" sz="1400" spc="-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consequências</a:t>
            </a:r>
            <a:r>
              <a:rPr dirty="0" sz="1400" spc="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no</a:t>
            </a:r>
            <a:r>
              <a:rPr dirty="0" sz="14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campo</a:t>
            </a:r>
            <a:r>
              <a:rPr dirty="0" sz="14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400" spc="-409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4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Cidade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.</a:t>
            </a:r>
            <a:endParaRPr sz="1400">
              <a:latin typeface="Comic Sans MS"/>
              <a:cs typeface="Comic Sans MS"/>
            </a:endParaRPr>
          </a:p>
          <a:p>
            <a:pPr algn="just" marL="139065" marR="119380" indent="132080">
              <a:lnSpc>
                <a:spcPct val="102499"/>
              </a:lnSpc>
              <a:spcBef>
                <a:spcPts val="490"/>
              </a:spcBef>
              <a:buClr>
                <a:srgbClr val="A8D1DD"/>
              </a:buClr>
              <a:buSzPct val="171428"/>
              <a:buFont typeface="Arial"/>
              <a:buAutoNum type="arabicPlain" startAt="2"/>
              <a:tabLst>
                <a:tab pos="527050" algn="l"/>
              </a:tabLst>
            </a:pP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construção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 agroecologia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passa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por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várias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fazes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formas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400" spc="-4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mobilização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sendo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aos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poucos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assumida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pelos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Movimentos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Sociais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Campo.</a:t>
            </a:r>
            <a:endParaRPr sz="14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550">
              <a:latin typeface="Comic Sans MS"/>
              <a:cs typeface="Comic Sans MS"/>
            </a:endParaRPr>
          </a:p>
          <a:p>
            <a:pPr marL="526415">
              <a:lnSpc>
                <a:spcPct val="100000"/>
              </a:lnSpc>
            </a:pPr>
            <a:r>
              <a:rPr dirty="0" u="sng" sz="14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4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</a:t>
            </a:r>
            <a:r>
              <a:rPr dirty="0" u="sng" sz="1400" spc="-17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principais</a:t>
            </a:r>
            <a:r>
              <a:rPr dirty="0" u="sng" sz="1400" spc="-17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fase</a:t>
            </a:r>
            <a:r>
              <a:rPr dirty="0" u="sng" sz="14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</a:t>
            </a:r>
            <a:r>
              <a:rPr dirty="0" u="sng" sz="1400" spc="-17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pode</a:t>
            </a:r>
            <a:r>
              <a:rPr dirty="0" u="sng" sz="14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m</a:t>
            </a:r>
            <a:r>
              <a:rPr dirty="0" u="sng" sz="1400" spc="-17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se</a:t>
            </a:r>
            <a:r>
              <a:rPr dirty="0" u="sng" sz="14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</a:t>
            </a:r>
            <a:r>
              <a:rPr dirty="0" u="sng" sz="1400" spc="-17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assim</a:t>
            </a:r>
            <a:r>
              <a:rPr dirty="0" u="sng" sz="1400" spc="-17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divididas:</a:t>
            </a:r>
            <a:endParaRPr sz="1400">
              <a:latin typeface="Comic Sans MS"/>
              <a:cs typeface="Comic Sans MS"/>
            </a:endParaRPr>
          </a:p>
          <a:p>
            <a:pPr marL="485140" marR="119380" indent="-346075">
              <a:lnSpc>
                <a:spcPct val="116100"/>
              </a:lnSpc>
              <a:spcBef>
                <a:spcPts val="1415"/>
              </a:spcBef>
              <a:tabLst>
                <a:tab pos="485140" algn="l"/>
              </a:tabLst>
            </a:pPr>
            <a:r>
              <a:rPr dirty="0" sz="1000" spc="15">
                <a:solidFill>
                  <a:srgbClr val="1E1916"/>
                </a:solidFill>
                <a:latin typeface="Wingdings"/>
                <a:cs typeface="Wingdings"/>
              </a:rPr>
              <a:t></a:t>
            </a:r>
            <a:r>
              <a:rPr dirty="0" sz="1000" spc="15">
                <a:solidFill>
                  <a:srgbClr val="1E1916"/>
                </a:solidFill>
                <a:latin typeface="Times New Roman"/>
                <a:cs typeface="Times New Roman"/>
              </a:rPr>
              <a:t>	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Fase</a:t>
            </a:r>
            <a:r>
              <a:rPr dirty="0" u="sng" sz="1200" spc="4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da</a:t>
            </a:r>
            <a:r>
              <a:rPr dirty="0" u="sng" sz="1200" spc="4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Mobilização</a:t>
            </a:r>
            <a:r>
              <a:rPr dirty="0" u="sng" sz="1200" spc="4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contestadora</a:t>
            </a:r>
            <a:r>
              <a:rPr dirty="0" u="sng" sz="1200" spc="4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4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da</a:t>
            </a:r>
            <a:r>
              <a:rPr dirty="0" u="sng" sz="1200" spc="4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sensibilização</a:t>
            </a:r>
            <a:r>
              <a:rPr dirty="0" sz="1200" spc="-5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200" spc="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década</a:t>
            </a:r>
            <a:r>
              <a:rPr dirty="0" sz="1200" spc="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80</a:t>
            </a:r>
            <a:r>
              <a:rPr dirty="0" sz="1200" spc="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início</a:t>
            </a:r>
            <a:r>
              <a:rPr dirty="0" sz="1200" spc="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década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90.</a:t>
            </a:r>
            <a:endParaRPr sz="1200">
              <a:latin typeface="Comic Sans MS"/>
              <a:cs typeface="Comic Sans MS"/>
            </a:endParaRPr>
          </a:p>
          <a:p>
            <a:pPr marL="485140" marR="119380" indent="-346075">
              <a:lnSpc>
                <a:spcPct val="116100"/>
              </a:lnSpc>
              <a:spcBef>
                <a:spcPts val="835"/>
              </a:spcBef>
              <a:tabLst>
                <a:tab pos="474980" algn="l"/>
              </a:tabLst>
            </a:pPr>
            <a:r>
              <a:rPr dirty="0" sz="1000" spc="15">
                <a:solidFill>
                  <a:srgbClr val="1E1916"/>
                </a:solidFill>
                <a:latin typeface="Wingdings"/>
                <a:cs typeface="Wingdings"/>
              </a:rPr>
              <a:t></a:t>
            </a:r>
            <a:r>
              <a:rPr dirty="0" sz="1000" spc="15">
                <a:solidFill>
                  <a:srgbClr val="1E1916"/>
                </a:solidFill>
                <a:latin typeface="Times New Roman"/>
                <a:cs typeface="Times New Roman"/>
              </a:rPr>
              <a:t>	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Fase</a:t>
            </a:r>
            <a:r>
              <a:rPr dirty="0" u="sng" sz="1200" spc="18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da</a:t>
            </a:r>
            <a:r>
              <a:rPr dirty="0" u="sng" sz="1200" spc="19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Multiplicação</a:t>
            </a:r>
            <a:r>
              <a:rPr dirty="0" u="sng" sz="1200" spc="19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de</a:t>
            </a:r>
            <a:r>
              <a:rPr dirty="0" u="sng" sz="1200" spc="19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iniciativas</a:t>
            </a:r>
            <a:r>
              <a:rPr dirty="0" u="sng" sz="1200" spc="18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práticas</a:t>
            </a:r>
            <a:r>
              <a:rPr dirty="0" u="sng" sz="1200" spc="19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de</a:t>
            </a:r>
            <a:r>
              <a:rPr dirty="0" u="sng" sz="1200" spc="19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organização</a:t>
            </a:r>
            <a:r>
              <a:rPr dirty="0" u="sng" sz="1200" spc="18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da</a:t>
            </a:r>
            <a:r>
              <a:rPr dirty="0" u="sng" sz="1200" spc="19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produção</a:t>
            </a:r>
            <a:r>
              <a:rPr dirty="0" u="sng" sz="1200" spc="18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19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 </a:t>
            </a:r>
            <a:r>
              <a:rPr dirty="0" sz="1200" spc="-50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evidênci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2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2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u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m</a:t>
            </a:r>
            <a:r>
              <a:rPr dirty="0" u="sng" sz="1200" spc="-2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“nov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 spc="-2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mercado”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meados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década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90.</a:t>
            </a:r>
            <a:endParaRPr sz="1200">
              <a:latin typeface="Comic Sans MS"/>
              <a:cs typeface="Comic Sans MS"/>
            </a:endParaRPr>
          </a:p>
          <a:p>
            <a:pPr marL="435609" marR="119380" indent="-296545">
              <a:lnSpc>
                <a:spcPct val="116100"/>
              </a:lnSpc>
              <a:spcBef>
                <a:spcPts val="835"/>
              </a:spcBef>
              <a:tabLst>
                <a:tab pos="458470" algn="l"/>
              </a:tabLst>
            </a:pPr>
            <a:r>
              <a:rPr dirty="0" sz="1000" spc="15">
                <a:solidFill>
                  <a:srgbClr val="1E1916"/>
                </a:solidFill>
                <a:latin typeface="Wingdings"/>
                <a:cs typeface="Wingdings"/>
              </a:rPr>
              <a:t></a:t>
            </a:r>
            <a:r>
              <a:rPr dirty="0" sz="1000" spc="15">
                <a:solidFill>
                  <a:srgbClr val="1E1916"/>
                </a:solidFill>
                <a:latin typeface="Times New Roman"/>
                <a:cs typeface="Times New Roman"/>
              </a:rPr>
              <a:t>		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Fas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16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16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organizaçã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 spc="-17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16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ampliaçã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 spc="-16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 spc="-16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debate</a:t>
            </a:r>
            <a:r>
              <a:rPr dirty="0" u="sng" sz="1200" spc="-16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16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agroecologia</a:t>
            </a:r>
            <a:r>
              <a:rPr dirty="0" sz="1200" spc="-26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final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década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90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início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desta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década.</a:t>
            </a:r>
            <a:endParaRPr sz="1200">
              <a:latin typeface="Comic Sans MS"/>
              <a:cs typeface="Comic Sans MS"/>
            </a:endParaRPr>
          </a:p>
          <a:p>
            <a:pPr marL="514350" marR="119380" indent="-375920">
              <a:lnSpc>
                <a:spcPct val="116100"/>
              </a:lnSpc>
              <a:spcBef>
                <a:spcPts val="835"/>
              </a:spcBef>
              <a:tabLst>
                <a:tab pos="514350" algn="l"/>
              </a:tabLst>
            </a:pPr>
            <a:r>
              <a:rPr dirty="0" sz="1000" spc="15">
                <a:solidFill>
                  <a:srgbClr val="1E1916"/>
                </a:solidFill>
                <a:latin typeface="Wingdings"/>
                <a:cs typeface="Wingdings"/>
              </a:rPr>
              <a:t></a:t>
            </a:r>
            <a:r>
              <a:rPr dirty="0" sz="1000" spc="15">
                <a:solidFill>
                  <a:srgbClr val="1E1916"/>
                </a:solidFill>
                <a:latin typeface="Times New Roman"/>
                <a:cs typeface="Times New Roman"/>
              </a:rPr>
              <a:t>	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Fase</a:t>
            </a:r>
            <a:r>
              <a:rPr dirty="0" u="sng" sz="1200" spc="46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da</a:t>
            </a:r>
            <a:r>
              <a:rPr dirty="0" u="sng" sz="1200" spc="46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ampliação</a:t>
            </a:r>
            <a:r>
              <a:rPr dirty="0" u="sng" sz="1200" spc="46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da</a:t>
            </a:r>
            <a:r>
              <a:rPr dirty="0" u="sng" sz="1200" spc="47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adesão</a:t>
            </a:r>
            <a:r>
              <a:rPr dirty="0" u="sng" sz="1200" spc="46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dos</a:t>
            </a:r>
            <a:r>
              <a:rPr dirty="0" u="sng" sz="1200" spc="46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Movimentos</a:t>
            </a:r>
            <a:r>
              <a:rPr dirty="0" u="sng" sz="1200" spc="47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Sociais</a:t>
            </a:r>
            <a:r>
              <a:rPr dirty="0" u="sng" sz="1200" spc="46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46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incorporação</a:t>
            </a:r>
            <a:r>
              <a:rPr dirty="0" u="sng" sz="1200" spc="46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da </a:t>
            </a:r>
            <a:r>
              <a:rPr dirty="0" sz="1200" spc="-50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Agroecologia</a:t>
            </a:r>
            <a:r>
              <a:rPr dirty="0" u="sng" sz="1200" spc="-21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no</a:t>
            </a:r>
            <a:r>
              <a:rPr dirty="0" u="sng" sz="1200" spc="-2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debate</a:t>
            </a:r>
            <a:r>
              <a:rPr dirty="0" u="sng" sz="1200" spc="-2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da</a:t>
            </a:r>
            <a:r>
              <a:rPr dirty="0" u="sng" sz="1200" spc="-204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sustentabilidade</a:t>
            </a:r>
            <a:r>
              <a:rPr dirty="0" u="sng" sz="1200" spc="-2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do</a:t>
            </a:r>
            <a:r>
              <a:rPr dirty="0" u="sng" sz="1200" spc="-2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desenvolvimento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.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Momento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atual.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88602" y="9480999"/>
            <a:ext cx="7423784" cy="1161415"/>
            <a:chOff x="88602" y="9480999"/>
            <a:chExt cx="7423784" cy="116141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75097" y="9485262"/>
              <a:ext cx="1523386" cy="108948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602" y="9480999"/>
              <a:ext cx="1397405" cy="112387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88724" y="9484904"/>
              <a:ext cx="1462378" cy="109678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0072" y="10492647"/>
              <a:ext cx="7421880" cy="149860"/>
            </a:xfrm>
            <a:custGeom>
              <a:avLst/>
              <a:gdLst/>
              <a:ahLst/>
              <a:cxnLst/>
              <a:rect l="l" t="t" r="r" b="b"/>
              <a:pathLst>
                <a:path w="7421880" h="149859">
                  <a:moveTo>
                    <a:pt x="7421727" y="0"/>
                  </a:moveTo>
                  <a:lnTo>
                    <a:pt x="0" y="0"/>
                  </a:lnTo>
                  <a:lnTo>
                    <a:pt x="0" y="149255"/>
                  </a:lnTo>
                  <a:lnTo>
                    <a:pt x="7421727" y="149255"/>
                  </a:lnTo>
                  <a:lnTo>
                    <a:pt x="74217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945612" y="10476478"/>
            <a:ext cx="57105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0">
                <a:latin typeface="Arial MT"/>
                <a:cs typeface="Arial MT"/>
              </a:rPr>
              <a:t>5º</a:t>
            </a:r>
            <a:r>
              <a:rPr dirty="0" sz="800" spc="-30">
                <a:latin typeface="Arial MT"/>
                <a:cs typeface="Arial MT"/>
              </a:rPr>
              <a:t> </a:t>
            </a:r>
            <a:r>
              <a:rPr dirty="0" sz="800" spc="-70">
                <a:latin typeface="Arial MT"/>
                <a:cs typeface="Arial MT"/>
              </a:rPr>
              <a:t>Encontro.-</a:t>
            </a:r>
            <a:r>
              <a:rPr dirty="0" sz="800" spc="-25">
                <a:latin typeface="Arial MT"/>
                <a:cs typeface="Arial MT"/>
              </a:rPr>
              <a:t> </a:t>
            </a:r>
            <a:r>
              <a:rPr dirty="0" sz="800" spc="-70">
                <a:latin typeface="Arial MT"/>
                <a:cs typeface="Arial MT"/>
              </a:rPr>
              <a:t>Praia</a:t>
            </a:r>
            <a:r>
              <a:rPr dirty="0" sz="800" spc="-30">
                <a:latin typeface="Arial MT"/>
                <a:cs typeface="Arial MT"/>
              </a:rPr>
              <a:t> </a:t>
            </a:r>
            <a:r>
              <a:rPr dirty="0" sz="800" spc="-75">
                <a:latin typeface="Arial MT"/>
                <a:cs typeface="Arial MT"/>
              </a:rPr>
              <a:t>Grande/</a:t>
            </a:r>
            <a:r>
              <a:rPr dirty="0" sz="800" spc="-25">
                <a:latin typeface="Arial MT"/>
                <a:cs typeface="Arial MT"/>
              </a:rPr>
              <a:t> </a:t>
            </a:r>
            <a:r>
              <a:rPr dirty="0" sz="800" spc="-105">
                <a:latin typeface="Arial MT"/>
                <a:cs typeface="Arial MT"/>
              </a:rPr>
              <a:t>SC</a:t>
            </a:r>
            <a:r>
              <a:rPr dirty="0" sz="800" spc="-25">
                <a:latin typeface="Arial MT"/>
                <a:cs typeface="Arial MT"/>
              </a:rPr>
              <a:t> </a:t>
            </a:r>
            <a:r>
              <a:rPr dirty="0" sz="800" spc="-85">
                <a:latin typeface="Arial MT"/>
                <a:cs typeface="Arial MT"/>
              </a:rPr>
              <a:t>2005</a:t>
            </a:r>
            <a:r>
              <a:rPr dirty="0" sz="800" spc="-30">
                <a:latin typeface="Arial MT"/>
                <a:cs typeface="Arial MT"/>
              </a:rPr>
              <a:t> </a:t>
            </a:r>
            <a:r>
              <a:rPr dirty="0" sz="800" spc="-50">
                <a:latin typeface="Arial MT"/>
                <a:cs typeface="Arial MT"/>
              </a:rPr>
              <a:t>-</a:t>
            </a:r>
            <a:r>
              <a:rPr dirty="0" sz="800" spc="-25">
                <a:latin typeface="Arial MT"/>
                <a:cs typeface="Arial MT"/>
              </a:rPr>
              <a:t> </a:t>
            </a:r>
            <a:r>
              <a:rPr dirty="0" sz="800" spc="-65">
                <a:latin typeface="Arial MT"/>
                <a:cs typeface="Arial MT"/>
              </a:rPr>
              <a:t>“Agricultura</a:t>
            </a:r>
            <a:r>
              <a:rPr dirty="0" sz="800" spc="-30">
                <a:latin typeface="Arial MT"/>
                <a:cs typeface="Arial MT"/>
              </a:rPr>
              <a:t> </a:t>
            </a:r>
            <a:r>
              <a:rPr dirty="0" sz="800" spc="-70">
                <a:latin typeface="Arial MT"/>
                <a:cs typeface="Arial MT"/>
              </a:rPr>
              <a:t>ecológica</a:t>
            </a:r>
            <a:r>
              <a:rPr dirty="0" sz="800" spc="-25">
                <a:latin typeface="Arial MT"/>
                <a:cs typeface="Arial MT"/>
              </a:rPr>
              <a:t> </a:t>
            </a:r>
            <a:r>
              <a:rPr dirty="0" sz="800" spc="-75">
                <a:latin typeface="Arial MT"/>
                <a:cs typeface="Arial MT"/>
              </a:rPr>
              <a:t>alimentando</a:t>
            </a:r>
            <a:r>
              <a:rPr dirty="0" sz="800" spc="-25">
                <a:latin typeface="Arial MT"/>
                <a:cs typeface="Arial MT"/>
              </a:rPr>
              <a:t> </a:t>
            </a:r>
            <a:r>
              <a:rPr dirty="0" sz="800" spc="-85">
                <a:latin typeface="Arial MT"/>
                <a:cs typeface="Arial MT"/>
              </a:rPr>
              <a:t>a</a:t>
            </a:r>
            <a:r>
              <a:rPr dirty="0" sz="800" spc="-30">
                <a:latin typeface="Arial MT"/>
                <a:cs typeface="Arial MT"/>
              </a:rPr>
              <a:t> </a:t>
            </a:r>
            <a:r>
              <a:rPr dirty="0" sz="800" spc="-75">
                <a:latin typeface="Arial MT"/>
                <a:cs typeface="Arial MT"/>
              </a:rPr>
              <a:t>soberania</a:t>
            </a:r>
            <a:r>
              <a:rPr dirty="0" sz="800" spc="-25">
                <a:latin typeface="Arial MT"/>
                <a:cs typeface="Arial MT"/>
              </a:rPr>
              <a:t> </a:t>
            </a:r>
            <a:r>
              <a:rPr dirty="0" sz="800" spc="-85">
                <a:latin typeface="Arial MT"/>
                <a:cs typeface="Arial MT"/>
              </a:rPr>
              <a:t>de</a:t>
            </a:r>
            <a:r>
              <a:rPr dirty="0" sz="800" spc="-30">
                <a:latin typeface="Arial MT"/>
                <a:cs typeface="Arial MT"/>
              </a:rPr>
              <a:t> </a:t>
            </a:r>
            <a:r>
              <a:rPr dirty="0" sz="800" spc="-105">
                <a:latin typeface="Arial MT"/>
                <a:cs typeface="Arial MT"/>
              </a:rPr>
              <a:t>um</a:t>
            </a:r>
            <a:r>
              <a:rPr dirty="0" sz="800" spc="-25">
                <a:latin typeface="Arial MT"/>
                <a:cs typeface="Arial MT"/>
              </a:rPr>
              <a:t> </a:t>
            </a:r>
            <a:r>
              <a:rPr dirty="0" sz="800" spc="-75">
                <a:latin typeface="Arial MT"/>
                <a:cs typeface="Arial MT"/>
              </a:rPr>
              <a:t>povo”</a:t>
            </a:r>
            <a:r>
              <a:rPr dirty="0" sz="800" spc="-25">
                <a:latin typeface="Arial MT"/>
                <a:cs typeface="Arial MT"/>
              </a:rPr>
              <a:t> </a:t>
            </a:r>
            <a:r>
              <a:rPr dirty="0" sz="800" spc="-65">
                <a:latin typeface="Arial MT"/>
                <a:cs typeface="Arial MT"/>
              </a:rPr>
              <a:t>Plenária,</a:t>
            </a:r>
            <a:r>
              <a:rPr dirty="0" sz="800" spc="165">
                <a:latin typeface="Arial MT"/>
                <a:cs typeface="Arial MT"/>
              </a:rPr>
              <a:t> </a:t>
            </a:r>
            <a:r>
              <a:rPr dirty="0" sz="800" spc="-80">
                <a:latin typeface="Arial MT"/>
                <a:cs typeface="Arial MT"/>
              </a:rPr>
              <a:t>almoço</a:t>
            </a:r>
            <a:r>
              <a:rPr dirty="0" sz="800" spc="-25">
                <a:latin typeface="Arial MT"/>
                <a:cs typeface="Arial MT"/>
              </a:rPr>
              <a:t> </a:t>
            </a:r>
            <a:r>
              <a:rPr dirty="0" sz="800" spc="-85">
                <a:latin typeface="Arial MT"/>
                <a:cs typeface="Arial MT"/>
              </a:rPr>
              <a:t>da</a:t>
            </a:r>
            <a:r>
              <a:rPr dirty="0" sz="800" spc="-30">
                <a:latin typeface="Arial MT"/>
                <a:cs typeface="Arial MT"/>
              </a:rPr>
              <a:t> </a:t>
            </a:r>
            <a:r>
              <a:rPr dirty="0" sz="800" spc="-60">
                <a:latin typeface="Arial MT"/>
                <a:cs typeface="Arial MT"/>
              </a:rPr>
              <a:t>partilha</a:t>
            </a:r>
            <a:r>
              <a:rPr dirty="0" sz="800" spc="-25">
                <a:latin typeface="Arial MT"/>
                <a:cs typeface="Arial MT"/>
              </a:rPr>
              <a:t> </a:t>
            </a:r>
            <a:r>
              <a:rPr dirty="0" sz="800" spc="-85">
                <a:latin typeface="Arial MT"/>
                <a:cs typeface="Arial MT"/>
              </a:rPr>
              <a:t>e</a:t>
            </a:r>
            <a:r>
              <a:rPr dirty="0" sz="800" spc="-25">
                <a:latin typeface="Arial MT"/>
                <a:cs typeface="Arial MT"/>
              </a:rPr>
              <a:t> </a:t>
            </a:r>
            <a:r>
              <a:rPr dirty="0" sz="800" spc="-80">
                <a:latin typeface="Arial MT"/>
                <a:cs typeface="Arial MT"/>
              </a:rPr>
              <a:t>posse</a:t>
            </a:r>
            <a:r>
              <a:rPr dirty="0" sz="800" spc="-30">
                <a:latin typeface="Arial MT"/>
                <a:cs typeface="Arial MT"/>
              </a:rPr>
              <a:t> </a:t>
            </a:r>
            <a:r>
              <a:rPr dirty="0" sz="800" spc="-85">
                <a:latin typeface="Arial MT"/>
                <a:cs typeface="Arial MT"/>
              </a:rPr>
              <a:t>da</a:t>
            </a:r>
            <a:r>
              <a:rPr dirty="0" sz="800" spc="-25">
                <a:latin typeface="Arial MT"/>
                <a:cs typeface="Arial MT"/>
              </a:rPr>
              <a:t> </a:t>
            </a:r>
            <a:r>
              <a:rPr dirty="0" sz="800" spc="-80">
                <a:latin typeface="Arial MT"/>
                <a:cs typeface="Arial MT"/>
              </a:rPr>
              <a:t>coordenação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754430" y="9477650"/>
            <a:ext cx="2757805" cy="1020444"/>
            <a:chOff x="4754430" y="9477650"/>
            <a:chExt cx="2757805" cy="1020444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54430" y="9477650"/>
              <a:ext cx="1342475" cy="100685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87881" y="9479045"/>
              <a:ext cx="1323925" cy="1018541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-1577" y="0"/>
            <a:ext cx="7561580" cy="711200"/>
            <a:chOff x="-1577" y="0"/>
            <a:chExt cx="7561580" cy="711200"/>
          </a:xfrm>
        </p:grpSpPr>
        <p:sp>
          <p:nvSpPr>
            <p:cNvPr id="18" name="object 18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17691" y="264480"/>
              <a:ext cx="423524" cy="445943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32056" y="387578"/>
            <a:ext cx="977265" cy="2260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437873" y="0"/>
            <a:ext cx="965835" cy="661035"/>
            <a:chOff x="3437873" y="0"/>
            <a:chExt cx="965835" cy="661035"/>
          </a:xfrm>
        </p:grpSpPr>
        <p:sp>
          <p:nvSpPr>
            <p:cNvPr id="23" name="object 23"/>
            <p:cNvSpPr/>
            <p:nvPr/>
          </p:nvSpPr>
          <p:spPr>
            <a:xfrm>
              <a:off x="3437873" y="628368"/>
              <a:ext cx="965835" cy="32384"/>
            </a:xfrm>
            <a:custGeom>
              <a:avLst/>
              <a:gdLst/>
              <a:ahLst/>
              <a:cxnLst/>
              <a:rect l="l" t="t" r="r" b="b"/>
              <a:pathLst>
                <a:path w="965835" h="32384">
                  <a:moveTo>
                    <a:pt x="960076" y="0"/>
                  </a:moveTo>
                  <a:lnTo>
                    <a:pt x="12247" y="0"/>
                  </a:lnTo>
                  <a:lnTo>
                    <a:pt x="5511" y="0"/>
                  </a:lnTo>
                  <a:lnTo>
                    <a:pt x="0" y="7222"/>
                  </a:lnTo>
                  <a:lnTo>
                    <a:pt x="0" y="24879"/>
                  </a:lnTo>
                  <a:lnTo>
                    <a:pt x="5511" y="32097"/>
                  </a:lnTo>
                  <a:lnTo>
                    <a:pt x="960076" y="32097"/>
                  </a:lnTo>
                  <a:lnTo>
                    <a:pt x="965588" y="24879"/>
                  </a:lnTo>
                  <a:lnTo>
                    <a:pt x="965588" y="7222"/>
                  </a:lnTo>
                  <a:lnTo>
                    <a:pt x="960076" y="0"/>
                  </a:lnTo>
                  <a:close/>
                </a:path>
              </a:pathLst>
            </a:custGeom>
            <a:solidFill>
              <a:srgbClr val="7CBC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09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415900"/>
            <a:ext cx="7557134" cy="1276350"/>
            <a:chOff x="0" y="9415900"/>
            <a:chExt cx="7557134" cy="1276350"/>
          </a:xfrm>
        </p:grpSpPr>
        <p:sp>
          <p:nvSpPr>
            <p:cNvPr id="3" name="object 3"/>
            <p:cNvSpPr/>
            <p:nvPr/>
          </p:nvSpPr>
          <p:spPr>
            <a:xfrm>
              <a:off x="0" y="9415900"/>
              <a:ext cx="7557134" cy="1276350"/>
            </a:xfrm>
            <a:custGeom>
              <a:avLst/>
              <a:gdLst/>
              <a:ahLst/>
              <a:cxnLst/>
              <a:rect l="l" t="t" r="r" b="b"/>
              <a:pathLst>
                <a:path w="7557134" h="1276350">
                  <a:moveTo>
                    <a:pt x="0" y="1276099"/>
                  </a:moveTo>
                  <a:lnTo>
                    <a:pt x="0" y="0"/>
                  </a:lnTo>
                  <a:lnTo>
                    <a:pt x="7557094" y="0"/>
                  </a:lnTo>
                  <a:lnTo>
                    <a:pt x="7557094" y="1276099"/>
                  </a:lnTo>
                  <a:lnTo>
                    <a:pt x="0" y="1276099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939" y="9497177"/>
              <a:ext cx="1669633" cy="103244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86709" y="9492858"/>
              <a:ext cx="1567303" cy="110202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75620" y="9506873"/>
              <a:ext cx="1551218" cy="101715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5939" y="10453785"/>
              <a:ext cx="5036185" cy="149860"/>
            </a:xfrm>
            <a:custGeom>
              <a:avLst/>
              <a:gdLst/>
              <a:ahLst/>
              <a:cxnLst/>
              <a:rect l="l" t="t" r="r" b="b"/>
              <a:pathLst>
                <a:path w="5036185" h="149859">
                  <a:moveTo>
                    <a:pt x="5035838" y="0"/>
                  </a:moveTo>
                  <a:lnTo>
                    <a:pt x="0" y="0"/>
                  </a:lnTo>
                  <a:lnTo>
                    <a:pt x="0" y="149255"/>
                  </a:lnTo>
                  <a:lnTo>
                    <a:pt x="5035838" y="149255"/>
                  </a:lnTo>
                  <a:lnTo>
                    <a:pt x="50358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4043123" y="1075448"/>
            <a:ext cx="2944495" cy="450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  <a:tabLst>
                <a:tab pos="1311910" algn="l"/>
                <a:tab pos="2376170" algn="l"/>
                <a:tab pos="2853055" algn="l"/>
              </a:tabLst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1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</a:t>
            </a:r>
            <a:r>
              <a:rPr dirty="0" sz="1200" spc="-1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-1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1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z</a:t>
            </a:r>
            <a:r>
              <a:rPr dirty="0" sz="1200" spc="-1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ç</a:t>
            </a:r>
            <a:r>
              <a:rPr dirty="0" sz="1200" spc="-1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õ</a:t>
            </a:r>
            <a:r>
              <a:rPr dirty="0" sz="1200" spc="-1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-1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v</a:t>
            </a:r>
            <a:r>
              <a:rPr dirty="0" sz="1200" spc="-1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</a:t>
            </a:r>
            <a:r>
              <a:rPr dirty="0" sz="1200" spc="-1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v</a:t>
            </a:r>
            <a:r>
              <a:rPr dirty="0" sz="1200" spc="-1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1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-1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ado.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42985" y="1606395"/>
            <a:ext cx="2944495" cy="12998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ga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z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200" spc="-25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 u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açã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mobilização para a superação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impasse,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v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200" spc="-2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f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g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l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organizacional e a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dificuldade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propositiva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das iniciativas e organizações envolvidas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00181" y="3334975"/>
            <a:ext cx="24866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Diante</a:t>
            </a:r>
            <a:r>
              <a:rPr dirty="0" sz="120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imobilidade</a:t>
            </a:r>
            <a:r>
              <a:rPr dirty="0" sz="1200" spc="-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dificuldade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42976" y="3547358"/>
            <a:ext cx="29444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4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reação</a:t>
            </a:r>
            <a:r>
              <a:rPr dirty="0" sz="1200" spc="4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propositiva,</a:t>
            </a:r>
            <a:r>
              <a:rPr dirty="0" sz="1200" spc="4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</a:t>
            </a:r>
            <a:r>
              <a:rPr dirty="0" sz="1200" spc="4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iniciativas</a:t>
            </a:r>
            <a:r>
              <a:rPr dirty="0" sz="1200" spc="4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42761" y="3730241"/>
            <a:ext cx="2944495" cy="3423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organizações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Região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Contestado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realizaram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primeiro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seminário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segundo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semestre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1998,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em União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Vitória/PR.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Neste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seminário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decidiu-se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pela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criação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uma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Regional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Agroecologia.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3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Após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algumas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elaborações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tanto,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 marcou-se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seminário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em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Caçador/SC</a:t>
            </a:r>
            <a:r>
              <a:rPr dirty="0" sz="12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2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novembro</a:t>
            </a:r>
            <a:r>
              <a:rPr dirty="0" sz="12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objetivo  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homologação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35"/>
              </a:spcBef>
            </a:pP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divulgação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fato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das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elaborações,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ganizações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populares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estado</a:t>
            </a:r>
            <a:r>
              <a:rPr dirty="0" sz="120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reagiram</a:t>
            </a:r>
            <a:r>
              <a:rPr dirty="0" sz="1200" spc="-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criou-se</a:t>
            </a:r>
            <a:r>
              <a:rPr dirty="0" sz="1200" spc="-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logo</a:t>
            </a:r>
            <a:r>
              <a:rPr dirty="0" sz="1200" spc="-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-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Estadual,</a:t>
            </a:r>
            <a:r>
              <a:rPr dirty="0" sz="1200" spc="-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chamou</a:t>
            </a:r>
            <a:r>
              <a:rPr dirty="0" sz="1200" spc="-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-114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Ecovida </a:t>
            </a:r>
            <a:r>
              <a:rPr dirty="0" sz="1200" spc="-509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Certificação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Pa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rtici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p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tiva.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74023" y="7051628"/>
            <a:ext cx="24872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final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década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90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diante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das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16540" y="7234520"/>
            <a:ext cx="2945130" cy="2043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crescentes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perspectivas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mercadológicas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em  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torno   dos  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“produtos  orgânicos,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õ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 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regulamentação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especialmente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certificação.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3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início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ano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1998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criou-se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impasse em Santa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Catarina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diante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projeto 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normatização e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certificação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proposto</a:t>
            </a:r>
            <a:r>
              <a:rPr dirty="0" sz="1200" spc="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sem</a:t>
            </a:r>
            <a:r>
              <a:rPr dirty="0" sz="1200" spc="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200" spc="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diálogo</a:t>
            </a:r>
            <a:r>
              <a:rPr dirty="0" sz="1200" spc="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mínimo</a:t>
            </a:r>
            <a:r>
              <a:rPr dirty="0" sz="1200" spc="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r>
              <a:rPr dirty="0" sz="1200" spc="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97583" y="6776773"/>
            <a:ext cx="2005964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b="1">
                <a:solidFill>
                  <a:srgbClr val="00913F"/>
                </a:solidFill>
                <a:latin typeface="Comic Sans MS"/>
                <a:cs typeface="Comic Sans MS"/>
              </a:rPr>
              <a:t>O</a:t>
            </a:r>
            <a:r>
              <a:rPr dirty="0" sz="1350" spc="-15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350" b="1">
                <a:solidFill>
                  <a:srgbClr val="00913F"/>
                </a:solidFill>
                <a:latin typeface="Comic Sans MS"/>
                <a:cs typeface="Comic Sans MS"/>
              </a:rPr>
              <a:t>início</a:t>
            </a:r>
            <a:r>
              <a:rPr dirty="0" sz="1350" spc="-15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350" b="1">
                <a:solidFill>
                  <a:srgbClr val="00913F"/>
                </a:solidFill>
                <a:latin typeface="Comic Sans MS"/>
                <a:cs typeface="Comic Sans MS"/>
              </a:rPr>
              <a:t>da</a:t>
            </a:r>
            <a:r>
              <a:rPr dirty="0" sz="1350" spc="-15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350" b="1">
                <a:solidFill>
                  <a:srgbClr val="00913F"/>
                </a:solidFill>
                <a:latin typeface="Comic Sans MS"/>
                <a:cs typeface="Comic Sans MS"/>
              </a:rPr>
              <a:t>Organização</a:t>
            </a:r>
            <a:endParaRPr sz="1350">
              <a:latin typeface="Comic Sans MS"/>
              <a:cs typeface="Comic Sans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2269" y="6675861"/>
            <a:ext cx="280035" cy="5695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550" spc="25" b="1" i="1">
                <a:solidFill>
                  <a:srgbClr val="211B18"/>
                </a:solidFill>
                <a:latin typeface="Arial"/>
                <a:cs typeface="Arial"/>
              </a:rPr>
              <a:t>1</a:t>
            </a:r>
            <a:endParaRPr sz="35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71276" y="2983509"/>
            <a:ext cx="20193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A</a:t>
            </a:r>
            <a:r>
              <a:rPr dirty="0" sz="1400" spc="-45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motivação</a:t>
            </a:r>
            <a:r>
              <a:rPr dirty="0" sz="1400" spc="-45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propulsora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05981" y="2937233"/>
            <a:ext cx="28003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 b="1" i="1">
                <a:solidFill>
                  <a:srgbClr val="C9E0B5"/>
                </a:solidFill>
                <a:latin typeface="Arial"/>
                <a:cs typeface="Arial"/>
              </a:rPr>
              <a:t>2</a:t>
            </a:r>
            <a:endParaRPr sz="36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53662" y="7220417"/>
            <a:ext cx="1368394" cy="1684278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543840" y="1076868"/>
            <a:ext cx="3200400" cy="5600065"/>
          </a:xfrm>
          <a:prstGeom prst="rect">
            <a:avLst/>
          </a:prstGeom>
          <a:solidFill>
            <a:srgbClr val="E2EDD8"/>
          </a:solidFill>
        </p:spPr>
        <p:txBody>
          <a:bodyPr wrap="square" lIns="0" tIns="43180" rIns="0" bIns="0" rtlCol="0" vert="horz">
            <a:spAutoFit/>
          </a:bodyPr>
          <a:lstStyle/>
          <a:p>
            <a:pPr algn="just" marL="56515" marR="48895" indent="400050">
              <a:lnSpc>
                <a:spcPct val="116100"/>
              </a:lnSpc>
              <a:spcBef>
                <a:spcPts val="340"/>
              </a:spcBef>
            </a:pP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Fala-se</a:t>
            </a:r>
            <a:r>
              <a:rPr dirty="0" sz="1200" spc="-9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em</a:t>
            </a:r>
            <a:r>
              <a:rPr dirty="0" sz="1200" spc="-9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histórias</a:t>
            </a:r>
            <a:r>
              <a:rPr dirty="0" u="sng" sz="1200" spc="-9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da</a:t>
            </a:r>
            <a:r>
              <a:rPr dirty="0" u="sng" sz="1200" spc="-9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Rede</a:t>
            </a:r>
            <a:r>
              <a:rPr dirty="0" sz="1200" spc="-9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porque </a:t>
            </a:r>
            <a:r>
              <a:rPr dirty="0" sz="1200" spc="-509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esta</a:t>
            </a:r>
            <a:r>
              <a:rPr dirty="0" sz="1200" spc="-1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200" spc="-9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-9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construção</a:t>
            </a:r>
            <a:r>
              <a:rPr dirty="0" sz="1200" spc="-1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-1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-9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inicia</a:t>
            </a:r>
            <a:r>
              <a:rPr dirty="0" sz="1200" spc="-9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9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mais </a:t>
            </a:r>
            <a:r>
              <a:rPr dirty="0" sz="1200" spc="-509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20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anos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no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Sul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Brasil.</a:t>
            </a:r>
            <a:endParaRPr sz="1200">
              <a:latin typeface="Comic Sans MS"/>
              <a:cs typeface="Comic Sans MS"/>
            </a:endParaRPr>
          </a:p>
          <a:p>
            <a:pPr algn="just" marL="56515" marR="48895" indent="400050">
              <a:lnSpc>
                <a:spcPct val="116100"/>
              </a:lnSpc>
              <a:spcBef>
                <a:spcPts val="1010"/>
              </a:spcBef>
            </a:pP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Essa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começa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formar </a:t>
            </a:r>
            <a:r>
              <a:rPr dirty="0" sz="1200" spc="-509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quando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organiza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cada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grupo,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associação, 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cooperativa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ou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feira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ecológica.</a:t>
            </a:r>
            <a:endParaRPr sz="1200">
              <a:latin typeface="Comic Sans MS"/>
              <a:cs typeface="Comic Sans MS"/>
            </a:endParaRPr>
          </a:p>
          <a:p>
            <a:pPr algn="just" marL="56515" marR="49530" indent="400050">
              <a:lnSpc>
                <a:spcPct val="116100"/>
              </a:lnSpc>
              <a:spcBef>
                <a:spcPts val="835"/>
              </a:spcBef>
            </a:pP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Assim</a:t>
            </a:r>
            <a:r>
              <a:rPr dirty="0" u="sng" sz="1200" spc="-1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para</a:t>
            </a:r>
            <a:r>
              <a:rPr dirty="0" u="sng" sz="1200" spc="-10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contar</a:t>
            </a:r>
            <a:r>
              <a:rPr dirty="0" u="sng" sz="1200" spc="-10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toda</a:t>
            </a:r>
            <a:r>
              <a:rPr dirty="0" u="sng" sz="1200" spc="-10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10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história</a:t>
            </a:r>
            <a:r>
              <a:rPr dirty="0" u="sng" sz="1200" spc="-10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da </a:t>
            </a:r>
            <a:r>
              <a:rPr dirty="0" sz="1200" spc="-509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Rede, é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necessário contar a história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de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cad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2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um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2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dessa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</a:t>
            </a:r>
            <a:r>
              <a:rPr dirty="0" u="sng" sz="1200" spc="-2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iniciativas.</a:t>
            </a:r>
            <a:endParaRPr sz="1200">
              <a:latin typeface="Comic Sans MS"/>
              <a:cs typeface="Comic Sans MS"/>
            </a:endParaRPr>
          </a:p>
          <a:p>
            <a:pPr algn="just" marL="56515" marR="49530" indent="400050">
              <a:lnSpc>
                <a:spcPct val="116100"/>
              </a:lnSpc>
              <a:spcBef>
                <a:spcPts val="1015"/>
              </a:spcBef>
            </a:pP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spc="-3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3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-3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b</a:t>
            </a:r>
            <a:r>
              <a:rPr dirty="0" sz="1200" spc="-3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200" spc="-3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 </a:t>
            </a:r>
            <a:r>
              <a:rPr dirty="0" sz="1200" spc="2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-3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3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-3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p</a:t>
            </a:r>
            <a:r>
              <a:rPr dirty="0" sz="1200" spc="-3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3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 </a:t>
            </a:r>
            <a:r>
              <a:rPr dirty="0" sz="1200" spc="2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h</a:t>
            </a:r>
            <a:r>
              <a:rPr dirty="0" sz="1200" spc="-3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3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200" spc="-3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v</a:t>
            </a:r>
            <a:r>
              <a:rPr dirty="0" sz="1200" spc="-3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3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3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3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m 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articulações</a:t>
            </a:r>
            <a:r>
              <a:rPr dirty="0" sz="1200" spc="-1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entre</a:t>
            </a:r>
            <a:r>
              <a:rPr dirty="0" sz="1200" spc="-10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as</a:t>
            </a:r>
            <a:r>
              <a:rPr dirty="0" sz="1200" spc="-10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iniciativas,</a:t>
            </a:r>
            <a:r>
              <a:rPr dirty="0" sz="1200" spc="-10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destaca- 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-7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7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-7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6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Tecnologias</a:t>
            </a:r>
            <a:r>
              <a:rPr dirty="0" sz="1200" spc="-7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Alternativas</a:t>
            </a:r>
            <a:r>
              <a:rPr dirty="0" sz="1200" spc="-7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Sul </a:t>
            </a:r>
            <a:r>
              <a:rPr dirty="0" sz="1200" spc="-50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(Rede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TA-Sul).</a:t>
            </a:r>
            <a:endParaRPr sz="1200">
              <a:latin typeface="Comic Sans MS"/>
              <a:cs typeface="Comic Sans MS"/>
            </a:endParaRPr>
          </a:p>
          <a:p>
            <a:pPr algn="just" marL="56515" marR="48895" indent="589280">
              <a:lnSpc>
                <a:spcPct val="116100"/>
              </a:lnSpc>
            </a:pP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Estas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articulações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propiciavam 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aproximação, atuações conjuntas, trocas </a:t>
            </a:r>
            <a:r>
              <a:rPr dirty="0" sz="1200" spc="-509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experiência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reconhecimento mútuo, 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gerando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identidade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em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torno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 spc="-509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proposta.</a:t>
            </a:r>
            <a:endParaRPr sz="1200">
              <a:latin typeface="Comic Sans MS"/>
              <a:cs typeface="Comic Sans MS"/>
            </a:endParaRPr>
          </a:p>
          <a:p>
            <a:pPr algn="just" marL="56515" marR="49530" indent="400050">
              <a:lnSpc>
                <a:spcPct val="116100"/>
              </a:lnSpc>
            </a:pP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Mas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era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chegado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momento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spc="-509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fortalecer a atuação conjunta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dessas 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iniciativas.</a:t>
            </a:r>
            <a:r>
              <a:rPr dirty="0" sz="1200" spc="-16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Esse</a:t>
            </a:r>
            <a:r>
              <a:rPr dirty="0" sz="1200" spc="-16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processo</a:t>
            </a:r>
            <a:r>
              <a:rPr dirty="0" sz="1200" spc="-16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5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qualificação</a:t>
            </a:r>
            <a:r>
              <a:rPr dirty="0" sz="1200" spc="-16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e 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ampliação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organização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será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nos </a:t>
            </a:r>
            <a:r>
              <a:rPr dirty="0" sz="1200" spc="-509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próximos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parágrafos.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22498" y="8949241"/>
            <a:ext cx="1344930" cy="32194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487045" marR="5080" indent="-474980">
              <a:lnSpc>
                <a:spcPts val="1130"/>
              </a:lnSpc>
              <a:spcBef>
                <a:spcPts val="195"/>
              </a:spcBef>
            </a:pPr>
            <a:r>
              <a:rPr dirty="0" sz="1000" spc="-85">
                <a:solidFill>
                  <a:srgbClr val="1E1916"/>
                </a:solidFill>
                <a:latin typeface="Arial MT"/>
                <a:cs typeface="Arial MT"/>
              </a:rPr>
              <a:t>Primeira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logomarca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0">
                <a:solidFill>
                  <a:srgbClr val="1E1916"/>
                </a:solidFill>
                <a:latin typeface="Arial MT"/>
                <a:cs typeface="Arial MT"/>
              </a:rPr>
              <a:t>Rese 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Ecovida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312369" y="10437616"/>
            <a:ext cx="260350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Feira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dos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“sabores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saberes”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durante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3º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Encontro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Ampliado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9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247292" y="9501965"/>
            <a:ext cx="2195195" cy="1099820"/>
            <a:chOff x="5247292" y="9501965"/>
            <a:chExt cx="2195195" cy="1099820"/>
          </a:xfrm>
        </p:grpSpPr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49829" y="9501965"/>
              <a:ext cx="2187215" cy="1044126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247292" y="10474847"/>
              <a:ext cx="2195195" cy="127000"/>
            </a:xfrm>
            <a:custGeom>
              <a:avLst/>
              <a:gdLst/>
              <a:ahLst/>
              <a:cxnLst/>
              <a:rect l="l" t="t" r="r" b="b"/>
              <a:pathLst>
                <a:path w="2195195" h="127000">
                  <a:moveTo>
                    <a:pt x="2194693" y="0"/>
                  </a:moveTo>
                  <a:lnTo>
                    <a:pt x="0" y="0"/>
                  </a:lnTo>
                  <a:lnTo>
                    <a:pt x="0" y="126640"/>
                  </a:lnTo>
                  <a:lnTo>
                    <a:pt x="2194693" y="126640"/>
                  </a:lnTo>
                  <a:lnTo>
                    <a:pt x="21946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5677381" y="10458003"/>
            <a:ext cx="133477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Plenária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Núcleos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85">
                <a:solidFill>
                  <a:srgbClr val="1E1916"/>
                </a:solidFill>
                <a:latin typeface="Arial MT"/>
                <a:cs typeface="Arial MT"/>
              </a:rPr>
              <a:t>P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.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Fundo/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RS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27" name="object 2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827929" y="7645961"/>
            <a:ext cx="832933" cy="991252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5669889" y="8662512"/>
            <a:ext cx="1264285" cy="32194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307340" marR="5080" indent="-295275">
              <a:lnSpc>
                <a:spcPts val="1130"/>
              </a:lnSpc>
              <a:spcBef>
                <a:spcPts val="195"/>
              </a:spcBef>
            </a:pPr>
            <a:r>
              <a:rPr dirty="0" sz="1000" spc="-85">
                <a:solidFill>
                  <a:srgbClr val="1E1916"/>
                </a:solidFill>
                <a:latin typeface="Arial MT"/>
                <a:cs typeface="Arial MT"/>
              </a:rPr>
              <a:t>Primeira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versão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85">
                <a:solidFill>
                  <a:srgbClr val="1E1916"/>
                </a:solidFill>
                <a:latin typeface="Arial MT"/>
                <a:cs typeface="Arial MT"/>
              </a:rPr>
              <a:t>selo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da  Rede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Ecovida</a:t>
            </a:r>
            <a:endParaRPr sz="1000">
              <a:latin typeface="Arial MT"/>
              <a:cs typeface="Arial MT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-1577" y="0"/>
            <a:ext cx="7561580" cy="748030"/>
            <a:chOff x="-1577" y="0"/>
            <a:chExt cx="7561580" cy="748030"/>
          </a:xfrm>
        </p:grpSpPr>
        <p:sp>
          <p:nvSpPr>
            <p:cNvPr id="30" name="object 30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71656" y="264480"/>
              <a:ext cx="469559" cy="483105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973127" y="387578"/>
            <a:ext cx="3498850" cy="56705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algn="ctr" marL="395605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2.</a:t>
            </a:r>
            <a:r>
              <a:rPr dirty="0" sz="1400" spc="-1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AS</a:t>
            </a:r>
            <a:r>
              <a:rPr dirty="0" sz="1400" spc="-15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00913F"/>
                </a:solidFill>
                <a:latin typeface="Comic Sans MS"/>
                <a:cs typeface="Comic Sans MS"/>
              </a:rPr>
              <a:t>HISTÓRIAS</a:t>
            </a:r>
            <a:r>
              <a:rPr dirty="0" sz="1400" spc="-1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DA</a:t>
            </a:r>
            <a:r>
              <a:rPr dirty="0" sz="1400" spc="-1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REDE</a:t>
            </a:r>
            <a:r>
              <a:rPr dirty="0" sz="1400" spc="-1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ECOVIDA</a:t>
            </a:r>
            <a:endParaRPr sz="1400">
              <a:latin typeface="Comic Sans MS"/>
              <a:cs typeface="Comic Sans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3437873" y="0"/>
            <a:ext cx="965835" cy="661035"/>
            <a:chOff x="3437873" y="0"/>
            <a:chExt cx="965835" cy="661035"/>
          </a:xfrm>
        </p:grpSpPr>
        <p:sp>
          <p:nvSpPr>
            <p:cNvPr id="35" name="object 35"/>
            <p:cNvSpPr/>
            <p:nvPr/>
          </p:nvSpPr>
          <p:spPr>
            <a:xfrm>
              <a:off x="3437873" y="628368"/>
              <a:ext cx="965835" cy="32384"/>
            </a:xfrm>
            <a:custGeom>
              <a:avLst/>
              <a:gdLst/>
              <a:ahLst/>
              <a:cxnLst/>
              <a:rect l="l" t="t" r="r" b="b"/>
              <a:pathLst>
                <a:path w="965835" h="32384">
                  <a:moveTo>
                    <a:pt x="960076" y="0"/>
                  </a:moveTo>
                  <a:lnTo>
                    <a:pt x="12247" y="0"/>
                  </a:lnTo>
                  <a:lnTo>
                    <a:pt x="5511" y="0"/>
                  </a:lnTo>
                  <a:lnTo>
                    <a:pt x="0" y="7222"/>
                  </a:lnTo>
                  <a:lnTo>
                    <a:pt x="0" y="24879"/>
                  </a:lnTo>
                  <a:lnTo>
                    <a:pt x="5511" y="32097"/>
                  </a:lnTo>
                  <a:lnTo>
                    <a:pt x="960076" y="32097"/>
                  </a:lnTo>
                  <a:lnTo>
                    <a:pt x="965588" y="24879"/>
                  </a:lnTo>
                  <a:lnTo>
                    <a:pt x="965588" y="7222"/>
                  </a:lnTo>
                  <a:lnTo>
                    <a:pt x="960076" y="0"/>
                  </a:lnTo>
                  <a:close/>
                </a:path>
              </a:pathLst>
            </a:custGeom>
            <a:solidFill>
              <a:srgbClr val="7CBC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10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86537" y="1235648"/>
            <a:ext cx="25685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4160" algn="l"/>
                <a:tab pos="768985" algn="l"/>
                <a:tab pos="1470660" algn="l"/>
                <a:tab pos="1772920" algn="l"/>
              </a:tabLst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v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z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9174" y="1418529"/>
            <a:ext cx="3026410" cy="24682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basicamente a partir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identidade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reconhecimento</a:t>
            </a:r>
            <a:r>
              <a:rPr dirty="0" sz="1200" spc="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histórico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entre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as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iniciativas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Ong’s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organizações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agricultores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construídos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região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Sul.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Assim</a:t>
            </a:r>
            <a:r>
              <a:rPr dirty="0" sz="12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imediatamente</a:t>
            </a:r>
            <a:r>
              <a:rPr dirty="0" sz="12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passa</a:t>
            </a:r>
            <a:r>
              <a:rPr dirty="0" sz="12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tornar</a:t>
            </a:r>
            <a:r>
              <a:rPr dirty="0" sz="12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  Rede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Região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Sul.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3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Diante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dessa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história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onclui-se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não</a:t>
            </a:r>
            <a:r>
              <a:rPr dirty="0" sz="12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nasce</a:t>
            </a:r>
            <a:r>
              <a:rPr dirty="0" sz="12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em</a:t>
            </a:r>
            <a:r>
              <a:rPr dirty="0" sz="12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98.</a:t>
            </a:r>
            <a:r>
              <a:rPr dirty="0" sz="1200" spc="-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Nesta</a:t>
            </a:r>
            <a:r>
              <a:rPr dirty="0" sz="12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data</a:t>
            </a:r>
            <a:r>
              <a:rPr dirty="0" sz="12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inicia- </a:t>
            </a:r>
            <a:r>
              <a:rPr dirty="0" sz="1200" spc="-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 um novo formato organizacional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movimento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agroecológico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Sul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Brasil: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Ecovida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Agroecologia.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5291" y="955923"/>
            <a:ext cx="242951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A</a:t>
            </a:r>
            <a:r>
              <a:rPr dirty="0" sz="1400" spc="-3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afirmação</a:t>
            </a:r>
            <a:r>
              <a:rPr dirty="0" sz="1400" spc="-3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da</a:t>
            </a:r>
            <a:r>
              <a:rPr dirty="0" sz="1400" spc="-3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organização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9409" y="909018"/>
            <a:ext cx="27178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70" b="1" i="1">
                <a:solidFill>
                  <a:srgbClr val="211B18"/>
                </a:solidFill>
                <a:latin typeface="Arial"/>
                <a:cs typeface="Arial"/>
              </a:rPr>
              <a:t>3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9828" y="9415900"/>
            <a:ext cx="7547609" cy="1269365"/>
            <a:chOff x="9828" y="9415900"/>
            <a:chExt cx="7547609" cy="1269365"/>
          </a:xfrm>
        </p:grpSpPr>
        <p:sp>
          <p:nvSpPr>
            <p:cNvPr id="7" name="object 7"/>
            <p:cNvSpPr/>
            <p:nvPr/>
          </p:nvSpPr>
          <p:spPr>
            <a:xfrm>
              <a:off x="9828" y="9415900"/>
              <a:ext cx="7547609" cy="1269365"/>
            </a:xfrm>
            <a:custGeom>
              <a:avLst/>
              <a:gdLst/>
              <a:ahLst/>
              <a:cxnLst/>
              <a:rect l="l" t="t" r="r" b="b"/>
              <a:pathLst>
                <a:path w="7547609" h="1269365">
                  <a:moveTo>
                    <a:pt x="7547575" y="0"/>
                  </a:moveTo>
                  <a:lnTo>
                    <a:pt x="0" y="0"/>
                  </a:lnTo>
                  <a:lnTo>
                    <a:pt x="0" y="1268971"/>
                  </a:lnTo>
                  <a:lnTo>
                    <a:pt x="7547575" y="1268971"/>
                  </a:lnTo>
                  <a:lnTo>
                    <a:pt x="7547575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556" y="9500085"/>
              <a:ext cx="1411327" cy="105849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10556" y="10448190"/>
              <a:ext cx="1435100" cy="149860"/>
            </a:xfrm>
            <a:custGeom>
              <a:avLst/>
              <a:gdLst/>
              <a:ahLst/>
              <a:cxnLst/>
              <a:rect l="l" t="t" r="r" b="b"/>
              <a:pathLst>
                <a:path w="1435100" h="149859">
                  <a:moveTo>
                    <a:pt x="1434621" y="0"/>
                  </a:moveTo>
                  <a:lnTo>
                    <a:pt x="0" y="0"/>
                  </a:lnTo>
                  <a:lnTo>
                    <a:pt x="0" y="149255"/>
                  </a:lnTo>
                  <a:lnTo>
                    <a:pt x="1434621" y="149255"/>
                  </a:lnTo>
                  <a:lnTo>
                    <a:pt x="14346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505246" y="4180080"/>
            <a:ext cx="6509384" cy="5121910"/>
            <a:chOff x="505246" y="4180080"/>
            <a:chExt cx="6509384" cy="5121910"/>
          </a:xfrm>
        </p:grpSpPr>
        <p:sp>
          <p:nvSpPr>
            <p:cNvPr id="11" name="object 11"/>
            <p:cNvSpPr/>
            <p:nvPr/>
          </p:nvSpPr>
          <p:spPr>
            <a:xfrm>
              <a:off x="517946" y="4192780"/>
              <a:ext cx="6483985" cy="5096510"/>
            </a:xfrm>
            <a:custGeom>
              <a:avLst/>
              <a:gdLst/>
              <a:ahLst/>
              <a:cxnLst/>
              <a:rect l="l" t="t" r="r" b="b"/>
              <a:pathLst>
                <a:path w="6483984" h="5096509">
                  <a:moveTo>
                    <a:pt x="6483743" y="0"/>
                  </a:moveTo>
                  <a:lnTo>
                    <a:pt x="0" y="0"/>
                  </a:lnTo>
                  <a:lnTo>
                    <a:pt x="0" y="5096414"/>
                  </a:lnTo>
                  <a:lnTo>
                    <a:pt x="6483743" y="5096414"/>
                  </a:lnTo>
                  <a:lnTo>
                    <a:pt x="6483743" y="0"/>
                  </a:lnTo>
                  <a:close/>
                </a:path>
              </a:pathLst>
            </a:custGeom>
            <a:solidFill>
              <a:srgbClr val="F7F7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17946" y="4192780"/>
              <a:ext cx="6483985" cy="5096510"/>
            </a:xfrm>
            <a:custGeom>
              <a:avLst/>
              <a:gdLst/>
              <a:ahLst/>
              <a:cxnLst/>
              <a:rect l="l" t="t" r="r" b="b"/>
              <a:pathLst>
                <a:path w="6483984" h="5096509">
                  <a:moveTo>
                    <a:pt x="0" y="0"/>
                  </a:moveTo>
                  <a:lnTo>
                    <a:pt x="6483743" y="0"/>
                  </a:lnTo>
                  <a:lnTo>
                    <a:pt x="6483743" y="5096414"/>
                  </a:lnTo>
                  <a:lnTo>
                    <a:pt x="0" y="5096414"/>
                  </a:lnTo>
                  <a:lnTo>
                    <a:pt x="0" y="0"/>
                  </a:lnTo>
                  <a:close/>
                </a:path>
              </a:pathLst>
            </a:custGeom>
            <a:ln w="25401">
              <a:solidFill>
                <a:srgbClr val="D3E8A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473447" y="4248673"/>
            <a:ext cx="6598920" cy="48787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2794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211B18"/>
                </a:solidFill>
                <a:latin typeface="Comic Sans MS"/>
                <a:cs typeface="Comic Sans MS"/>
              </a:rPr>
              <a:t>Resumo</a:t>
            </a:r>
            <a:endParaRPr sz="1800">
              <a:latin typeface="Comic Sans MS"/>
              <a:cs typeface="Comic Sans MS"/>
            </a:endParaRPr>
          </a:p>
          <a:p>
            <a:pPr algn="just" marL="101600" marR="119380" indent="130810">
              <a:lnSpc>
                <a:spcPct val="101299"/>
              </a:lnSpc>
              <a:spcBef>
                <a:spcPts val="15"/>
              </a:spcBef>
              <a:buClr>
                <a:srgbClr val="211B18"/>
              </a:buClr>
              <a:buSzPct val="171428"/>
              <a:buFont typeface="Arial"/>
              <a:buAutoNum type="arabicPlain"/>
              <a:tabLst>
                <a:tab pos="489584" algn="l"/>
              </a:tabLst>
            </a:pPr>
            <a:r>
              <a:rPr dirty="0" baseline="1984" sz="21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baseline="1984" sz="2100" spc="-2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baseline="1984" sz="2100">
                <a:solidFill>
                  <a:srgbClr val="1E1916"/>
                </a:solidFill>
                <a:latin typeface="Comic Sans MS"/>
                <a:cs typeface="Comic Sans MS"/>
              </a:rPr>
              <a:t>história</a:t>
            </a:r>
            <a:r>
              <a:rPr dirty="0" baseline="1984" sz="2100" spc="-247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baseline="1984" sz="2100" spc="-7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baseline="1984" sz="2100" spc="-2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baseline="1984" sz="210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baseline="1984" sz="2100" spc="-2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baseline="1984" sz="2100">
                <a:solidFill>
                  <a:srgbClr val="1E1916"/>
                </a:solidFill>
                <a:latin typeface="Comic Sans MS"/>
                <a:cs typeface="Comic Sans MS"/>
              </a:rPr>
              <a:t>Ecovida</a:t>
            </a:r>
            <a:r>
              <a:rPr dirty="0" baseline="1984" sz="2100" spc="-2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baseline="1984" sz="2100">
                <a:solidFill>
                  <a:srgbClr val="1E1916"/>
                </a:solidFill>
                <a:latin typeface="Comic Sans MS"/>
                <a:cs typeface="Comic Sans MS"/>
              </a:rPr>
              <a:t>começa</a:t>
            </a:r>
            <a:r>
              <a:rPr dirty="0" baseline="1984" sz="2100" spc="-247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baseline="1984" sz="2100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r>
              <a:rPr dirty="0" baseline="1984" sz="2100" spc="-247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baseline="1984" sz="21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baseline="1984" sz="2100" spc="-2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baseline="1984" sz="2100">
                <a:solidFill>
                  <a:srgbClr val="1E1916"/>
                </a:solidFill>
                <a:latin typeface="Comic Sans MS"/>
                <a:cs typeface="Comic Sans MS"/>
              </a:rPr>
              <a:t>história</a:t>
            </a:r>
            <a:r>
              <a:rPr dirty="0" baseline="1984" sz="2100" spc="-247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baseline="1984" sz="2100" spc="-7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baseline="1984" sz="2100" spc="-2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baseline="1984" sz="2100">
                <a:solidFill>
                  <a:srgbClr val="1E1916"/>
                </a:solidFill>
                <a:latin typeface="Comic Sans MS"/>
                <a:cs typeface="Comic Sans MS"/>
              </a:rPr>
              <a:t>cada</a:t>
            </a:r>
            <a:r>
              <a:rPr dirty="0" baseline="1984" sz="2100" spc="-247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baseline="1984" sz="2100">
                <a:solidFill>
                  <a:srgbClr val="1E1916"/>
                </a:solidFill>
                <a:latin typeface="Comic Sans MS"/>
                <a:cs typeface="Comic Sans MS"/>
              </a:rPr>
              <a:t>família, </a:t>
            </a:r>
            <a:r>
              <a:rPr dirty="0" baseline="1984" sz="2100" spc="-232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baseline="1984" sz="2100">
                <a:solidFill>
                  <a:srgbClr val="1E1916"/>
                </a:solidFill>
                <a:latin typeface="Comic Sans MS"/>
                <a:cs typeface="Comic Sans MS"/>
              </a:rPr>
              <a:t>grupo</a:t>
            </a:r>
            <a:r>
              <a:rPr dirty="0" baseline="1984" sz="2100" spc="-247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baseline="1984" sz="2100">
                <a:solidFill>
                  <a:srgbClr val="1E1916"/>
                </a:solidFill>
                <a:latin typeface="Comic Sans MS"/>
                <a:cs typeface="Comic Sans MS"/>
              </a:rPr>
              <a:t>ou 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entidade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envolveu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cosntrução</a:t>
            </a:r>
            <a:r>
              <a:rPr dirty="0" sz="14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agroecologia</a:t>
            </a:r>
            <a:r>
              <a:rPr dirty="0" sz="1400" spc="-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no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Sul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Brasil.</a:t>
            </a:r>
            <a:endParaRPr sz="1400">
              <a:latin typeface="Comic Sans MS"/>
              <a:cs typeface="Comic Sans MS"/>
            </a:endParaRPr>
          </a:p>
          <a:p>
            <a:pPr algn="just" marL="101600" marR="119380" indent="136525">
              <a:lnSpc>
                <a:spcPct val="107700"/>
              </a:lnSpc>
              <a:spcBef>
                <a:spcPts val="655"/>
              </a:spcBef>
              <a:buClr>
                <a:srgbClr val="211B18"/>
              </a:buClr>
              <a:buSzPct val="171428"/>
              <a:buFont typeface="Arial"/>
              <a:buAutoNum type="arabicPlain"/>
              <a:tabLst>
                <a:tab pos="489584" algn="l"/>
              </a:tabLst>
            </a:pPr>
            <a:r>
              <a:rPr dirty="0" baseline="3968" sz="2100">
                <a:solidFill>
                  <a:srgbClr val="1E1916"/>
                </a:solidFill>
                <a:latin typeface="Comic Sans MS"/>
                <a:cs typeface="Comic Sans MS"/>
              </a:rPr>
              <a:t>Articulações,</a:t>
            </a:r>
            <a:r>
              <a:rPr dirty="0" baseline="3968" sz="2100" spc="-4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baseline="3968" sz="2100">
                <a:solidFill>
                  <a:srgbClr val="1E1916"/>
                </a:solidFill>
                <a:latin typeface="Comic Sans MS"/>
                <a:cs typeface="Comic Sans MS"/>
              </a:rPr>
              <a:t>como</a:t>
            </a:r>
            <a:r>
              <a:rPr dirty="0" baseline="3968" sz="2100" spc="-4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baseline="3968" sz="21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baseline="3968" sz="2100" spc="-37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baseline="3968" sz="210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baseline="3968" sz="2100" spc="-4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baseline="3968" sz="2100">
                <a:solidFill>
                  <a:srgbClr val="1E1916"/>
                </a:solidFill>
                <a:latin typeface="Comic Sans MS"/>
                <a:cs typeface="Comic Sans MS"/>
              </a:rPr>
              <a:t>TA-SUL</a:t>
            </a:r>
            <a:r>
              <a:rPr dirty="0" baseline="3968" sz="2100" spc="-37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baseline="3968" sz="2100">
                <a:solidFill>
                  <a:srgbClr val="1E1916"/>
                </a:solidFill>
                <a:latin typeface="Comic Sans MS"/>
                <a:cs typeface="Comic Sans MS"/>
              </a:rPr>
              <a:t>(Rede</a:t>
            </a:r>
            <a:r>
              <a:rPr dirty="0" baseline="3968" sz="2100" spc="-4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baseline="3968" sz="2100" spc="-7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baseline="3968" sz="2100" spc="-37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baseline="3968" sz="2100">
                <a:solidFill>
                  <a:srgbClr val="1E1916"/>
                </a:solidFill>
                <a:latin typeface="Comic Sans MS"/>
                <a:cs typeface="Comic Sans MS"/>
              </a:rPr>
              <a:t>Tecnologias</a:t>
            </a:r>
            <a:r>
              <a:rPr dirty="0" baseline="3968" sz="2100" spc="-4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baseline="3968" sz="2100">
                <a:solidFill>
                  <a:srgbClr val="1E1916"/>
                </a:solidFill>
                <a:latin typeface="Comic Sans MS"/>
                <a:cs typeface="Comic Sans MS"/>
              </a:rPr>
              <a:t>Alternativas</a:t>
            </a:r>
            <a:r>
              <a:rPr dirty="0" baseline="3968" sz="2100" spc="-37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baseline="3968" sz="2100" spc="-7">
                <a:solidFill>
                  <a:srgbClr val="1E1916"/>
                </a:solidFill>
                <a:latin typeface="Comic Sans MS"/>
                <a:cs typeface="Comic Sans MS"/>
              </a:rPr>
              <a:t>do </a:t>
            </a:r>
            <a:r>
              <a:rPr dirty="0" baseline="3968" sz="2100" spc="-607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Sul)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forma muito importantes na aproximação e reconhecimento mútuo das 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experiências.</a:t>
            </a:r>
            <a:endParaRPr sz="1400">
              <a:latin typeface="Comic Sans MS"/>
              <a:cs typeface="Comic Sans MS"/>
            </a:endParaRPr>
          </a:p>
          <a:p>
            <a:pPr algn="just" marL="100965" marR="119380" indent="135255">
              <a:lnSpc>
                <a:spcPct val="102499"/>
              </a:lnSpc>
              <a:spcBef>
                <a:spcPts val="710"/>
              </a:spcBef>
              <a:buClr>
                <a:srgbClr val="211B18"/>
              </a:buClr>
              <a:buSzPct val="171428"/>
              <a:buFont typeface="Arial"/>
              <a:buAutoNum type="arabicPlain"/>
              <a:tabLst>
                <a:tab pos="488950" algn="l"/>
              </a:tabLst>
            </a:pP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4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garantir</a:t>
            </a:r>
            <a:r>
              <a:rPr dirty="0" sz="14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identidade</a:t>
            </a:r>
            <a:r>
              <a:rPr dirty="0" sz="14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continuidade</a:t>
            </a:r>
            <a:r>
              <a:rPr dirty="0" sz="14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desta</a:t>
            </a:r>
            <a:r>
              <a:rPr dirty="0" sz="14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construção</a:t>
            </a:r>
            <a:r>
              <a:rPr dirty="0" sz="14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era</a:t>
            </a:r>
            <a:r>
              <a:rPr dirty="0" sz="14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necessário 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organizar</a:t>
            </a:r>
            <a:r>
              <a:rPr dirty="0" sz="1400" spc="-1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melhor.</a:t>
            </a:r>
            <a:endParaRPr sz="1400">
              <a:latin typeface="Comic Sans MS"/>
              <a:cs typeface="Comic Sans MS"/>
            </a:endParaRPr>
          </a:p>
          <a:p>
            <a:pPr algn="just" marL="100965" marR="3238500" indent="120650">
              <a:lnSpc>
                <a:spcPct val="111600"/>
              </a:lnSpc>
              <a:spcBef>
                <a:spcPts val="445"/>
              </a:spcBef>
              <a:buClr>
                <a:srgbClr val="F2D800"/>
              </a:buClr>
              <a:buSzPct val="171428"/>
              <a:buFont typeface="Arial"/>
              <a:buAutoNum type="arabicPlain"/>
              <a:tabLst>
                <a:tab pos="488950" algn="l"/>
              </a:tabLst>
            </a:pP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Diante</a:t>
            </a:r>
            <a:r>
              <a:rPr dirty="0" sz="1400" spc="2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400" spc="2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contexto</a:t>
            </a:r>
            <a:r>
              <a:rPr dirty="0" sz="1400" spc="2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spc="2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conjuntura, </a:t>
            </a:r>
            <a:r>
              <a:rPr dirty="0" sz="1400" spc="-4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400" spc="-2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-2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400" spc="-2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b</a:t>
            </a:r>
            <a:r>
              <a:rPr dirty="0" sz="1400" spc="-2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400" spc="-2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  </a:t>
            </a:r>
            <a:r>
              <a:rPr dirty="0" sz="1400" spc="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spc="-2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400" spc="-2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  </a:t>
            </a:r>
            <a:r>
              <a:rPr dirty="0" sz="1400" spc="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400" spc="-2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spc="-2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400" spc="-2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spc="-2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400" spc="-2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400" spc="-2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á</a:t>
            </a:r>
            <a:r>
              <a:rPr dirty="0" sz="1400" spc="-2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400" spc="-2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400" spc="-2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400" spc="-2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  </a:t>
            </a:r>
            <a:r>
              <a:rPr dirty="0" sz="1400" spc="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400" spc="-2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-2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400" spc="-2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s  elaboração</a:t>
            </a:r>
            <a:r>
              <a:rPr dirty="0" sz="1400" spc="-1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spc="-1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mais</a:t>
            </a:r>
            <a:r>
              <a:rPr dirty="0" sz="1400" spc="-1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firmeza</a:t>
            </a:r>
            <a:r>
              <a:rPr dirty="0" sz="1400" spc="-1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nas</a:t>
            </a:r>
            <a:r>
              <a:rPr dirty="0" sz="1400" spc="-1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propostas 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serem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defendidas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coletivamente.</a:t>
            </a:r>
            <a:endParaRPr sz="1400">
              <a:latin typeface="Comic Sans MS"/>
              <a:cs typeface="Comic Sans MS"/>
            </a:endParaRPr>
          </a:p>
          <a:p>
            <a:pPr algn="just" marL="100965" marR="3238500" indent="103505">
              <a:lnSpc>
                <a:spcPct val="111600"/>
              </a:lnSpc>
              <a:spcBef>
                <a:spcPts val="445"/>
              </a:spcBef>
              <a:buClr>
                <a:srgbClr val="F2D800"/>
              </a:buClr>
              <a:buSzPct val="171428"/>
              <a:buFont typeface="Arial"/>
              <a:buAutoNum type="arabicPlain"/>
              <a:tabLst>
                <a:tab pos="488950" algn="l"/>
              </a:tabLst>
            </a:pP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Em</a:t>
            </a:r>
            <a:r>
              <a:rPr dirty="0" sz="14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1998</a:t>
            </a:r>
            <a:r>
              <a:rPr dirty="0" sz="14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inicia-se</a:t>
            </a:r>
            <a:r>
              <a:rPr dirty="0" sz="14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organização</a:t>
            </a:r>
            <a:r>
              <a:rPr dirty="0" sz="14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em </a:t>
            </a:r>
            <a:r>
              <a:rPr dirty="0" sz="1400" spc="-4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Rede das iniciativas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agroecologia no </a:t>
            </a:r>
            <a:r>
              <a:rPr dirty="0" sz="1400" spc="-4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Sul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 Brasil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Rede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Ecovida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 Agroecologia.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8962" y="10432022"/>
            <a:ext cx="14382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Intercâmbio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entre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Núcleos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Alto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Urug.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611165" y="9490384"/>
            <a:ext cx="5851525" cy="1108710"/>
            <a:chOff x="1611165" y="9490384"/>
            <a:chExt cx="5851525" cy="110871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11166" y="9490384"/>
              <a:ext cx="2201129" cy="102103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35600" y="9501645"/>
              <a:ext cx="1476771" cy="101613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87693" y="9494135"/>
              <a:ext cx="1940353" cy="99806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611165" y="10449248"/>
              <a:ext cx="5851525" cy="149860"/>
            </a:xfrm>
            <a:custGeom>
              <a:avLst/>
              <a:gdLst/>
              <a:ahLst/>
              <a:cxnLst/>
              <a:rect l="l" t="t" r="r" b="b"/>
              <a:pathLst>
                <a:path w="5851525" h="149859">
                  <a:moveTo>
                    <a:pt x="5850990" y="0"/>
                  </a:moveTo>
                  <a:lnTo>
                    <a:pt x="0" y="0"/>
                  </a:lnTo>
                  <a:lnTo>
                    <a:pt x="0" y="149255"/>
                  </a:lnTo>
                  <a:lnTo>
                    <a:pt x="5850990" y="149255"/>
                  </a:lnTo>
                  <a:lnTo>
                    <a:pt x="58509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/>
          <p:cNvGrpSpPr/>
          <p:nvPr/>
        </p:nvGrpSpPr>
        <p:grpSpPr>
          <a:xfrm>
            <a:off x="-1577" y="0"/>
            <a:ext cx="7561580" cy="711200"/>
            <a:chOff x="-1577" y="0"/>
            <a:chExt cx="7561580" cy="711200"/>
          </a:xfrm>
        </p:grpSpPr>
        <p:sp>
          <p:nvSpPr>
            <p:cNvPr id="21" name="object 21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17691" y="264480"/>
              <a:ext cx="423524" cy="445943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432056" y="387578"/>
            <a:ext cx="977265" cy="2260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437873" y="0"/>
            <a:ext cx="965835" cy="661035"/>
            <a:chOff x="3437873" y="0"/>
            <a:chExt cx="965835" cy="661035"/>
          </a:xfrm>
        </p:grpSpPr>
        <p:sp>
          <p:nvSpPr>
            <p:cNvPr id="26" name="object 26"/>
            <p:cNvSpPr/>
            <p:nvPr/>
          </p:nvSpPr>
          <p:spPr>
            <a:xfrm>
              <a:off x="3437873" y="628368"/>
              <a:ext cx="965835" cy="32384"/>
            </a:xfrm>
            <a:custGeom>
              <a:avLst/>
              <a:gdLst/>
              <a:ahLst/>
              <a:cxnLst/>
              <a:rect l="l" t="t" r="r" b="b"/>
              <a:pathLst>
                <a:path w="965835" h="32384">
                  <a:moveTo>
                    <a:pt x="960076" y="0"/>
                  </a:moveTo>
                  <a:lnTo>
                    <a:pt x="12247" y="0"/>
                  </a:lnTo>
                  <a:lnTo>
                    <a:pt x="5511" y="0"/>
                  </a:lnTo>
                  <a:lnTo>
                    <a:pt x="0" y="7222"/>
                  </a:lnTo>
                  <a:lnTo>
                    <a:pt x="0" y="24879"/>
                  </a:lnTo>
                  <a:lnTo>
                    <a:pt x="5511" y="32097"/>
                  </a:lnTo>
                  <a:lnTo>
                    <a:pt x="960076" y="32097"/>
                  </a:lnTo>
                  <a:lnTo>
                    <a:pt x="965588" y="24879"/>
                  </a:lnTo>
                  <a:lnTo>
                    <a:pt x="965588" y="7222"/>
                  </a:lnTo>
                  <a:lnTo>
                    <a:pt x="960076" y="0"/>
                  </a:lnTo>
                  <a:close/>
                </a:path>
              </a:pathLst>
            </a:custGeom>
            <a:solidFill>
              <a:srgbClr val="7CBC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3676695" y="0"/>
            <a:ext cx="199390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80" b="1">
                <a:solidFill>
                  <a:srgbClr val="1E1916"/>
                </a:solidFill>
                <a:latin typeface="Arial"/>
                <a:cs typeface="Arial"/>
              </a:rPr>
              <a:t>1</a:t>
            </a: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29" name="object 2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72429" y="6559581"/>
            <a:ext cx="3111779" cy="2539569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3867317" y="9055573"/>
            <a:ext cx="3121660" cy="2063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 marL="144780">
              <a:lnSpc>
                <a:spcPts val="1170"/>
              </a:lnSpc>
            </a:pP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“Semeando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80">
                <a:solidFill>
                  <a:srgbClr val="1E1916"/>
                </a:solidFill>
                <a:latin typeface="Arial MT"/>
                <a:cs typeface="Arial MT"/>
              </a:rPr>
              <a:t>ética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85">
                <a:solidFill>
                  <a:srgbClr val="1E1916"/>
                </a:solidFill>
                <a:latin typeface="Arial MT"/>
                <a:cs typeface="Arial MT"/>
              </a:rPr>
              <a:t>cultivando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80">
                <a:solidFill>
                  <a:srgbClr val="1E1916"/>
                </a:solidFill>
                <a:latin typeface="Arial MT"/>
                <a:cs typeface="Arial MT"/>
              </a:rPr>
              <a:t>vida”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6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Passo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Fundo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6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2004</a:t>
            </a:r>
            <a:endParaRPr sz="1000">
              <a:latin typeface="Arial MT"/>
              <a:cs typeface="Arial MT"/>
            </a:endParaRPr>
          </a:p>
        </p:txBody>
      </p:sp>
      <p:pic>
        <p:nvPicPr>
          <p:cNvPr id="31" name="object 3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626088" y="1174049"/>
            <a:ext cx="3381325" cy="2113685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4137902" y="3343134"/>
            <a:ext cx="232664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Durante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85">
                <a:solidFill>
                  <a:srgbClr val="1E1916"/>
                </a:solidFill>
                <a:latin typeface="Arial MT"/>
                <a:cs typeface="Arial MT"/>
              </a:rPr>
              <a:t>3º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Encontro Ampliado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6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0">
                <a:solidFill>
                  <a:srgbClr val="1E1916"/>
                </a:solidFill>
                <a:latin typeface="Arial MT"/>
                <a:cs typeface="Arial MT"/>
              </a:rPr>
              <a:t>Francisco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85">
                <a:solidFill>
                  <a:srgbClr val="1E1916"/>
                </a:solidFill>
                <a:latin typeface="Arial MT"/>
                <a:cs typeface="Arial MT"/>
              </a:rPr>
              <a:t>Beltrâo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34920" y="10433081"/>
            <a:ext cx="180340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Formação/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intercâmbio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entre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Núcleos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Ctba/PR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2461" y="1791429"/>
            <a:ext cx="9759315" cy="3424554"/>
            <a:chOff x="612461" y="1791429"/>
            <a:chExt cx="9759315" cy="3424554"/>
          </a:xfrm>
        </p:grpSpPr>
        <p:sp>
          <p:nvSpPr>
            <p:cNvPr id="3" name="object 3"/>
            <p:cNvSpPr/>
            <p:nvPr/>
          </p:nvSpPr>
          <p:spPr>
            <a:xfrm>
              <a:off x="9967723" y="2391509"/>
              <a:ext cx="0" cy="2811780"/>
            </a:xfrm>
            <a:custGeom>
              <a:avLst/>
              <a:gdLst/>
              <a:ahLst/>
              <a:cxnLst/>
              <a:rect l="l" t="t" r="r" b="b"/>
              <a:pathLst>
                <a:path w="0" h="2811779">
                  <a:moveTo>
                    <a:pt x="0" y="0"/>
                  </a:moveTo>
                  <a:lnTo>
                    <a:pt x="0" y="2811426"/>
                  </a:lnTo>
                </a:path>
              </a:pathLst>
            </a:custGeom>
            <a:ln w="25401">
              <a:solidFill>
                <a:srgbClr val="1E1916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877154" y="1793016"/>
              <a:ext cx="9493250" cy="74295"/>
            </a:xfrm>
            <a:custGeom>
              <a:avLst/>
              <a:gdLst/>
              <a:ahLst/>
              <a:cxnLst/>
              <a:rect l="l" t="t" r="r" b="b"/>
              <a:pathLst>
                <a:path w="9493250" h="74294">
                  <a:moveTo>
                    <a:pt x="9492670" y="36874"/>
                  </a:moveTo>
                  <a:lnTo>
                    <a:pt x="4746307" y="0"/>
                  </a:lnTo>
                  <a:lnTo>
                    <a:pt x="4746307" y="18435"/>
                  </a:lnTo>
                  <a:lnTo>
                    <a:pt x="0" y="18435"/>
                  </a:lnTo>
                  <a:lnTo>
                    <a:pt x="0" y="55309"/>
                  </a:lnTo>
                  <a:lnTo>
                    <a:pt x="4746307" y="55309"/>
                  </a:lnTo>
                  <a:lnTo>
                    <a:pt x="4746307" y="73745"/>
                  </a:lnTo>
                  <a:lnTo>
                    <a:pt x="9492670" y="36874"/>
                  </a:lnTo>
                  <a:close/>
                </a:path>
              </a:pathLst>
            </a:custGeom>
            <a:solidFill>
              <a:srgbClr val="99CCD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877154" y="1793016"/>
              <a:ext cx="9493250" cy="74295"/>
            </a:xfrm>
            <a:custGeom>
              <a:avLst/>
              <a:gdLst/>
              <a:ahLst/>
              <a:cxnLst/>
              <a:rect l="l" t="t" r="r" b="b"/>
              <a:pathLst>
                <a:path w="9493250" h="74294">
                  <a:moveTo>
                    <a:pt x="0" y="55309"/>
                  </a:moveTo>
                  <a:lnTo>
                    <a:pt x="4746307" y="55309"/>
                  </a:lnTo>
                  <a:lnTo>
                    <a:pt x="4746307" y="73745"/>
                  </a:lnTo>
                  <a:lnTo>
                    <a:pt x="9492670" y="36874"/>
                  </a:lnTo>
                  <a:lnTo>
                    <a:pt x="4746307" y="0"/>
                  </a:lnTo>
                  <a:lnTo>
                    <a:pt x="4746307" y="18435"/>
                  </a:lnTo>
                  <a:lnTo>
                    <a:pt x="0" y="18435"/>
                  </a:lnTo>
                  <a:lnTo>
                    <a:pt x="0" y="55309"/>
                  </a:lnTo>
                  <a:close/>
                </a:path>
              </a:pathLst>
            </a:custGeom>
            <a:ln w="3175">
              <a:solidFill>
                <a:srgbClr val="1E191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18811" y="2101964"/>
              <a:ext cx="946785" cy="1689100"/>
            </a:xfrm>
            <a:custGeom>
              <a:avLst/>
              <a:gdLst/>
              <a:ahLst/>
              <a:cxnLst/>
              <a:rect l="l" t="t" r="r" b="b"/>
              <a:pathLst>
                <a:path w="946785" h="1689100">
                  <a:moveTo>
                    <a:pt x="0" y="0"/>
                  </a:moveTo>
                  <a:lnTo>
                    <a:pt x="946439" y="0"/>
                  </a:lnTo>
                  <a:lnTo>
                    <a:pt x="946439" y="1688951"/>
                  </a:lnTo>
                  <a:lnTo>
                    <a:pt x="0" y="1688951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3DAD3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617959" y="666278"/>
            <a:ext cx="78390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00913F"/>
                </a:solidFill>
                <a:latin typeface="Comic Sans MS"/>
                <a:cs typeface="Comic Sans MS"/>
              </a:rPr>
              <a:t>MOMENTOS</a:t>
            </a:r>
            <a:r>
              <a:rPr dirty="0" sz="1400" spc="5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E</a:t>
            </a:r>
            <a:r>
              <a:rPr dirty="0" sz="1400" spc="5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00913F"/>
                </a:solidFill>
                <a:latin typeface="Comic Sans MS"/>
                <a:cs typeface="Comic Sans MS"/>
              </a:rPr>
              <a:t>FATOS</a:t>
            </a:r>
            <a:r>
              <a:rPr dirty="0" sz="1400" spc="5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00913F"/>
                </a:solidFill>
                <a:latin typeface="Comic Sans MS"/>
                <a:cs typeface="Comic Sans MS"/>
              </a:rPr>
              <a:t>SIGNIFICATIVOS</a:t>
            </a:r>
            <a:r>
              <a:rPr dirty="0" sz="1400" spc="1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NA </a:t>
            </a:r>
            <a:r>
              <a:rPr dirty="0" sz="1400" spc="-5" b="1">
                <a:solidFill>
                  <a:srgbClr val="00913F"/>
                </a:solidFill>
                <a:latin typeface="Comic Sans MS"/>
                <a:cs typeface="Comic Sans MS"/>
              </a:rPr>
              <a:t>HISTÓRIA</a:t>
            </a:r>
            <a:r>
              <a:rPr dirty="0" sz="1400" spc="5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00913F"/>
                </a:solidFill>
                <a:latin typeface="Comic Sans MS"/>
                <a:cs typeface="Comic Sans MS"/>
              </a:rPr>
              <a:t>RECENTE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 da</a:t>
            </a:r>
            <a:r>
              <a:rPr dirty="0" sz="1400" spc="5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00913F"/>
                </a:solidFill>
                <a:latin typeface="Comic Sans MS"/>
                <a:cs typeface="Comic Sans MS"/>
              </a:rPr>
              <a:t>AGROECOLOGIA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1899" y="2103758"/>
            <a:ext cx="860425" cy="124587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algn="ctr" marL="12065" marR="5080">
              <a:lnSpc>
                <a:spcPts val="1590"/>
              </a:lnSpc>
              <a:spcBef>
                <a:spcPts val="225"/>
              </a:spcBef>
            </a:pP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II</a:t>
            </a:r>
            <a:r>
              <a:rPr dirty="0" sz="1400" spc="-180">
                <a:solidFill>
                  <a:srgbClr val="1E1916"/>
                </a:solidFill>
                <a:latin typeface="Arial MT"/>
                <a:cs typeface="Arial MT"/>
              </a:rPr>
              <a:t>mp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an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114">
                <a:solidFill>
                  <a:srgbClr val="1E1916"/>
                </a:solidFill>
                <a:latin typeface="Arial MT"/>
                <a:cs typeface="Arial MT"/>
              </a:rPr>
              <a:t>ação 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da 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Revolução 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235">
                <a:solidFill>
                  <a:srgbClr val="1E1916"/>
                </a:solidFill>
                <a:latin typeface="Arial MT"/>
                <a:cs typeface="Arial MT"/>
              </a:rPr>
              <a:t>V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95">
                <a:solidFill>
                  <a:srgbClr val="1E1916"/>
                </a:solidFill>
                <a:latin typeface="Arial MT"/>
                <a:cs typeface="Arial MT"/>
              </a:rPr>
              <a:t>e  </a:t>
            </a:r>
            <a:r>
              <a:rPr dirty="0" sz="1400" spc="-114">
                <a:solidFill>
                  <a:srgbClr val="1E1916"/>
                </a:solidFill>
                <a:latin typeface="Arial MT"/>
                <a:cs typeface="Arial MT"/>
              </a:rPr>
              <a:t>ditadura </a:t>
            </a:r>
            <a:r>
              <a:rPr dirty="0" sz="1400" spc="-11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00">
                <a:solidFill>
                  <a:srgbClr val="1E1916"/>
                </a:solidFill>
                <a:latin typeface="Arial MT"/>
                <a:cs typeface="Arial MT"/>
              </a:rPr>
              <a:t>militar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88811" y="2101964"/>
            <a:ext cx="917575" cy="1689100"/>
          </a:xfrm>
          <a:prstGeom prst="rect">
            <a:avLst/>
          </a:prstGeom>
          <a:ln w="12701">
            <a:solidFill>
              <a:srgbClr val="3DAD3A"/>
            </a:solidFill>
          </a:ln>
        </p:spPr>
        <p:txBody>
          <a:bodyPr wrap="square" lIns="0" tIns="29845" rIns="0" bIns="0" rtlCol="0" vert="horz">
            <a:spAutoFit/>
          </a:bodyPr>
          <a:lstStyle/>
          <a:p>
            <a:pPr algn="just" marL="85725" marR="78105" indent="72390">
              <a:lnSpc>
                <a:spcPts val="1590"/>
              </a:lnSpc>
              <a:spcBef>
                <a:spcPts val="235"/>
              </a:spcBef>
            </a:pP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Lu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pe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95">
                <a:solidFill>
                  <a:srgbClr val="1E1916"/>
                </a:solidFill>
                <a:latin typeface="Arial MT"/>
                <a:cs typeface="Arial MT"/>
              </a:rPr>
              <a:t>a  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aprovação 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20">
                <a:solidFill>
                  <a:srgbClr val="1E1916"/>
                </a:solidFill>
                <a:latin typeface="Arial MT"/>
                <a:cs typeface="Arial MT"/>
              </a:rPr>
              <a:t>dos  ag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óx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cos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858771" y="2059513"/>
            <a:ext cx="1138555" cy="1689100"/>
          </a:xfrm>
          <a:custGeom>
            <a:avLst/>
            <a:gdLst/>
            <a:ahLst/>
            <a:cxnLst/>
            <a:rect l="l" t="t" r="r" b="b"/>
            <a:pathLst>
              <a:path w="1138554" h="1689100">
                <a:moveTo>
                  <a:pt x="0" y="0"/>
                </a:moveTo>
                <a:lnTo>
                  <a:pt x="1138020" y="0"/>
                </a:lnTo>
                <a:lnTo>
                  <a:pt x="1138020" y="1688950"/>
                </a:lnTo>
                <a:lnTo>
                  <a:pt x="0" y="1688950"/>
                </a:lnTo>
                <a:lnTo>
                  <a:pt x="0" y="0"/>
                </a:lnTo>
                <a:close/>
              </a:path>
            </a:pathLst>
          </a:custGeom>
          <a:ln w="12701">
            <a:solidFill>
              <a:srgbClr val="3DAD3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2973376" y="2067053"/>
            <a:ext cx="908685" cy="164846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algn="just" marL="85090" marR="77470" indent="40005">
              <a:lnSpc>
                <a:spcPts val="1590"/>
              </a:lnSpc>
              <a:spcBef>
                <a:spcPts val="225"/>
              </a:spcBef>
            </a:pP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Encontros </a:t>
            </a:r>
            <a:r>
              <a:rPr dirty="0" sz="1400" spc="-1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90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eg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ona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s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75">
                <a:solidFill>
                  <a:srgbClr val="1E1916"/>
                </a:solidFill>
                <a:latin typeface="Arial MT"/>
                <a:cs typeface="Arial MT"/>
              </a:rPr>
              <a:t>- 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190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AA</a:t>
            </a:r>
            <a:r>
              <a:rPr dirty="0" sz="1400" spc="-170">
                <a:solidFill>
                  <a:srgbClr val="1E1916"/>
                </a:solidFill>
                <a:latin typeface="Arial MT"/>
                <a:cs typeface="Arial MT"/>
              </a:rPr>
              <a:t>S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endParaRPr sz="1400">
              <a:latin typeface="Arial MT"/>
              <a:cs typeface="Arial MT"/>
            </a:endParaRPr>
          </a:p>
          <a:p>
            <a:pPr algn="ctr">
              <a:lnSpc>
                <a:spcPts val="1490"/>
              </a:lnSpc>
            </a:pP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Encontros</a:t>
            </a:r>
            <a:endParaRPr sz="1400">
              <a:latin typeface="Arial MT"/>
              <a:cs typeface="Arial MT"/>
            </a:endParaRPr>
          </a:p>
          <a:p>
            <a:pPr algn="ctr" marL="12065" marR="5080">
              <a:lnSpc>
                <a:spcPts val="1590"/>
              </a:lnSpc>
              <a:spcBef>
                <a:spcPts val="80"/>
              </a:spcBef>
            </a:pP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B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as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il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os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10">
                <a:solidFill>
                  <a:srgbClr val="1E1916"/>
                </a:solidFill>
                <a:latin typeface="Arial MT"/>
                <a:cs typeface="Arial MT"/>
              </a:rPr>
              <a:t>de  </a:t>
            </a:r>
            <a:r>
              <a:rPr dirty="0" sz="1400" spc="-110">
                <a:solidFill>
                  <a:srgbClr val="1E1916"/>
                </a:solidFill>
                <a:latin typeface="Arial MT"/>
                <a:cs typeface="Arial MT"/>
              </a:rPr>
              <a:t>Agricultura </a:t>
            </a:r>
            <a:r>
              <a:rPr dirty="0" sz="1400" spc="-10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na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va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75">
                <a:solidFill>
                  <a:srgbClr val="1E1916"/>
                </a:solidFill>
                <a:latin typeface="Arial MT"/>
                <a:cs typeface="Arial MT"/>
              </a:rPr>
              <a:t>- 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EBAAS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28810" y="2101964"/>
            <a:ext cx="918844" cy="1689100"/>
          </a:xfrm>
          <a:prstGeom prst="rect">
            <a:avLst/>
          </a:prstGeom>
          <a:ln w="12701">
            <a:solidFill>
              <a:srgbClr val="3DAD3A"/>
            </a:solidFill>
          </a:ln>
        </p:spPr>
        <p:txBody>
          <a:bodyPr wrap="square" lIns="0" tIns="13335" rIns="0" bIns="0" rtlCol="0" vert="horz">
            <a:spAutoFit/>
          </a:bodyPr>
          <a:lstStyle/>
          <a:p>
            <a:pPr marL="199390">
              <a:lnSpc>
                <a:spcPts val="1635"/>
              </a:lnSpc>
              <a:spcBef>
                <a:spcPts val="105"/>
              </a:spcBef>
            </a:pP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85">
                <a:solidFill>
                  <a:srgbClr val="1E1916"/>
                </a:solidFill>
                <a:latin typeface="Arial MT"/>
                <a:cs typeface="Arial MT"/>
              </a:rPr>
              <a:t>N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006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endParaRPr sz="1400">
              <a:latin typeface="Arial MT"/>
              <a:cs typeface="Arial MT"/>
            </a:endParaRPr>
          </a:p>
          <a:p>
            <a:pPr algn="just" marL="61594" marR="54610" indent="7620">
              <a:lnSpc>
                <a:spcPts val="1590"/>
              </a:lnSpc>
              <a:spcBef>
                <a:spcPts val="80"/>
              </a:spcBef>
            </a:pP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exc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usão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10">
                <a:solidFill>
                  <a:srgbClr val="1E1916"/>
                </a:solidFill>
                <a:latin typeface="Arial MT"/>
                <a:cs typeface="Arial MT"/>
              </a:rPr>
              <a:t>da  </a:t>
            </a:r>
            <a:r>
              <a:rPr dirty="0" sz="1400" spc="-114">
                <a:solidFill>
                  <a:srgbClr val="1E1916"/>
                </a:solidFill>
                <a:latin typeface="Arial MT"/>
                <a:cs typeface="Arial MT"/>
              </a:rPr>
              <a:t>Certificação </a:t>
            </a:r>
            <a:r>
              <a:rPr dirty="0" sz="1400" spc="-3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P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c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pa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va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247828" y="2101971"/>
            <a:ext cx="873125" cy="1689100"/>
          </a:xfrm>
          <a:custGeom>
            <a:avLst/>
            <a:gdLst/>
            <a:ahLst/>
            <a:cxnLst/>
            <a:rect l="l" t="t" r="r" b="b"/>
            <a:pathLst>
              <a:path w="873125" h="1689100">
                <a:moveTo>
                  <a:pt x="0" y="0"/>
                </a:moveTo>
                <a:lnTo>
                  <a:pt x="872747" y="0"/>
                </a:lnTo>
                <a:lnTo>
                  <a:pt x="872747" y="1688950"/>
                </a:lnTo>
                <a:lnTo>
                  <a:pt x="0" y="1688950"/>
                </a:lnTo>
                <a:lnTo>
                  <a:pt x="0" y="0"/>
                </a:lnTo>
                <a:close/>
              </a:path>
            </a:pathLst>
          </a:custGeom>
          <a:ln w="12701">
            <a:solidFill>
              <a:srgbClr val="3DAD3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5274297" y="2101551"/>
            <a:ext cx="819785" cy="124587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algn="ctr" marL="57150" marR="49530">
              <a:lnSpc>
                <a:spcPts val="1590"/>
              </a:lnSpc>
              <a:spcBef>
                <a:spcPts val="225"/>
              </a:spcBef>
            </a:pPr>
            <a:r>
              <a:rPr dirty="0" sz="1400" spc="-190">
                <a:solidFill>
                  <a:srgbClr val="1E1916"/>
                </a:solidFill>
                <a:latin typeface="Arial MT"/>
                <a:cs typeface="Arial MT"/>
              </a:rPr>
              <a:t>C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ação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10">
                <a:solidFill>
                  <a:srgbClr val="1E1916"/>
                </a:solidFill>
                <a:latin typeface="Arial MT"/>
                <a:cs typeface="Arial MT"/>
              </a:rPr>
              <a:t>do  </a:t>
            </a:r>
            <a:r>
              <a:rPr dirty="0" sz="1400" spc="-20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200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endParaRPr sz="1400">
              <a:latin typeface="Arial MT"/>
              <a:cs typeface="Arial MT"/>
            </a:endParaRPr>
          </a:p>
          <a:p>
            <a:pPr algn="ctr">
              <a:lnSpc>
                <a:spcPts val="1495"/>
              </a:lnSpc>
            </a:pPr>
            <a:r>
              <a:rPr dirty="0" sz="1400" spc="-20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upo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endParaRPr sz="1400">
              <a:latin typeface="Arial MT"/>
              <a:cs typeface="Arial MT"/>
            </a:endParaRPr>
          </a:p>
          <a:p>
            <a:pPr algn="ctr" marL="12700" marR="5080">
              <a:lnSpc>
                <a:spcPts val="1590"/>
              </a:lnSpc>
              <a:spcBef>
                <a:spcPts val="80"/>
              </a:spcBef>
            </a:pPr>
            <a:r>
              <a:rPr dirty="0" sz="1400" spc="-110">
                <a:solidFill>
                  <a:srgbClr val="1E1916"/>
                </a:solidFill>
                <a:latin typeface="Arial MT"/>
                <a:cs typeface="Arial MT"/>
              </a:rPr>
              <a:t>Agricultura </a:t>
            </a:r>
            <a:r>
              <a:rPr dirty="0" sz="1400" spc="-10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200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gân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ca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10">
                <a:solidFill>
                  <a:srgbClr val="1E1916"/>
                </a:solidFill>
                <a:latin typeface="Arial MT"/>
                <a:cs typeface="Arial MT"/>
              </a:rPr>
              <a:t>do  </a:t>
            </a:r>
            <a:r>
              <a:rPr dirty="0" sz="1400" spc="-110">
                <a:solidFill>
                  <a:srgbClr val="1E1916"/>
                </a:solidFill>
                <a:latin typeface="Arial MT"/>
                <a:cs typeface="Arial MT"/>
              </a:rPr>
              <a:t>Brasil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366845" y="2101978"/>
            <a:ext cx="916940" cy="1689100"/>
          </a:xfrm>
          <a:custGeom>
            <a:avLst/>
            <a:gdLst/>
            <a:ahLst/>
            <a:cxnLst/>
            <a:rect l="l" t="t" r="r" b="b"/>
            <a:pathLst>
              <a:path w="916940" h="1689100">
                <a:moveTo>
                  <a:pt x="0" y="0"/>
                </a:moveTo>
                <a:lnTo>
                  <a:pt x="916847" y="0"/>
                </a:lnTo>
                <a:lnTo>
                  <a:pt x="916847" y="1688951"/>
                </a:lnTo>
                <a:lnTo>
                  <a:pt x="0" y="1688951"/>
                </a:lnTo>
                <a:lnTo>
                  <a:pt x="0" y="0"/>
                </a:lnTo>
                <a:close/>
              </a:path>
            </a:pathLst>
          </a:custGeom>
          <a:ln w="12701">
            <a:solidFill>
              <a:srgbClr val="3DAD3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6391137" y="2102883"/>
            <a:ext cx="868680" cy="84328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algn="ctr" marL="12700" marR="5080">
              <a:lnSpc>
                <a:spcPts val="1590"/>
              </a:lnSpc>
              <a:spcBef>
                <a:spcPts val="225"/>
              </a:spcBef>
            </a:pP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cu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ação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95">
                <a:solidFill>
                  <a:srgbClr val="1E1916"/>
                </a:solidFill>
                <a:latin typeface="Arial MT"/>
                <a:cs typeface="Arial MT"/>
              </a:rPr>
              <a:t>e  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aprovação 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Le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i  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10.831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527711" y="2101978"/>
            <a:ext cx="903605" cy="1689100"/>
          </a:xfrm>
          <a:custGeom>
            <a:avLst/>
            <a:gdLst/>
            <a:ahLst/>
            <a:cxnLst/>
            <a:rect l="l" t="t" r="r" b="b"/>
            <a:pathLst>
              <a:path w="903604" h="1689100">
                <a:moveTo>
                  <a:pt x="0" y="0"/>
                </a:moveTo>
                <a:lnTo>
                  <a:pt x="903458" y="0"/>
                </a:lnTo>
                <a:lnTo>
                  <a:pt x="903458" y="1688951"/>
                </a:lnTo>
                <a:lnTo>
                  <a:pt x="0" y="1688951"/>
                </a:lnTo>
                <a:lnTo>
                  <a:pt x="0" y="0"/>
                </a:lnTo>
                <a:close/>
              </a:path>
            </a:pathLst>
          </a:custGeom>
          <a:ln w="12701">
            <a:solidFill>
              <a:srgbClr val="3DAD3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7614238" y="2102479"/>
            <a:ext cx="730885" cy="1044575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algn="ctr" marL="12700" marR="5080">
              <a:lnSpc>
                <a:spcPts val="1590"/>
              </a:lnSpc>
              <a:spcBef>
                <a:spcPts val="225"/>
              </a:spcBef>
            </a:pPr>
            <a:r>
              <a:rPr dirty="0" sz="1400" spc="-190">
                <a:solidFill>
                  <a:srgbClr val="1E1916"/>
                </a:solidFill>
                <a:latin typeface="Arial MT"/>
                <a:cs typeface="Arial MT"/>
              </a:rPr>
              <a:t>C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ação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10">
                <a:solidFill>
                  <a:srgbClr val="1E1916"/>
                </a:solidFill>
                <a:latin typeface="Arial MT"/>
                <a:cs typeface="Arial MT"/>
              </a:rPr>
              <a:t>da  </a:t>
            </a:r>
            <a:r>
              <a:rPr dirty="0" sz="1400" spc="-155">
                <a:solidFill>
                  <a:srgbClr val="1E1916"/>
                </a:solidFill>
                <a:latin typeface="Arial MT"/>
                <a:cs typeface="Arial MT"/>
              </a:rPr>
              <a:t>Câmara </a:t>
            </a:r>
            <a:r>
              <a:rPr dirty="0" sz="1400" spc="-1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S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10">
                <a:solidFill>
                  <a:srgbClr val="1E1916"/>
                </a:solidFill>
                <a:latin typeface="Arial MT"/>
                <a:cs typeface="Arial MT"/>
              </a:rPr>
              <a:t>de 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c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.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200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.  </a:t>
            </a:r>
            <a:r>
              <a:rPr dirty="0" sz="1400" spc="-190">
                <a:solidFill>
                  <a:srgbClr val="1E1916"/>
                </a:solidFill>
                <a:latin typeface="Arial MT"/>
                <a:cs typeface="Arial MT"/>
              </a:rPr>
              <a:t>N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210">
                <a:solidFill>
                  <a:srgbClr val="1E1916"/>
                </a:solidFill>
                <a:latin typeface="Arial MT"/>
                <a:cs typeface="Arial MT"/>
              </a:rPr>
              <a:t>M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254">
                <a:solidFill>
                  <a:srgbClr val="1E1916"/>
                </a:solidFill>
                <a:latin typeface="Arial MT"/>
                <a:cs typeface="Arial MT"/>
              </a:rPr>
              <a:t>P</a:t>
            </a:r>
            <a:r>
              <a:rPr dirty="0" sz="1400" spc="-17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728823" y="4073785"/>
            <a:ext cx="904875" cy="1849755"/>
          </a:xfrm>
          <a:custGeom>
            <a:avLst/>
            <a:gdLst/>
            <a:ahLst/>
            <a:cxnLst/>
            <a:rect l="l" t="t" r="r" b="b"/>
            <a:pathLst>
              <a:path w="904875" h="1849754">
                <a:moveTo>
                  <a:pt x="0" y="0"/>
                </a:moveTo>
                <a:lnTo>
                  <a:pt x="904853" y="0"/>
                </a:lnTo>
                <a:lnTo>
                  <a:pt x="904853" y="1849164"/>
                </a:lnTo>
                <a:lnTo>
                  <a:pt x="0" y="1849164"/>
                </a:lnTo>
                <a:lnTo>
                  <a:pt x="0" y="0"/>
                </a:lnTo>
                <a:close/>
              </a:path>
            </a:pathLst>
          </a:custGeom>
          <a:ln w="12701">
            <a:solidFill>
              <a:srgbClr val="3DAD3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5779578" y="4074329"/>
            <a:ext cx="803910" cy="14471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1635"/>
              </a:lnSpc>
              <a:spcBef>
                <a:spcPts val="100"/>
              </a:spcBef>
            </a:pP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85">
                <a:solidFill>
                  <a:srgbClr val="1E1916"/>
                </a:solidFill>
                <a:latin typeface="Arial MT"/>
                <a:cs typeface="Arial MT"/>
              </a:rPr>
              <a:t>N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007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endParaRPr sz="1400">
              <a:latin typeface="Arial MT"/>
              <a:cs typeface="Arial MT"/>
            </a:endParaRPr>
          </a:p>
          <a:p>
            <a:pPr algn="ctr" marL="12065" marR="5080">
              <a:lnSpc>
                <a:spcPts val="1590"/>
              </a:lnSpc>
              <a:spcBef>
                <a:spcPts val="80"/>
              </a:spcBef>
            </a:pPr>
            <a:r>
              <a:rPr dirty="0" sz="1400" spc="-190">
                <a:solidFill>
                  <a:srgbClr val="1E1916"/>
                </a:solidFill>
                <a:latin typeface="Arial MT"/>
                <a:cs typeface="Arial MT"/>
              </a:rPr>
              <a:t>C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ação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10">
                <a:solidFill>
                  <a:srgbClr val="1E1916"/>
                </a:solidFill>
                <a:latin typeface="Arial MT"/>
                <a:cs typeface="Arial MT"/>
              </a:rPr>
              <a:t>dos  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Colegiados </a:t>
            </a:r>
            <a:r>
              <a:rPr dirty="0" sz="1400" spc="-1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s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adua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s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95">
                <a:solidFill>
                  <a:srgbClr val="1E1916"/>
                </a:solidFill>
                <a:latin typeface="Arial MT"/>
                <a:cs typeface="Arial MT"/>
              </a:rPr>
              <a:t>e  </a:t>
            </a:r>
            <a:r>
              <a:rPr dirty="0" sz="1400" spc="-190">
                <a:solidFill>
                  <a:srgbClr val="1E1916"/>
                </a:solidFill>
                <a:latin typeface="Arial MT"/>
                <a:cs typeface="Arial MT"/>
              </a:rPr>
              <a:t>N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ac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ona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10">
                <a:solidFill>
                  <a:srgbClr val="1E1916"/>
                </a:solidFill>
                <a:latin typeface="Arial MT"/>
                <a:cs typeface="Arial MT"/>
              </a:rPr>
              <a:t>da  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produção 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 Orgância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648827" y="4073785"/>
            <a:ext cx="953135" cy="1849755"/>
          </a:xfrm>
          <a:custGeom>
            <a:avLst/>
            <a:gdLst/>
            <a:ahLst/>
            <a:cxnLst/>
            <a:rect l="l" t="t" r="r" b="b"/>
            <a:pathLst>
              <a:path w="953135" h="1849754">
                <a:moveTo>
                  <a:pt x="0" y="0"/>
                </a:moveTo>
                <a:lnTo>
                  <a:pt x="952596" y="0"/>
                </a:lnTo>
                <a:lnTo>
                  <a:pt x="952596" y="1849164"/>
                </a:lnTo>
                <a:lnTo>
                  <a:pt x="0" y="1849164"/>
                </a:lnTo>
                <a:lnTo>
                  <a:pt x="0" y="0"/>
                </a:lnTo>
                <a:close/>
              </a:path>
            </a:pathLst>
          </a:custGeom>
          <a:ln w="12701">
            <a:solidFill>
              <a:srgbClr val="3DAD3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4686834" y="4075762"/>
            <a:ext cx="876935" cy="1044575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algn="ctr" marL="12700" marR="5080">
              <a:lnSpc>
                <a:spcPts val="1590"/>
              </a:lnSpc>
              <a:spcBef>
                <a:spcPts val="225"/>
              </a:spcBef>
            </a:pP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Realização </a:t>
            </a:r>
            <a:r>
              <a:rPr dirty="0" sz="1400" spc="-1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1</a:t>
            </a:r>
            <a:r>
              <a:rPr dirty="0" sz="1400" spc="-95">
                <a:solidFill>
                  <a:srgbClr val="1E1916"/>
                </a:solidFill>
                <a:latin typeface="Arial MT"/>
                <a:cs typeface="Arial MT"/>
              </a:rPr>
              <a:t>º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190">
                <a:solidFill>
                  <a:srgbClr val="1E1916"/>
                </a:solidFill>
                <a:latin typeface="Arial MT"/>
                <a:cs typeface="Arial MT"/>
              </a:rPr>
              <a:t>N</a:t>
            </a:r>
            <a:r>
              <a:rPr dirty="0" sz="1400" spc="-17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75">
                <a:solidFill>
                  <a:srgbClr val="1E1916"/>
                </a:solidFill>
                <a:latin typeface="Arial MT"/>
                <a:cs typeface="Arial MT"/>
              </a:rPr>
              <a:t>-  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Encontro </a:t>
            </a:r>
            <a:r>
              <a:rPr dirty="0" sz="1400" spc="-1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90">
                <a:solidFill>
                  <a:srgbClr val="1E1916"/>
                </a:solidFill>
                <a:latin typeface="Arial MT"/>
                <a:cs typeface="Arial MT"/>
              </a:rPr>
              <a:t>N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ac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ona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10">
                <a:solidFill>
                  <a:srgbClr val="1E1916"/>
                </a:solidFill>
                <a:latin typeface="Arial MT"/>
                <a:cs typeface="Arial MT"/>
              </a:rPr>
              <a:t>de 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oeco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og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388827" y="4073785"/>
            <a:ext cx="1170305" cy="1834514"/>
          </a:xfrm>
          <a:custGeom>
            <a:avLst/>
            <a:gdLst/>
            <a:ahLst/>
            <a:cxnLst/>
            <a:rect l="l" t="t" r="r" b="b"/>
            <a:pathLst>
              <a:path w="1170304" h="1834514">
                <a:moveTo>
                  <a:pt x="0" y="0"/>
                </a:moveTo>
                <a:lnTo>
                  <a:pt x="1170000" y="0"/>
                </a:lnTo>
                <a:lnTo>
                  <a:pt x="1170000" y="1834074"/>
                </a:lnTo>
                <a:lnTo>
                  <a:pt x="0" y="1834074"/>
                </a:lnTo>
                <a:lnTo>
                  <a:pt x="0" y="0"/>
                </a:lnTo>
                <a:close/>
              </a:path>
            </a:pathLst>
          </a:custGeom>
          <a:ln w="12701">
            <a:solidFill>
              <a:srgbClr val="3DAD3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3478933" y="4082285"/>
            <a:ext cx="989965" cy="164846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algn="ctr" marL="12700" marR="5080">
              <a:lnSpc>
                <a:spcPts val="1590"/>
              </a:lnSpc>
              <a:spcBef>
                <a:spcPts val="225"/>
              </a:spcBef>
            </a:pP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n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í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c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14">
                <a:solidFill>
                  <a:srgbClr val="1E1916"/>
                </a:solidFill>
                <a:latin typeface="Arial MT"/>
                <a:cs typeface="Arial MT"/>
              </a:rPr>
              <a:t>da  d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scussão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do  ma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co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ega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10">
                <a:solidFill>
                  <a:srgbClr val="1E1916"/>
                </a:solidFill>
                <a:latin typeface="Arial MT"/>
                <a:cs typeface="Arial MT"/>
              </a:rPr>
              <a:t>da  </a:t>
            </a:r>
            <a:r>
              <a:rPr dirty="0" sz="1400" spc="-110">
                <a:solidFill>
                  <a:srgbClr val="1E1916"/>
                </a:solidFill>
                <a:latin typeface="Arial MT"/>
                <a:cs typeface="Arial MT"/>
              </a:rPr>
              <a:t>agricultura </a:t>
            </a:r>
            <a:r>
              <a:rPr dirty="0" sz="1400" spc="-10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gân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ca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10">
                <a:solidFill>
                  <a:srgbClr val="1E1916"/>
                </a:solidFill>
                <a:latin typeface="Arial MT"/>
                <a:cs typeface="Arial MT"/>
              </a:rPr>
              <a:t>no 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B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as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il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c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25">
                <a:solidFill>
                  <a:srgbClr val="1E1916"/>
                </a:solidFill>
                <a:latin typeface="Arial MT"/>
                <a:cs typeface="Arial MT"/>
              </a:rPr>
              <a:t>ação  do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90">
                <a:solidFill>
                  <a:srgbClr val="1E1916"/>
                </a:solidFill>
                <a:latin typeface="Arial MT"/>
                <a:cs typeface="Arial MT"/>
              </a:rPr>
              <a:t>C</a:t>
            </a:r>
            <a:r>
              <a:rPr dirty="0" sz="1400" spc="-180">
                <a:solidFill>
                  <a:srgbClr val="1E1916"/>
                </a:solidFill>
                <a:latin typeface="Arial MT"/>
                <a:cs typeface="Arial MT"/>
              </a:rPr>
              <a:t>om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95">
                <a:solidFill>
                  <a:srgbClr val="1E1916"/>
                </a:solidFill>
                <a:latin typeface="Arial MT"/>
                <a:cs typeface="Arial MT"/>
              </a:rPr>
              <a:t>ê  </a:t>
            </a:r>
            <a:r>
              <a:rPr dirty="0" sz="1400" spc="-125">
                <a:solidFill>
                  <a:srgbClr val="1E1916"/>
                </a:solidFill>
                <a:latin typeface="Arial MT"/>
                <a:cs typeface="Arial MT"/>
              </a:rPr>
              <a:t>Nacional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236910" y="4073785"/>
            <a:ext cx="1073785" cy="1864360"/>
          </a:xfrm>
          <a:custGeom>
            <a:avLst/>
            <a:gdLst/>
            <a:ahLst/>
            <a:cxnLst/>
            <a:rect l="l" t="t" r="r" b="b"/>
            <a:pathLst>
              <a:path w="1073785" h="1864360">
                <a:moveTo>
                  <a:pt x="0" y="0"/>
                </a:moveTo>
                <a:lnTo>
                  <a:pt x="1073419" y="0"/>
                </a:lnTo>
                <a:lnTo>
                  <a:pt x="1073419" y="1864255"/>
                </a:lnTo>
                <a:lnTo>
                  <a:pt x="0" y="1864255"/>
                </a:lnTo>
                <a:lnTo>
                  <a:pt x="0" y="0"/>
                </a:lnTo>
                <a:close/>
              </a:path>
            </a:pathLst>
          </a:custGeom>
          <a:ln w="12701">
            <a:solidFill>
              <a:srgbClr val="3DAD3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2262384" y="4079388"/>
            <a:ext cx="1022350" cy="1849755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algn="ctr" marL="93345" marR="85725">
              <a:lnSpc>
                <a:spcPts val="1590"/>
              </a:lnSpc>
              <a:spcBef>
                <a:spcPts val="225"/>
              </a:spcBef>
            </a:pPr>
            <a:r>
              <a:rPr dirty="0" sz="1400" spc="-155">
                <a:solidFill>
                  <a:srgbClr val="1E1916"/>
                </a:solidFill>
                <a:latin typeface="Arial MT"/>
                <a:cs typeface="Arial MT"/>
              </a:rPr>
              <a:t>F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ase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95">
                <a:solidFill>
                  <a:srgbClr val="1E1916"/>
                </a:solidFill>
                <a:latin typeface="Arial MT"/>
                <a:cs typeface="Arial MT"/>
              </a:rPr>
              <a:t>o 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P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j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10">
                <a:solidFill>
                  <a:srgbClr val="1E1916"/>
                </a:solidFill>
                <a:latin typeface="Arial MT"/>
                <a:cs typeface="Arial MT"/>
              </a:rPr>
              <a:t>de  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Tecnologias 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na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vas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75">
                <a:solidFill>
                  <a:srgbClr val="1E1916"/>
                </a:solidFill>
                <a:latin typeface="Arial MT"/>
                <a:cs typeface="Arial MT"/>
              </a:rPr>
              <a:t>-  </a:t>
            </a:r>
            <a:r>
              <a:rPr dirty="0" sz="1400" spc="-195">
                <a:solidFill>
                  <a:srgbClr val="1E1916"/>
                </a:solidFill>
                <a:latin typeface="Arial MT"/>
                <a:cs typeface="Arial MT"/>
              </a:rPr>
              <a:t>PTA</a:t>
            </a:r>
            <a:endParaRPr sz="1400">
              <a:latin typeface="Arial MT"/>
              <a:cs typeface="Arial MT"/>
            </a:endParaRPr>
          </a:p>
          <a:p>
            <a:pPr algn="ctr">
              <a:lnSpc>
                <a:spcPts val="1480"/>
              </a:lnSpc>
            </a:pPr>
            <a:r>
              <a:rPr dirty="0" sz="1400" spc="-190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ede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endParaRPr sz="1400">
              <a:latin typeface="Arial MT"/>
              <a:cs typeface="Arial MT"/>
            </a:endParaRPr>
          </a:p>
          <a:p>
            <a:pPr algn="ctr" marL="12700" marR="5080">
              <a:lnSpc>
                <a:spcPts val="1590"/>
              </a:lnSpc>
              <a:spcBef>
                <a:spcPts val="80"/>
              </a:spcBef>
            </a:pP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Tecnologias 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na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vas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S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u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endParaRPr sz="1400">
              <a:latin typeface="Arial MT"/>
              <a:cs typeface="Arial MT"/>
            </a:endParaRPr>
          </a:p>
          <a:p>
            <a:pPr algn="ctr">
              <a:lnSpc>
                <a:spcPts val="1540"/>
              </a:lnSpc>
            </a:pP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1400" spc="-9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24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S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u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021824" y="4030272"/>
            <a:ext cx="1102995" cy="1908175"/>
          </a:xfrm>
          <a:custGeom>
            <a:avLst/>
            <a:gdLst/>
            <a:ahLst/>
            <a:cxnLst/>
            <a:rect l="l" t="t" r="r" b="b"/>
            <a:pathLst>
              <a:path w="1102995" h="1908175">
                <a:moveTo>
                  <a:pt x="0" y="0"/>
                </a:moveTo>
                <a:lnTo>
                  <a:pt x="1102751" y="0"/>
                </a:lnTo>
                <a:lnTo>
                  <a:pt x="1102751" y="1907768"/>
                </a:lnTo>
                <a:lnTo>
                  <a:pt x="0" y="1907768"/>
                </a:lnTo>
                <a:lnTo>
                  <a:pt x="0" y="0"/>
                </a:lnTo>
                <a:close/>
              </a:path>
            </a:pathLst>
          </a:custGeom>
          <a:ln w="12701">
            <a:solidFill>
              <a:srgbClr val="3DAD3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1045758" y="4036753"/>
            <a:ext cx="1055370" cy="1447165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algn="ctr" marL="12700" marR="5080">
              <a:lnSpc>
                <a:spcPts val="1590"/>
              </a:lnSpc>
              <a:spcBef>
                <a:spcPts val="225"/>
              </a:spcBef>
            </a:pPr>
            <a:r>
              <a:rPr dirty="0" sz="1400" spc="-155">
                <a:solidFill>
                  <a:srgbClr val="1E1916"/>
                </a:solidFill>
                <a:latin typeface="Arial MT"/>
                <a:cs typeface="Arial MT"/>
              </a:rPr>
              <a:t>F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210">
                <a:solidFill>
                  <a:srgbClr val="1E1916"/>
                </a:solidFill>
                <a:latin typeface="Arial MT"/>
                <a:cs typeface="Arial MT"/>
              </a:rPr>
              <a:t>m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adu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25">
                <a:solidFill>
                  <a:srgbClr val="1E1916"/>
                </a:solidFill>
                <a:latin typeface="Arial MT"/>
                <a:cs typeface="Arial MT"/>
              </a:rPr>
              <a:t>a  m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ili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75">
                <a:solidFill>
                  <a:srgbClr val="1E1916"/>
                </a:solidFill>
                <a:latin typeface="Arial MT"/>
                <a:cs typeface="Arial MT"/>
              </a:rPr>
              <a:t>-  </a:t>
            </a:r>
            <a:r>
              <a:rPr dirty="0" sz="1400" spc="-200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gan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zação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do  M</a:t>
            </a:r>
            <a:r>
              <a:rPr dirty="0" sz="1400" spc="-170">
                <a:solidFill>
                  <a:srgbClr val="1E1916"/>
                </a:solidFill>
                <a:latin typeface="Arial MT"/>
                <a:cs typeface="Arial MT"/>
              </a:rPr>
              <a:t>S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campo  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(</a:t>
            </a:r>
            <a:r>
              <a:rPr dirty="0" sz="1400" spc="-190">
                <a:solidFill>
                  <a:srgbClr val="1E1916"/>
                </a:solidFill>
                <a:latin typeface="Arial MT"/>
                <a:cs typeface="Arial MT"/>
              </a:rPr>
              <a:t>C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P</a:t>
            </a:r>
            <a:r>
              <a:rPr dirty="0" sz="1400" spc="-285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,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210">
                <a:solidFill>
                  <a:srgbClr val="1E1916"/>
                </a:solidFill>
                <a:latin typeface="Arial MT"/>
                <a:cs typeface="Arial MT"/>
              </a:rPr>
              <a:t>M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S</a:t>
            </a:r>
            <a:r>
              <a:rPr dirty="0" sz="1400" spc="-285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,</a:t>
            </a:r>
            <a:endParaRPr sz="1400">
              <a:latin typeface="Arial MT"/>
              <a:cs typeface="Arial MT"/>
            </a:endParaRPr>
          </a:p>
          <a:p>
            <a:pPr algn="ctr">
              <a:lnSpc>
                <a:spcPts val="1480"/>
              </a:lnSpc>
            </a:pP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S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nd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.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90">
                <a:solidFill>
                  <a:srgbClr val="1E1916"/>
                </a:solidFill>
                <a:latin typeface="Arial MT"/>
                <a:cs typeface="Arial MT"/>
              </a:rPr>
              <a:t>C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u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s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,</a:t>
            </a:r>
            <a:endParaRPr sz="1400">
              <a:latin typeface="Arial MT"/>
              <a:cs typeface="Arial MT"/>
            </a:endParaRPr>
          </a:p>
          <a:p>
            <a:pPr algn="ctr">
              <a:lnSpc>
                <a:spcPts val="1635"/>
              </a:lnSpc>
            </a:pPr>
            <a:r>
              <a:rPr dirty="0" sz="1400" spc="-210">
                <a:solidFill>
                  <a:srgbClr val="1E1916"/>
                </a:solidFill>
                <a:latin typeface="Arial MT"/>
                <a:cs typeface="Arial MT"/>
              </a:rPr>
              <a:t>MM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,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210">
                <a:solidFill>
                  <a:srgbClr val="1E1916"/>
                </a:solidFill>
                <a:latin typeface="Arial MT"/>
                <a:cs typeface="Arial MT"/>
              </a:rPr>
              <a:t>M</a:t>
            </a:r>
            <a:r>
              <a:rPr dirty="0" sz="1400" spc="-254">
                <a:solidFill>
                  <a:srgbClr val="1E1916"/>
                </a:solidFill>
                <a:latin typeface="Arial MT"/>
                <a:cs typeface="Arial MT"/>
              </a:rPr>
              <a:t>P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...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881652" y="4047919"/>
            <a:ext cx="855344" cy="1875155"/>
          </a:xfrm>
          <a:custGeom>
            <a:avLst/>
            <a:gdLst/>
            <a:ahLst/>
            <a:cxnLst/>
            <a:rect l="l" t="t" r="r" b="b"/>
            <a:pathLst>
              <a:path w="855345" h="1875154">
                <a:moveTo>
                  <a:pt x="0" y="0"/>
                </a:moveTo>
                <a:lnTo>
                  <a:pt x="855323" y="0"/>
                </a:lnTo>
                <a:lnTo>
                  <a:pt x="855323" y="1875030"/>
                </a:lnTo>
                <a:lnTo>
                  <a:pt x="0" y="1875030"/>
                </a:lnTo>
                <a:lnTo>
                  <a:pt x="0" y="0"/>
                </a:lnTo>
                <a:close/>
              </a:path>
            </a:pathLst>
          </a:custGeom>
          <a:ln w="12701">
            <a:solidFill>
              <a:srgbClr val="3DAD3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6907648" y="4046977"/>
            <a:ext cx="803910" cy="44069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71450" marR="5080" indent="-159385">
              <a:lnSpc>
                <a:spcPts val="1590"/>
              </a:lnSpc>
              <a:spcBef>
                <a:spcPts val="225"/>
              </a:spcBef>
            </a:pPr>
            <a:r>
              <a:rPr dirty="0" sz="1400" spc="-190">
                <a:solidFill>
                  <a:srgbClr val="1E1916"/>
                </a:solidFill>
                <a:latin typeface="Arial MT"/>
                <a:cs typeface="Arial MT"/>
              </a:rPr>
              <a:t>C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ação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10">
                <a:solidFill>
                  <a:srgbClr val="1E1916"/>
                </a:solidFill>
                <a:latin typeface="Arial MT"/>
                <a:cs typeface="Arial MT"/>
              </a:rPr>
              <a:t>dos  </a:t>
            </a:r>
            <a:r>
              <a:rPr dirty="0" sz="1400" spc="-20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80">
                <a:solidFill>
                  <a:srgbClr val="1E1916"/>
                </a:solidFill>
                <a:latin typeface="Arial MT"/>
                <a:cs typeface="Arial MT"/>
              </a:rPr>
              <a:t>’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s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no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948087" y="4449626"/>
            <a:ext cx="72263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200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,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095227" y="4650949"/>
            <a:ext cx="4286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GT</a:t>
            </a:r>
            <a:r>
              <a:rPr dirty="0" sz="1400" spc="-9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899459" y="4852276"/>
            <a:ext cx="819785" cy="44069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2700" marR="5080" indent="12065">
              <a:lnSpc>
                <a:spcPts val="1590"/>
              </a:lnSpc>
              <a:spcBef>
                <a:spcPts val="225"/>
              </a:spcBef>
            </a:pPr>
            <a:r>
              <a:rPr dirty="0" sz="1400" spc="-114">
                <a:solidFill>
                  <a:srgbClr val="1E1916"/>
                </a:solidFill>
                <a:latin typeface="Arial MT"/>
                <a:cs typeface="Arial MT"/>
              </a:rPr>
              <a:t>Certificação </a:t>
            </a:r>
            <a:r>
              <a:rPr dirty="0" sz="1400" spc="-37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P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c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pa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va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7960499" y="4047919"/>
            <a:ext cx="1106170" cy="1920875"/>
          </a:xfrm>
          <a:custGeom>
            <a:avLst/>
            <a:gdLst/>
            <a:ahLst/>
            <a:cxnLst/>
            <a:rect l="l" t="t" r="r" b="b"/>
            <a:pathLst>
              <a:path w="1106170" h="1920875">
                <a:moveTo>
                  <a:pt x="0" y="0"/>
                </a:moveTo>
                <a:lnTo>
                  <a:pt x="1105962" y="0"/>
                </a:lnTo>
                <a:lnTo>
                  <a:pt x="1105962" y="1920304"/>
                </a:lnTo>
                <a:lnTo>
                  <a:pt x="0" y="1920304"/>
                </a:lnTo>
                <a:lnTo>
                  <a:pt x="0" y="0"/>
                </a:lnTo>
                <a:close/>
              </a:path>
            </a:pathLst>
          </a:custGeom>
          <a:ln w="12701">
            <a:solidFill>
              <a:srgbClr val="3DAD3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7981947" y="4054497"/>
            <a:ext cx="1062990" cy="1447165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algn="ctr" marL="12700" marR="5080">
              <a:lnSpc>
                <a:spcPts val="1590"/>
              </a:lnSpc>
              <a:spcBef>
                <a:spcPts val="225"/>
              </a:spcBef>
            </a:pP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180">
                <a:solidFill>
                  <a:srgbClr val="1E1916"/>
                </a:solidFill>
                <a:latin typeface="Arial MT"/>
                <a:cs typeface="Arial MT"/>
              </a:rPr>
              <a:t>mp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li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ação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25">
                <a:solidFill>
                  <a:srgbClr val="1E1916"/>
                </a:solidFill>
                <a:latin typeface="Arial MT"/>
                <a:cs typeface="Arial MT"/>
              </a:rPr>
              <a:t>do  deba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10">
                <a:solidFill>
                  <a:srgbClr val="1E1916"/>
                </a:solidFill>
                <a:latin typeface="Arial MT"/>
                <a:cs typeface="Arial MT"/>
              </a:rPr>
              <a:t>da  </a:t>
            </a:r>
            <a:r>
              <a:rPr dirty="0" sz="1400" spc="-114">
                <a:solidFill>
                  <a:srgbClr val="1E1916"/>
                </a:solidFill>
                <a:latin typeface="Arial MT"/>
                <a:cs typeface="Arial MT"/>
              </a:rPr>
              <a:t>Certificação </a:t>
            </a:r>
            <a:r>
              <a:rPr dirty="0" sz="1400" spc="-110">
                <a:solidFill>
                  <a:srgbClr val="1E1916"/>
                </a:solidFill>
                <a:latin typeface="Arial MT"/>
                <a:cs typeface="Arial MT"/>
              </a:rPr>
              <a:t> Participativa </a:t>
            </a:r>
            <a:r>
              <a:rPr dirty="0" sz="1400" spc="-10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90">
                <a:solidFill>
                  <a:srgbClr val="1E1916"/>
                </a:solidFill>
                <a:latin typeface="Arial MT"/>
                <a:cs typeface="Arial MT"/>
              </a:rPr>
              <a:t>N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ac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ona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95">
                <a:solidFill>
                  <a:srgbClr val="1E1916"/>
                </a:solidFill>
                <a:latin typeface="Arial MT"/>
                <a:cs typeface="Arial MT"/>
              </a:rPr>
              <a:t>e  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n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nac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ona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125">
                <a:solidFill>
                  <a:srgbClr val="1E1916"/>
                </a:solidFill>
                <a:latin typeface="Arial MT"/>
                <a:cs typeface="Arial MT"/>
              </a:rPr>
              <a:t>me  </a:t>
            </a:r>
            <a:r>
              <a:rPr dirty="0" sz="1400" spc="-120">
                <a:solidFill>
                  <a:srgbClr val="1E1916"/>
                </a:solidFill>
                <a:latin typeface="Arial MT"/>
                <a:cs typeface="Arial MT"/>
              </a:rPr>
              <a:t>nte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9221651" y="4047919"/>
            <a:ext cx="1029335" cy="1920875"/>
          </a:xfrm>
          <a:custGeom>
            <a:avLst/>
            <a:gdLst/>
            <a:ahLst/>
            <a:cxnLst/>
            <a:rect l="l" t="t" r="r" b="b"/>
            <a:pathLst>
              <a:path w="1029334" h="1920875">
                <a:moveTo>
                  <a:pt x="0" y="0"/>
                </a:moveTo>
                <a:lnTo>
                  <a:pt x="1028988" y="0"/>
                </a:lnTo>
                <a:lnTo>
                  <a:pt x="1028988" y="1920304"/>
                </a:lnTo>
                <a:lnTo>
                  <a:pt x="0" y="1920304"/>
                </a:lnTo>
                <a:lnTo>
                  <a:pt x="0" y="0"/>
                </a:lnTo>
                <a:close/>
              </a:path>
            </a:pathLst>
          </a:custGeom>
          <a:ln w="12701">
            <a:solidFill>
              <a:srgbClr val="3DAD3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9261480" y="4052186"/>
            <a:ext cx="949325" cy="1044575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algn="ctr" marL="12700" marR="5080">
              <a:lnSpc>
                <a:spcPts val="1590"/>
              </a:lnSpc>
              <a:spcBef>
                <a:spcPts val="225"/>
              </a:spcBef>
            </a:pPr>
            <a:r>
              <a:rPr dirty="0" sz="1400" spc="-190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ea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li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zação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14">
                <a:solidFill>
                  <a:srgbClr val="1E1916"/>
                </a:solidFill>
                <a:latin typeface="Arial MT"/>
                <a:cs typeface="Arial MT"/>
              </a:rPr>
              <a:t>do  2</a:t>
            </a:r>
            <a:r>
              <a:rPr dirty="0" sz="1400" spc="-95">
                <a:solidFill>
                  <a:srgbClr val="1E1916"/>
                </a:solidFill>
                <a:latin typeface="Arial MT"/>
                <a:cs typeface="Arial MT"/>
              </a:rPr>
              <a:t>º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190">
                <a:solidFill>
                  <a:srgbClr val="1E1916"/>
                </a:solidFill>
                <a:latin typeface="Arial MT"/>
                <a:cs typeface="Arial MT"/>
              </a:rPr>
              <a:t>N</a:t>
            </a:r>
            <a:r>
              <a:rPr dirty="0" sz="1400" spc="-17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endParaRPr sz="1400">
              <a:latin typeface="Arial MT"/>
              <a:cs typeface="Arial MT"/>
            </a:endParaRPr>
          </a:p>
          <a:p>
            <a:pPr algn="ctr">
              <a:lnSpc>
                <a:spcPts val="1495"/>
              </a:lnSpc>
            </a:pP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Encontro</a:t>
            </a:r>
            <a:endParaRPr sz="1400">
              <a:latin typeface="Arial MT"/>
              <a:cs typeface="Arial MT"/>
            </a:endParaRPr>
          </a:p>
          <a:p>
            <a:pPr algn="ctr" marL="48895" marR="41275">
              <a:lnSpc>
                <a:spcPts val="1590"/>
              </a:lnSpc>
              <a:spcBef>
                <a:spcPts val="80"/>
              </a:spcBef>
            </a:pPr>
            <a:r>
              <a:rPr dirty="0" sz="1400" spc="-190">
                <a:solidFill>
                  <a:srgbClr val="1E1916"/>
                </a:solidFill>
                <a:latin typeface="Arial MT"/>
                <a:cs typeface="Arial MT"/>
              </a:rPr>
              <a:t>N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ac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ona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10">
                <a:solidFill>
                  <a:srgbClr val="1E1916"/>
                </a:solidFill>
                <a:latin typeface="Arial MT"/>
                <a:cs typeface="Arial MT"/>
              </a:rPr>
              <a:t>de 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oeco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og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8747399" y="2135692"/>
            <a:ext cx="894080" cy="1689100"/>
          </a:xfrm>
          <a:custGeom>
            <a:avLst/>
            <a:gdLst/>
            <a:ahLst/>
            <a:cxnLst/>
            <a:rect l="l" t="t" r="r" b="b"/>
            <a:pathLst>
              <a:path w="894079" h="1689100">
                <a:moveTo>
                  <a:pt x="0" y="0"/>
                </a:moveTo>
                <a:lnTo>
                  <a:pt x="893714" y="0"/>
                </a:lnTo>
                <a:lnTo>
                  <a:pt x="893714" y="1688950"/>
                </a:lnTo>
                <a:lnTo>
                  <a:pt x="0" y="1688950"/>
                </a:lnTo>
                <a:lnTo>
                  <a:pt x="0" y="0"/>
                </a:lnTo>
                <a:close/>
              </a:path>
            </a:pathLst>
          </a:custGeom>
          <a:ln w="12701">
            <a:solidFill>
              <a:srgbClr val="3DAD3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8747399" y="2135692"/>
            <a:ext cx="894080" cy="1689100"/>
          </a:xfrm>
          <a:prstGeom prst="rect">
            <a:avLst/>
          </a:prstGeom>
          <a:ln w="12701">
            <a:solidFill>
              <a:srgbClr val="3DAD3A"/>
            </a:solidFill>
          </a:ln>
        </p:spPr>
        <p:txBody>
          <a:bodyPr wrap="square" lIns="0" tIns="29209" rIns="0" bIns="0" rtlCol="0" vert="horz">
            <a:spAutoFit/>
          </a:bodyPr>
          <a:lstStyle/>
          <a:p>
            <a:pPr algn="ctr" marL="53340" marR="45720">
              <a:lnSpc>
                <a:spcPts val="1590"/>
              </a:lnSpc>
              <a:spcBef>
                <a:spcPts val="229"/>
              </a:spcBef>
            </a:pPr>
            <a:r>
              <a:rPr dirty="0" sz="1400" spc="-190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f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ço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10">
                <a:solidFill>
                  <a:srgbClr val="1E1916"/>
                </a:solidFill>
                <a:latin typeface="Arial MT"/>
                <a:cs typeface="Arial MT"/>
              </a:rPr>
              <a:t>aos  </a:t>
            </a:r>
            <a:r>
              <a:rPr dirty="0" sz="1400" spc="-20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80">
                <a:solidFill>
                  <a:srgbClr val="1E1916"/>
                </a:solidFill>
                <a:latin typeface="Arial MT"/>
                <a:cs typeface="Arial MT"/>
              </a:rPr>
              <a:t>’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s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20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200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endParaRPr sz="1400">
              <a:latin typeface="Arial MT"/>
              <a:cs typeface="Arial MT"/>
            </a:endParaRPr>
          </a:p>
          <a:p>
            <a:pPr algn="ctr">
              <a:lnSpc>
                <a:spcPts val="1495"/>
              </a:lnSpc>
            </a:pP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para</a:t>
            </a:r>
            <a:endParaRPr sz="1400">
              <a:latin typeface="Arial MT"/>
              <a:cs typeface="Arial MT"/>
            </a:endParaRPr>
          </a:p>
          <a:p>
            <a:pPr algn="ctr" marL="41275" marR="33655">
              <a:lnSpc>
                <a:spcPts val="1590"/>
              </a:lnSpc>
              <a:spcBef>
                <a:spcPts val="80"/>
              </a:spcBef>
            </a:pP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egu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160">
                <a:solidFill>
                  <a:srgbClr val="1E1916"/>
                </a:solidFill>
                <a:latin typeface="Arial MT"/>
                <a:cs typeface="Arial MT"/>
              </a:rPr>
              <a:t>amen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114">
                <a:solidFill>
                  <a:srgbClr val="1E1916"/>
                </a:solidFill>
                <a:latin typeface="Arial MT"/>
                <a:cs typeface="Arial MT"/>
              </a:rPr>
              <a:t>a  ção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Le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i  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10.831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663848" y="1110715"/>
            <a:ext cx="759460" cy="993140"/>
            <a:chOff x="663848" y="1110715"/>
            <a:chExt cx="759460" cy="993140"/>
          </a:xfrm>
        </p:grpSpPr>
        <p:sp>
          <p:nvSpPr>
            <p:cNvPr id="41" name="object 41"/>
            <p:cNvSpPr/>
            <p:nvPr/>
          </p:nvSpPr>
          <p:spPr>
            <a:xfrm>
              <a:off x="1057283" y="1559303"/>
              <a:ext cx="1905" cy="542925"/>
            </a:xfrm>
            <a:custGeom>
              <a:avLst/>
              <a:gdLst/>
              <a:ahLst/>
              <a:cxnLst/>
              <a:rect l="l" t="t" r="r" b="b"/>
              <a:pathLst>
                <a:path w="1905" h="542925">
                  <a:moveTo>
                    <a:pt x="0" y="0"/>
                  </a:moveTo>
                  <a:lnTo>
                    <a:pt x="1339" y="542660"/>
                  </a:lnTo>
                </a:path>
              </a:pathLst>
            </a:custGeom>
            <a:ln w="3175">
              <a:solidFill>
                <a:srgbClr val="23AFE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670198" y="1117065"/>
              <a:ext cx="746760" cy="436880"/>
            </a:xfrm>
            <a:custGeom>
              <a:avLst/>
              <a:gdLst/>
              <a:ahLst/>
              <a:cxnLst/>
              <a:rect l="l" t="t" r="r" b="b"/>
              <a:pathLst>
                <a:path w="746760" h="436880">
                  <a:moveTo>
                    <a:pt x="0" y="0"/>
                  </a:moveTo>
                  <a:lnTo>
                    <a:pt x="746293" y="0"/>
                  </a:lnTo>
                  <a:lnTo>
                    <a:pt x="746293" y="436316"/>
                  </a:lnTo>
                  <a:lnTo>
                    <a:pt x="0" y="436316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3DAD3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/>
          <p:cNvSpPr txBox="1"/>
          <p:nvPr/>
        </p:nvSpPr>
        <p:spPr>
          <a:xfrm>
            <a:off x="677214" y="1108045"/>
            <a:ext cx="732790" cy="353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1290"/>
              </a:lnSpc>
              <a:spcBef>
                <a:spcPts val="100"/>
              </a:spcBef>
            </a:pPr>
            <a:r>
              <a:rPr dirty="0" sz="1100" spc="-150" b="1">
                <a:solidFill>
                  <a:srgbClr val="1E1916"/>
                </a:solidFill>
                <a:latin typeface="Arial"/>
                <a:cs typeface="Arial"/>
              </a:rPr>
              <a:t>D</a:t>
            </a:r>
            <a:r>
              <a:rPr dirty="0" sz="1100" spc="-114" b="1">
                <a:solidFill>
                  <a:srgbClr val="1E1916"/>
                </a:solidFill>
                <a:latin typeface="Arial"/>
                <a:cs typeface="Arial"/>
              </a:rPr>
              <a:t>éc</a:t>
            </a:r>
            <a:r>
              <a:rPr dirty="0" sz="1100" spc="-55" b="1">
                <a:solidFill>
                  <a:srgbClr val="1E1916"/>
                </a:solidFill>
                <a:latin typeface="Arial"/>
                <a:cs typeface="Arial"/>
              </a:rPr>
              <a:t>.</a:t>
            </a:r>
            <a:r>
              <a:rPr dirty="0" sz="1100" spc="-55" b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100" spc="-150" b="1">
                <a:solidFill>
                  <a:srgbClr val="1E1916"/>
                </a:solidFill>
                <a:latin typeface="Arial"/>
                <a:cs typeface="Arial"/>
              </a:rPr>
              <a:t>D</a:t>
            </a:r>
            <a:r>
              <a:rPr dirty="0" sz="1100" spc="-114" b="1">
                <a:solidFill>
                  <a:srgbClr val="1E1916"/>
                </a:solidFill>
                <a:latin typeface="Arial"/>
                <a:cs typeface="Arial"/>
              </a:rPr>
              <a:t>e</a:t>
            </a:r>
            <a:r>
              <a:rPr dirty="0" sz="1100" spc="-55" b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100" spc="-114" b="1">
                <a:solidFill>
                  <a:srgbClr val="1E1916"/>
                </a:solidFill>
                <a:latin typeface="Arial"/>
                <a:cs typeface="Arial"/>
              </a:rPr>
              <a:t>1960</a:t>
            </a:r>
            <a:endParaRPr sz="1100">
              <a:latin typeface="Arial"/>
              <a:cs typeface="Arial"/>
            </a:endParaRPr>
          </a:p>
          <a:p>
            <a:pPr algn="ctr">
              <a:lnSpc>
                <a:spcPts val="1290"/>
              </a:lnSpc>
            </a:pPr>
            <a:r>
              <a:rPr dirty="0" sz="1100" spc="-114" b="1">
                <a:solidFill>
                  <a:srgbClr val="1E1916"/>
                </a:solidFill>
                <a:latin typeface="Arial"/>
                <a:cs typeface="Arial"/>
              </a:rPr>
              <a:t>e</a:t>
            </a:r>
            <a:r>
              <a:rPr dirty="0" sz="1100" spc="-55" b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100" spc="-114" b="1">
                <a:solidFill>
                  <a:srgbClr val="1E1916"/>
                </a:solidFill>
                <a:latin typeface="Arial"/>
                <a:cs typeface="Arial"/>
              </a:rPr>
              <a:t>1970</a:t>
            </a:r>
            <a:endParaRPr sz="1100"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706849" y="1117065"/>
            <a:ext cx="960755" cy="436880"/>
          </a:xfrm>
          <a:custGeom>
            <a:avLst/>
            <a:gdLst/>
            <a:ahLst/>
            <a:cxnLst/>
            <a:rect l="l" t="t" r="r" b="b"/>
            <a:pathLst>
              <a:path w="960755" h="436880">
                <a:moveTo>
                  <a:pt x="0" y="0"/>
                </a:moveTo>
                <a:lnTo>
                  <a:pt x="960329" y="0"/>
                </a:lnTo>
                <a:lnTo>
                  <a:pt x="960329" y="436316"/>
                </a:lnTo>
                <a:lnTo>
                  <a:pt x="0" y="436316"/>
                </a:lnTo>
                <a:lnTo>
                  <a:pt x="0" y="0"/>
                </a:lnTo>
                <a:close/>
              </a:path>
            </a:pathLst>
          </a:custGeom>
          <a:ln w="12701">
            <a:solidFill>
              <a:srgbClr val="3DAD3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1778379" y="1107189"/>
            <a:ext cx="817244" cy="38290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269240" marR="5080" indent="-257175">
              <a:lnSpc>
                <a:spcPts val="1370"/>
              </a:lnSpc>
              <a:spcBef>
                <a:spcPts val="204"/>
              </a:spcBef>
            </a:pPr>
            <a:r>
              <a:rPr dirty="0" sz="1200" spc="-60" b="1">
                <a:solidFill>
                  <a:srgbClr val="1E1916"/>
                </a:solidFill>
                <a:latin typeface="Arial"/>
                <a:cs typeface="Arial"/>
              </a:rPr>
              <a:t>I</a:t>
            </a:r>
            <a:r>
              <a:rPr dirty="0" sz="1200" spc="-135" b="1">
                <a:solidFill>
                  <a:srgbClr val="1E1916"/>
                </a:solidFill>
                <a:latin typeface="Arial"/>
                <a:cs typeface="Arial"/>
              </a:rPr>
              <a:t>n</a:t>
            </a:r>
            <a:r>
              <a:rPr dirty="0" sz="1200" spc="-60" b="1">
                <a:solidFill>
                  <a:srgbClr val="1E1916"/>
                </a:solidFill>
                <a:latin typeface="Arial"/>
                <a:cs typeface="Arial"/>
              </a:rPr>
              <a:t>í</a:t>
            </a:r>
            <a:r>
              <a:rPr dirty="0" sz="1200" spc="-125" b="1">
                <a:solidFill>
                  <a:srgbClr val="1E1916"/>
                </a:solidFill>
                <a:latin typeface="Arial"/>
                <a:cs typeface="Arial"/>
              </a:rPr>
              <a:t>c</a:t>
            </a:r>
            <a:r>
              <a:rPr dirty="0" sz="1200" spc="-60" b="1">
                <a:solidFill>
                  <a:srgbClr val="1E1916"/>
                </a:solidFill>
                <a:latin typeface="Arial"/>
                <a:cs typeface="Arial"/>
              </a:rPr>
              <a:t>i</a:t>
            </a:r>
            <a:r>
              <a:rPr dirty="0" sz="1200" spc="-135" b="1">
                <a:solidFill>
                  <a:srgbClr val="1E1916"/>
                </a:solidFill>
                <a:latin typeface="Arial"/>
                <a:cs typeface="Arial"/>
              </a:rPr>
              <a:t>o</a:t>
            </a:r>
            <a:r>
              <a:rPr dirty="0" sz="1200" spc="-60" b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200" spc="-135" b="1">
                <a:solidFill>
                  <a:srgbClr val="1E1916"/>
                </a:solidFill>
                <a:latin typeface="Arial"/>
                <a:cs typeface="Arial"/>
              </a:rPr>
              <a:t>d</a:t>
            </a:r>
            <a:r>
              <a:rPr dirty="0" sz="1200" spc="-125" b="1">
                <a:solidFill>
                  <a:srgbClr val="1E1916"/>
                </a:solidFill>
                <a:latin typeface="Arial"/>
                <a:cs typeface="Arial"/>
              </a:rPr>
              <a:t>éc</a:t>
            </a:r>
            <a:r>
              <a:rPr dirty="0" sz="1200" spc="-60" b="1">
                <a:solidFill>
                  <a:srgbClr val="1E1916"/>
                </a:solidFill>
                <a:latin typeface="Arial"/>
                <a:cs typeface="Arial"/>
              </a:rPr>
              <a:t>.</a:t>
            </a:r>
            <a:r>
              <a:rPr dirty="0" sz="1200" spc="-60" b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200" spc="-135" b="1">
                <a:solidFill>
                  <a:srgbClr val="1E1916"/>
                </a:solidFill>
                <a:latin typeface="Arial"/>
                <a:cs typeface="Arial"/>
              </a:rPr>
              <a:t>d</a:t>
            </a:r>
            <a:r>
              <a:rPr dirty="0" sz="1200" spc="-85" b="1">
                <a:solidFill>
                  <a:srgbClr val="1E1916"/>
                </a:solidFill>
                <a:latin typeface="Arial"/>
                <a:cs typeface="Arial"/>
              </a:rPr>
              <a:t>e  </a:t>
            </a:r>
            <a:r>
              <a:rPr dirty="0" sz="1200" spc="-125" b="1">
                <a:solidFill>
                  <a:srgbClr val="1E1916"/>
                </a:solidFill>
                <a:latin typeface="Arial"/>
                <a:cs typeface="Arial"/>
              </a:rPr>
              <a:t>1980</a:t>
            </a:r>
            <a:endParaRPr sz="120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2750313" y="1117065"/>
            <a:ext cx="800100" cy="436880"/>
          </a:xfrm>
          <a:custGeom>
            <a:avLst/>
            <a:gdLst/>
            <a:ahLst/>
            <a:cxnLst/>
            <a:rect l="l" t="t" r="r" b="b"/>
            <a:pathLst>
              <a:path w="800100" h="436880">
                <a:moveTo>
                  <a:pt x="0" y="0"/>
                </a:moveTo>
                <a:lnTo>
                  <a:pt x="799833" y="0"/>
                </a:lnTo>
                <a:lnTo>
                  <a:pt x="799833" y="436316"/>
                </a:lnTo>
                <a:lnTo>
                  <a:pt x="0" y="436316"/>
                </a:lnTo>
                <a:lnTo>
                  <a:pt x="0" y="0"/>
                </a:lnTo>
                <a:close/>
              </a:path>
            </a:pathLst>
          </a:custGeom>
          <a:ln w="12701">
            <a:solidFill>
              <a:srgbClr val="3DAD3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2824971" y="1107189"/>
            <a:ext cx="650875" cy="38290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86055" marR="5080" indent="-173990">
              <a:lnSpc>
                <a:spcPts val="1370"/>
              </a:lnSpc>
              <a:spcBef>
                <a:spcPts val="204"/>
              </a:spcBef>
            </a:pPr>
            <a:r>
              <a:rPr dirty="0" sz="1200" spc="-165" b="1">
                <a:solidFill>
                  <a:srgbClr val="1E1916"/>
                </a:solidFill>
                <a:latin typeface="Arial"/>
                <a:cs typeface="Arial"/>
              </a:rPr>
              <a:t>D</a:t>
            </a:r>
            <a:r>
              <a:rPr dirty="0" sz="1200" spc="-125" b="1">
                <a:solidFill>
                  <a:srgbClr val="1E1916"/>
                </a:solidFill>
                <a:latin typeface="Arial"/>
                <a:cs typeface="Arial"/>
              </a:rPr>
              <a:t>éca</a:t>
            </a:r>
            <a:r>
              <a:rPr dirty="0" sz="1200" spc="-135" b="1">
                <a:solidFill>
                  <a:srgbClr val="1E1916"/>
                </a:solidFill>
                <a:latin typeface="Arial"/>
                <a:cs typeface="Arial"/>
              </a:rPr>
              <a:t>d</a:t>
            </a:r>
            <a:r>
              <a:rPr dirty="0" sz="1200" spc="-125" b="1">
                <a:solidFill>
                  <a:srgbClr val="1E1916"/>
                </a:solidFill>
                <a:latin typeface="Arial"/>
                <a:cs typeface="Arial"/>
              </a:rPr>
              <a:t>a</a:t>
            </a:r>
            <a:r>
              <a:rPr dirty="0" sz="1200" spc="-60" b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200" spc="-135" b="1">
                <a:solidFill>
                  <a:srgbClr val="1E1916"/>
                </a:solidFill>
                <a:latin typeface="Arial"/>
                <a:cs typeface="Arial"/>
              </a:rPr>
              <a:t>d</a:t>
            </a:r>
            <a:r>
              <a:rPr dirty="0" sz="1200" spc="-85" b="1">
                <a:solidFill>
                  <a:srgbClr val="1E1916"/>
                </a:solidFill>
                <a:latin typeface="Arial"/>
                <a:cs typeface="Arial"/>
              </a:rPr>
              <a:t>e  </a:t>
            </a:r>
            <a:r>
              <a:rPr dirty="0" sz="1200" spc="-125" b="1">
                <a:solidFill>
                  <a:srgbClr val="1E1916"/>
                </a:solidFill>
                <a:latin typeface="Arial"/>
                <a:cs typeface="Arial"/>
              </a:rPr>
              <a:t>1980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1691673" y="1087048"/>
            <a:ext cx="7554595" cy="2988945"/>
            <a:chOff x="1691673" y="1087048"/>
            <a:chExt cx="7554595" cy="2988945"/>
          </a:xfrm>
        </p:grpSpPr>
        <p:sp>
          <p:nvSpPr>
            <p:cNvPr id="49" name="object 49"/>
            <p:cNvSpPr/>
            <p:nvPr/>
          </p:nvSpPr>
          <p:spPr>
            <a:xfrm>
              <a:off x="3796369" y="1093398"/>
              <a:ext cx="3650615" cy="318135"/>
            </a:xfrm>
            <a:custGeom>
              <a:avLst/>
              <a:gdLst/>
              <a:ahLst/>
              <a:cxnLst/>
              <a:rect l="l" t="t" r="r" b="b"/>
              <a:pathLst>
                <a:path w="3650615" h="318134">
                  <a:moveTo>
                    <a:pt x="0" y="8867"/>
                  </a:moveTo>
                  <a:lnTo>
                    <a:pt x="523429" y="8867"/>
                  </a:lnTo>
                  <a:lnTo>
                    <a:pt x="523429" y="317574"/>
                  </a:lnTo>
                  <a:lnTo>
                    <a:pt x="0" y="317574"/>
                  </a:lnTo>
                  <a:lnTo>
                    <a:pt x="0" y="8867"/>
                  </a:lnTo>
                  <a:close/>
                </a:path>
                <a:path w="3650615" h="318134">
                  <a:moveTo>
                    <a:pt x="732671" y="0"/>
                  </a:moveTo>
                  <a:lnTo>
                    <a:pt x="1914947" y="0"/>
                  </a:lnTo>
                  <a:lnTo>
                    <a:pt x="1914947" y="308707"/>
                  </a:lnTo>
                  <a:lnTo>
                    <a:pt x="732671" y="308707"/>
                  </a:lnTo>
                  <a:lnTo>
                    <a:pt x="732671" y="0"/>
                  </a:lnTo>
                  <a:close/>
                </a:path>
                <a:path w="3650615" h="318134">
                  <a:moveTo>
                    <a:pt x="2447683" y="8867"/>
                  </a:moveTo>
                  <a:lnTo>
                    <a:pt x="3650418" y="8867"/>
                  </a:lnTo>
                  <a:lnTo>
                    <a:pt x="3650418" y="317574"/>
                  </a:lnTo>
                  <a:lnTo>
                    <a:pt x="2447683" y="317574"/>
                  </a:lnTo>
                  <a:lnTo>
                    <a:pt x="2447683" y="8867"/>
                  </a:lnTo>
                  <a:close/>
                </a:path>
              </a:pathLst>
            </a:custGeom>
            <a:ln w="12701">
              <a:solidFill>
                <a:srgbClr val="3DAD3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1693260" y="1402106"/>
              <a:ext cx="5705475" cy="2672080"/>
            </a:xfrm>
            <a:custGeom>
              <a:avLst/>
              <a:gdLst/>
              <a:ahLst/>
              <a:cxnLst/>
              <a:rect l="l" t="t" r="r" b="b"/>
              <a:pathLst>
                <a:path w="5705475" h="2672079">
                  <a:moveTo>
                    <a:pt x="0" y="138013"/>
                  </a:moveTo>
                  <a:lnTo>
                    <a:pt x="1338" y="2628165"/>
                  </a:lnTo>
                </a:path>
                <a:path w="5705475" h="2672079">
                  <a:moveTo>
                    <a:pt x="558373" y="138013"/>
                  </a:moveTo>
                  <a:lnTo>
                    <a:pt x="559713" y="680673"/>
                  </a:lnTo>
                </a:path>
                <a:path w="5705475" h="2672079">
                  <a:moveTo>
                    <a:pt x="1101660" y="138013"/>
                  </a:moveTo>
                  <a:lnTo>
                    <a:pt x="1103000" y="2671678"/>
                  </a:lnTo>
                </a:path>
                <a:path w="5705475" h="2672079">
                  <a:moveTo>
                    <a:pt x="1826035" y="174887"/>
                  </a:moveTo>
                  <a:lnTo>
                    <a:pt x="1827373" y="657406"/>
                  </a:lnTo>
                </a:path>
                <a:path w="5705475" h="2672079">
                  <a:moveTo>
                    <a:pt x="2366502" y="8867"/>
                  </a:moveTo>
                  <a:lnTo>
                    <a:pt x="2367841" y="2671678"/>
                  </a:lnTo>
                </a:path>
                <a:path w="5705475" h="2672079">
                  <a:moveTo>
                    <a:pt x="2906355" y="2955"/>
                  </a:moveTo>
                  <a:lnTo>
                    <a:pt x="2907694" y="680673"/>
                  </a:lnTo>
                </a:path>
                <a:path w="5705475" h="2672079">
                  <a:moveTo>
                    <a:pt x="3446354" y="0"/>
                  </a:moveTo>
                  <a:lnTo>
                    <a:pt x="3447694" y="2671678"/>
                  </a:lnTo>
                </a:path>
                <a:path w="5705475" h="2672079">
                  <a:moveTo>
                    <a:pt x="3966404" y="0"/>
                  </a:moveTo>
                  <a:lnTo>
                    <a:pt x="3967742" y="717548"/>
                  </a:lnTo>
                </a:path>
                <a:path w="5705475" h="2672079">
                  <a:moveTo>
                    <a:pt x="4557293" y="8867"/>
                  </a:moveTo>
                  <a:lnTo>
                    <a:pt x="4558633" y="2671678"/>
                  </a:lnTo>
                </a:path>
                <a:path w="5705475" h="2672079">
                  <a:moveTo>
                    <a:pt x="5115332" y="41349"/>
                  </a:moveTo>
                  <a:lnTo>
                    <a:pt x="5116672" y="699871"/>
                  </a:lnTo>
                </a:path>
                <a:path w="5705475" h="2672079">
                  <a:moveTo>
                    <a:pt x="5704091" y="8867"/>
                  </a:moveTo>
                  <a:lnTo>
                    <a:pt x="5705430" y="2645812"/>
                  </a:lnTo>
                </a:path>
              </a:pathLst>
            </a:custGeom>
            <a:ln w="3175">
              <a:solidFill>
                <a:srgbClr val="23AFE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7956777" y="1099310"/>
              <a:ext cx="1283335" cy="309245"/>
            </a:xfrm>
            <a:custGeom>
              <a:avLst/>
              <a:gdLst/>
              <a:ahLst/>
              <a:cxnLst/>
              <a:rect l="l" t="t" r="r" b="b"/>
              <a:pathLst>
                <a:path w="1283334" h="309244">
                  <a:moveTo>
                    <a:pt x="0" y="0"/>
                  </a:moveTo>
                  <a:lnTo>
                    <a:pt x="1282752" y="0"/>
                  </a:lnTo>
                  <a:lnTo>
                    <a:pt x="1282752" y="308706"/>
                  </a:lnTo>
                  <a:lnTo>
                    <a:pt x="0" y="308706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3DAD3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/>
          <p:cNvSpPr txBox="1"/>
          <p:nvPr/>
        </p:nvSpPr>
        <p:spPr>
          <a:xfrm>
            <a:off x="3906392" y="1088564"/>
            <a:ext cx="48437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74420" algn="l"/>
                <a:tab pos="2799715" algn="l"/>
                <a:tab pos="4552315" algn="l"/>
              </a:tabLst>
            </a:pPr>
            <a:r>
              <a:rPr dirty="0" sz="1200" spc="-125" b="1">
                <a:solidFill>
                  <a:srgbClr val="1E1916"/>
                </a:solidFill>
                <a:latin typeface="Arial"/>
                <a:cs typeface="Arial"/>
              </a:rPr>
              <a:t>1994</a:t>
            </a:r>
            <a:r>
              <a:rPr dirty="0" sz="1200" spc="-125" b="1">
                <a:solidFill>
                  <a:srgbClr val="1E1916"/>
                </a:solidFill>
                <a:latin typeface="Arial"/>
                <a:cs typeface="Arial"/>
              </a:rPr>
              <a:t>	</a:t>
            </a:r>
            <a:r>
              <a:rPr dirty="0" baseline="2314" sz="1800" spc="-187" b="1">
                <a:solidFill>
                  <a:srgbClr val="1E1916"/>
                </a:solidFill>
                <a:latin typeface="Arial"/>
                <a:cs typeface="Arial"/>
              </a:rPr>
              <a:t>2002</a:t>
            </a:r>
            <a:r>
              <a:rPr dirty="0" baseline="2314" sz="1800" spc="-187" b="1">
                <a:solidFill>
                  <a:srgbClr val="1E1916"/>
                </a:solidFill>
                <a:latin typeface="Arial"/>
                <a:cs typeface="Arial"/>
              </a:rPr>
              <a:t>	</a:t>
            </a:r>
            <a:r>
              <a:rPr dirty="0" sz="1200" spc="-125" b="1">
                <a:solidFill>
                  <a:srgbClr val="1E1916"/>
                </a:solidFill>
                <a:latin typeface="Arial"/>
                <a:cs typeface="Arial"/>
              </a:rPr>
              <a:t>2003</a:t>
            </a:r>
            <a:r>
              <a:rPr dirty="0" sz="1200" spc="-125" b="1">
                <a:solidFill>
                  <a:srgbClr val="1E1916"/>
                </a:solidFill>
                <a:latin typeface="Arial"/>
                <a:cs typeface="Arial"/>
              </a:rPr>
              <a:t>	</a:t>
            </a:r>
            <a:r>
              <a:rPr dirty="0" sz="1200" spc="-125" b="1">
                <a:solidFill>
                  <a:srgbClr val="1E1916"/>
                </a:solidFill>
                <a:latin typeface="Arial"/>
                <a:cs typeface="Arial"/>
              </a:rPr>
              <a:t>2004</a:t>
            </a:r>
            <a:endParaRPr sz="1200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9518717" y="1096354"/>
            <a:ext cx="558800" cy="309245"/>
          </a:xfrm>
          <a:custGeom>
            <a:avLst/>
            <a:gdLst/>
            <a:ahLst/>
            <a:cxnLst/>
            <a:rect l="l" t="t" r="r" b="b"/>
            <a:pathLst>
              <a:path w="558800" h="309244">
                <a:moveTo>
                  <a:pt x="0" y="0"/>
                </a:moveTo>
                <a:lnTo>
                  <a:pt x="558373" y="0"/>
                </a:lnTo>
                <a:lnTo>
                  <a:pt x="558373" y="308707"/>
                </a:lnTo>
                <a:lnTo>
                  <a:pt x="0" y="308707"/>
                </a:lnTo>
                <a:lnTo>
                  <a:pt x="0" y="0"/>
                </a:lnTo>
                <a:close/>
              </a:path>
            </a:pathLst>
          </a:custGeom>
          <a:ln w="12701">
            <a:solidFill>
              <a:srgbClr val="3DAD3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 txBox="1"/>
          <p:nvPr/>
        </p:nvSpPr>
        <p:spPr>
          <a:xfrm>
            <a:off x="9646215" y="1082653"/>
            <a:ext cx="3035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25" b="1">
                <a:solidFill>
                  <a:srgbClr val="1E1916"/>
                </a:solidFill>
                <a:latin typeface="Arial"/>
                <a:cs typeface="Arial"/>
              </a:rPr>
              <a:t>2006</a:t>
            </a:r>
            <a:endParaRPr sz="1200">
              <a:latin typeface="Arial"/>
              <a:cs typeface="Aria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7958811" y="1405062"/>
            <a:ext cx="1855470" cy="2642870"/>
          </a:xfrm>
          <a:custGeom>
            <a:avLst/>
            <a:gdLst/>
            <a:ahLst/>
            <a:cxnLst/>
            <a:rect l="l" t="t" r="r" b="b"/>
            <a:pathLst>
              <a:path w="1855470" h="2642870">
                <a:moveTo>
                  <a:pt x="0" y="2955"/>
                </a:moveTo>
                <a:lnTo>
                  <a:pt x="1338" y="696916"/>
                </a:lnTo>
              </a:path>
              <a:path w="1855470" h="2642870">
                <a:moveTo>
                  <a:pt x="609918" y="2955"/>
                </a:moveTo>
                <a:lnTo>
                  <a:pt x="611258" y="2642857"/>
                </a:lnTo>
              </a:path>
              <a:path w="1855470" h="2642870">
                <a:moveTo>
                  <a:pt x="1207162" y="47613"/>
                </a:moveTo>
                <a:lnTo>
                  <a:pt x="1208501" y="765162"/>
                </a:lnTo>
              </a:path>
              <a:path w="1855470" h="2642870">
                <a:moveTo>
                  <a:pt x="1853514" y="0"/>
                </a:moveTo>
                <a:lnTo>
                  <a:pt x="1854852" y="2642857"/>
                </a:lnTo>
              </a:path>
            </a:pathLst>
          </a:custGeom>
          <a:ln w="3175">
            <a:solidFill>
              <a:srgbClr val="23AFE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6" name="object 56"/>
          <p:cNvGrpSpPr/>
          <p:nvPr/>
        </p:nvGrpSpPr>
        <p:grpSpPr>
          <a:xfrm>
            <a:off x="10445738" y="0"/>
            <a:ext cx="247015" cy="7561580"/>
            <a:chOff x="10445738" y="0"/>
            <a:chExt cx="247015" cy="7561580"/>
          </a:xfrm>
        </p:grpSpPr>
        <p:sp>
          <p:nvSpPr>
            <p:cNvPr id="57" name="object 57"/>
            <p:cNvSpPr/>
            <p:nvPr/>
          </p:nvSpPr>
          <p:spPr>
            <a:xfrm>
              <a:off x="10479618" y="0"/>
              <a:ext cx="212725" cy="7561580"/>
            </a:xfrm>
            <a:custGeom>
              <a:avLst/>
              <a:gdLst/>
              <a:ahLst/>
              <a:cxnLst/>
              <a:rect l="l" t="t" r="r" b="b"/>
              <a:pathLst>
                <a:path w="212725" h="7561580">
                  <a:moveTo>
                    <a:pt x="212694" y="7561149"/>
                  </a:moveTo>
                  <a:lnTo>
                    <a:pt x="212694" y="0"/>
                  </a:lnTo>
                  <a:lnTo>
                    <a:pt x="0" y="0"/>
                  </a:lnTo>
                  <a:lnTo>
                    <a:pt x="0" y="7561149"/>
                  </a:lnTo>
                  <a:lnTo>
                    <a:pt x="212694" y="7561149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10445738" y="3632212"/>
              <a:ext cx="246379" cy="294005"/>
            </a:xfrm>
            <a:custGeom>
              <a:avLst/>
              <a:gdLst/>
              <a:ahLst/>
              <a:cxnLst/>
              <a:rect l="l" t="t" r="r" b="b"/>
              <a:pathLst>
                <a:path w="246379" h="294004">
                  <a:moveTo>
                    <a:pt x="246261" y="252457"/>
                  </a:moveTo>
                  <a:lnTo>
                    <a:pt x="246261" y="41116"/>
                  </a:lnTo>
                  <a:lnTo>
                    <a:pt x="233470" y="28325"/>
                  </a:lnTo>
                  <a:lnTo>
                    <a:pt x="193177" y="7484"/>
                  </a:lnTo>
                  <a:lnTo>
                    <a:pt x="146786" y="0"/>
                  </a:lnTo>
                  <a:lnTo>
                    <a:pt x="100396" y="7484"/>
                  </a:lnTo>
                  <a:lnTo>
                    <a:pt x="60102" y="28325"/>
                  </a:lnTo>
                  <a:lnTo>
                    <a:pt x="28325" y="60102"/>
                  </a:lnTo>
                  <a:lnTo>
                    <a:pt x="7484" y="100396"/>
                  </a:lnTo>
                  <a:lnTo>
                    <a:pt x="0" y="146786"/>
                  </a:lnTo>
                  <a:lnTo>
                    <a:pt x="7484" y="193177"/>
                  </a:lnTo>
                  <a:lnTo>
                    <a:pt x="28325" y="233470"/>
                  </a:lnTo>
                  <a:lnTo>
                    <a:pt x="60102" y="265247"/>
                  </a:lnTo>
                  <a:lnTo>
                    <a:pt x="100396" y="286088"/>
                  </a:lnTo>
                  <a:lnTo>
                    <a:pt x="146786" y="293573"/>
                  </a:lnTo>
                  <a:lnTo>
                    <a:pt x="193177" y="286088"/>
                  </a:lnTo>
                  <a:lnTo>
                    <a:pt x="233470" y="265247"/>
                  </a:lnTo>
                  <a:lnTo>
                    <a:pt x="246261" y="2524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9" name="object 59"/>
          <p:cNvSpPr txBox="1"/>
          <p:nvPr/>
        </p:nvSpPr>
        <p:spPr>
          <a:xfrm>
            <a:off x="10453283" y="3676695"/>
            <a:ext cx="254000" cy="208915"/>
          </a:xfrm>
          <a:prstGeom prst="rect">
            <a:avLst/>
          </a:prstGeom>
        </p:spPr>
        <p:txBody>
          <a:bodyPr wrap="square" lIns="0" tIns="13335" rIns="0" bIns="0" rtlCol="0" vert="ver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00" b="1">
                <a:solidFill>
                  <a:srgbClr val="1E1916"/>
                </a:solidFill>
                <a:latin typeface="Arial"/>
                <a:cs typeface="Arial"/>
              </a:rPr>
              <a:t>12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0696" y="1115508"/>
            <a:ext cx="70770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400" b="1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400" spc="-5" b="1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 LINHA</a:t>
            </a:r>
            <a:r>
              <a:rPr dirty="0" u="sng" sz="1400" b="1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spc="-5" b="1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DO</a:t>
            </a:r>
            <a:r>
              <a:rPr dirty="0" u="sng" sz="1400" spc="5" b="1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spc="-5" b="1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TEMPO</a:t>
            </a:r>
            <a:r>
              <a:rPr dirty="0" u="sng" sz="1400" spc="5" b="1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b="1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NA</a:t>
            </a:r>
            <a:r>
              <a:rPr dirty="0" u="sng" sz="1400" spc="-5" b="1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 HISTÓRIA</a:t>
            </a:r>
            <a:r>
              <a:rPr dirty="0" u="sng" sz="1400" b="1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spc="-5" b="1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DA</a:t>
            </a:r>
            <a:r>
              <a:rPr dirty="0" u="sng" sz="1400" b="1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spc="-5" b="1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REDE</a:t>
            </a:r>
            <a:r>
              <a:rPr dirty="0" u="sng" sz="1400" b="1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spc="-5" b="1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ECOVIDA DA</a:t>
            </a:r>
            <a:r>
              <a:rPr dirty="0" u="sng" sz="1400" b="1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spc="-5" b="1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AGROECOLAOGIA</a:t>
            </a:r>
            <a:endParaRPr sz="1400">
              <a:latin typeface="Comic Sans MS"/>
              <a:cs typeface="Comic Sans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01582" y="2558969"/>
            <a:ext cx="9496425" cy="77470"/>
            <a:chOff x="701582" y="2558969"/>
            <a:chExt cx="9496425" cy="77470"/>
          </a:xfrm>
        </p:grpSpPr>
        <p:sp>
          <p:nvSpPr>
            <p:cNvPr id="4" name="object 4"/>
            <p:cNvSpPr/>
            <p:nvPr/>
          </p:nvSpPr>
          <p:spPr>
            <a:xfrm>
              <a:off x="703169" y="2560557"/>
              <a:ext cx="9493250" cy="74295"/>
            </a:xfrm>
            <a:custGeom>
              <a:avLst/>
              <a:gdLst/>
              <a:ahLst/>
              <a:cxnLst/>
              <a:rect l="l" t="t" r="r" b="b"/>
              <a:pathLst>
                <a:path w="9493250" h="74294">
                  <a:moveTo>
                    <a:pt x="9492670" y="36874"/>
                  </a:moveTo>
                  <a:lnTo>
                    <a:pt x="4746308" y="0"/>
                  </a:lnTo>
                  <a:lnTo>
                    <a:pt x="4746308" y="18435"/>
                  </a:lnTo>
                  <a:lnTo>
                    <a:pt x="0" y="18435"/>
                  </a:lnTo>
                  <a:lnTo>
                    <a:pt x="0" y="55311"/>
                  </a:lnTo>
                  <a:lnTo>
                    <a:pt x="4746308" y="55311"/>
                  </a:lnTo>
                  <a:lnTo>
                    <a:pt x="4746308" y="73746"/>
                  </a:lnTo>
                  <a:lnTo>
                    <a:pt x="9492670" y="36874"/>
                  </a:lnTo>
                  <a:close/>
                </a:path>
              </a:pathLst>
            </a:custGeom>
            <a:solidFill>
              <a:srgbClr val="99CCD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03169" y="2560557"/>
              <a:ext cx="9493250" cy="74295"/>
            </a:xfrm>
            <a:custGeom>
              <a:avLst/>
              <a:gdLst/>
              <a:ahLst/>
              <a:cxnLst/>
              <a:rect l="l" t="t" r="r" b="b"/>
              <a:pathLst>
                <a:path w="9493250" h="74294">
                  <a:moveTo>
                    <a:pt x="0" y="55311"/>
                  </a:moveTo>
                  <a:lnTo>
                    <a:pt x="4746308" y="55311"/>
                  </a:lnTo>
                  <a:lnTo>
                    <a:pt x="4746308" y="73746"/>
                  </a:lnTo>
                  <a:lnTo>
                    <a:pt x="9492670" y="36874"/>
                  </a:lnTo>
                  <a:lnTo>
                    <a:pt x="4746308" y="0"/>
                  </a:lnTo>
                  <a:lnTo>
                    <a:pt x="4746308" y="18435"/>
                  </a:lnTo>
                  <a:lnTo>
                    <a:pt x="0" y="18435"/>
                  </a:lnTo>
                  <a:lnTo>
                    <a:pt x="0" y="55311"/>
                  </a:lnTo>
                  <a:close/>
                </a:path>
              </a:pathLst>
            </a:custGeom>
            <a:ln w="3175">
              <a:solidFill>
                <a:srgbClr val="1E191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708358" y="3005957"/>
            <a:ext cx="1205865" cy="1268730"/>
          </a:xfrm>
          <a:prstGeom prst="rect">
            <a:avLst/>
          </a:prstGeom>
          <a:ln w="12701">
            <a:solidFill>
              <a:srgbClr val="3DAD3A"/>
            </a:solidFill>
          </a:ln>
        </p:spPr>
        <p:txBody>
          <a:bodyPr wrap="square" lIns="0" tIns="32384" rIns="0" bIns="0" rtlCol="0" vert="horz">
            <a:spAutoFit/>
          </a:bodyPr>
          <a:lstStyle/>
          <a:p>
            <a:pPr algn="ctr" marL="51435" marR="38735">
              <a:lnSpc>
                <a:spcPts val="1590"/>
              </a:lnSpc>
              <a:spcBef>
                <a:spcPts val="254"/>
              </a:spcBef>
            </a:pPr>
            <a:r>
              <a:rPr dirty="0" sz="1400" spc="-170">
                <a:solidFill>
                  <a:srgbClr val="1E1916"/>
                </a:solidFill>
                <a:latin typeface="Arial MT"/>
                <a:cs typeface="Arial MT"/>
              </a:rPr>
              <a:t>S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ede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10">
                <a:solidFill>
                  <a:srgbClr val="1E1916"/>
                </a:solidFill>
                <a:latin typeface="Arial MT"/>
                <a:cs typeface="Arial MT"/>
              </a:rPr>
              <a:t>de  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Tecnologias 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7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na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vas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70">
                <a:solidFill>
                  <a:srgbClr val="1E1916"/>
                </a:solidFill>
                <a:latin typeface="Arial MT"/>
                <a:cs typeface="Arial MT"/>
              </a:rPr>
              <a:t>S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u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75">
                <a:solidFill>
                  <a:srgbClr val="1E1916"/>
                </a:solidFill>
                <a:latin typeface="Arial MT"/>
                <a:cs typeface="Arial MT"/>
              </a:rPr>
              <a:t>- 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TA_SUL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18672" y="3005957"/>
            <a:ext cx="1182370" cy="1268730"/>
          </a:xfrm>
          <a:prstGeom prst="rect">
            <a:avLst/>
          </a:prstGeom>
          <a:ln w="12701">
            <a:solidFill>
              <a:srgbClr val="3DAD3A"/>
            </a:solidFill>
          </a:ln>
        </p:spPr>
        <p:txBody>
          <a:bodyPr wrap="square" lIns="0" tIns="41275" rIns="0" bIns="0" rtlCol="0" vert="horz">
            <a:spAutoFit/>
          </a:bodyPr>
          <a:lstStyle/>
          <a:p>
            <a:pPr algn="ctr" marL="40640" marR="14604">
              <a:lnSpc>
                <a:spcPts val="1590"/>
              </a:lnSpc>
              <a:spcBef>
                <a:spcPts val="325"/>
              </a:spcBef>
            </a:pPr>
            <a:r>
              <a:rPr dirty="0" sz="1400" spc="-180">
                <a:solidFill>
                  <a:srgbClr val="1E1916"/>
                </a:solidFill>
                <a:latin typeface="Arial MT"/>
                <a:cs typeface="Arial MT"/>
              </a:rPr>
              <a:t>Mu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p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li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cação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10">
                <a:solidFill>
                  <a:srgbClr val="1E1916"/>
                </a:solidFill>
                <a:latin typeface="Arial MT"/>
                <a:cs typeface="Arial MT"/>
              </a:rPr>
              <a:t>das  </a:t>
            </a:r>
            <a:r>
              <a:rPr dirty="0" sz="1400" spc="-100">
                <a:solidFill>
                  <a:srgbClr val="1E1916"/>
                </a:solidFill>
                <a:latin typeface="Arial MT"/>
                <a:cs typeface="Arial MT"/>
              </a:rPr>
              <a:t>iniciativas </a:t>
            </a:r>
            <a:r>
              <a:rPr dirty="0" sz="1400" spc="-9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p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á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cas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20">
                <a:solidFill>
                  <a:srgbClr val="1E1916"/>
                </a:solidFill>
                <a:latin typeface="Arial MT"/>
                <a:cs typeface="Arial MT"/>
              </a:rPr>
              <a:t>de  ag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oeco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og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95">
                <a:solidFill>
                  <a:srgbClr val="1E1916"/>
                </a:solidFill>
                <a:latin typeface="Arial MT"/>
                <a:cs typeface="Arial MT"/>
              </a:rPr>
              <a:t>e  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f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as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eco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óg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cas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11046" y="4561868"/>
            <a:ext cx="1182370" cy="1263015"/>
          </a:xfrm>
          <a:prstGeom prst="rect">
            <a:avLst/>
          </a:prstGeom>
          <a:ln w="12701">
            <a:solidFill>
              <a:srgbClr val="3DAD3A"/>
            </a:solidFill>
          </a:ln>
        </p:spPr>
        <p:txBody>
          <a:bodyPr wrap="square" lIns="0" tIns="53975" rIns="0" bIns="0" rtlCol="0" vert="horz">
            <a:spAutoFit/>
          </a:bodyPr>
          <a:lstStyle/>
          <a:p>
            <a:pPr algn="ctr" marL="86360" marR="90170">
              <a:lnSpc>
                <a:spcPts val="1590"/>
              </a:lnSpc>
              <a:spcBef>
                <a:spcPts val="425"/>
              </a:spcBef>
            </a:pP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S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u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65">
                <a:solidFill>
                  <a:srgbClr val="1E1916"/>
                </a:solidFill>
                <a:latin typeface="Arial MT"/>
                <a:cs typeface="Arial MT"/>
              </a:rPr>
              <a:t>men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25">
                <a:solidFill>
                  <a:srgbClr val="1E1916"/>
                </a:solidFill>
                <a:latin typeface="Arial MT"/>
                <a:cs typeface="Arial MT"/>
              </a:rPr>
              <a:t>de  novas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200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ng</a:t>
            </a:r>
            <a:r>
              <a:rPr dirty="0" sz="1400" spc="-80">
                <a:solidFill>
                  <a:srgbClr val="1E1916"/>
                </a:solidFill>
                <a:latin typeface="Arial MT"/>
                <a:cs typeface="Arial MT"/>
              </a:rPr>
              <a:t>’</a:t>
            </a:r>
            <a:r>
              <a:rPr dirty="0" sz="1400" spc="-125">
                <a:solidFill>
                  <a:srgbClr val="1E1916"/>
                </a:solidFill>
                <a:latin typeface="Arial MT"/>
                <a:cs typeface="Arial MT"/>
              </a:rPr>
              <a:t>s  com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120">
                <a:solidFill>
                  <a:srgbClr val="1E1916"/>
                </a:solidFill>
                <a:latin typeface="Arial MT"/>
                <a:cs typeface="Arial MT"/>
              </a:rPr>
              <a:t>uação  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j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un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55">
                <a:solidFill>
                  <a:srgbClr val="1E1916"/>
                </a:solidFill>
                <a:latin typeface="Arial MT"/>
                <a:cs typeface="Arial MT"/>
              </a:rPr>
              <a:t>campo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49959" y="4561868"/>
            <a:ext cx="1405255" cy="1263015"/>
          </a:xfrm>
          <a:prstGeom prst="rect">
            <a:avLst/>
          </a:prstGeom>
          <a:ln w="12701">
            <a:solidFill>
              <a:srgbClr val="3DAD3A"/>
            </a:solidFill>
          </a:ln>
        </p:spPr>
        <p:txBody>
          <a:bodyPr wrap="square" lIns="0" tIns="62230" rIns="0" bIns="0" rtlCol="0" vert="horz">
            <a:spAutoFit/>
          </a:bodyPr>
          <a:lstStyle/>
          <a:p>
            <a:pPr algn="ctr" marL="122555" marR="99060">
              <a:lnSpc>
                <a:spcPts val="1590"/>
              </a:lnSpc>
              <a:spcBef>
                <a:spcPts val="490"/>
              </a:spcBef>
            </a:pPr>
            <a:r>
              <a:rPr dirty="0" sz="1400" spc="-190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ea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li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zação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14">
                <a:solidFill>
                  <a:srgbClr val="1E1916"/>
                </a:solidFill>
                <a:latin typeface="Arial MT"/>
                <a:cs typeface="Arial MT"/>
              </a:rPr>
              <a:t>da  p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80">
                <a:solidFill>
                  <a:srgbClr val="1E1916"/>
                </a:solidFill>
                <a:latin typeface="Arial MT"/>
                <a:cs typeface="Arial MT"/>
              </a:rPr>
              <a:t>me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eun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20">
                <a:solidFill>
                  <a:srgbClr val="1E1916"/>
                </a:solidFill>
                <a:latin typeface="Arial MT"/>
                <a:cs typeface="Arial MT"/>
              </a:rPr>
              <a:t>ão  pa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c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ação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de  uma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ede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eg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ona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l 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oeco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og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548393" y="3009290"/>
            <a:ext cx="1223010" cy="1299210"/>
          </a:xfrm>
          <a:custGeom>
            <a:avLst/>
            <a:gdLst/>
            <a:ahLst/>
            <a:cxnLst/>
            <a:rect l="l" t="t" r="r" b="b"/>
            <a:pathLst>
              <a:path w="1223010" h="1299210">
                <a:moveTo>
                  <a:pt x="0" y="0"/>
                </a:moveTo>
                <a:lnTo>
                  <a:pt x="1222717" y="0"/>
                </a:lnTo>
                <a:lnTo>
                  <a:pt x="1222717" y="1298901"/>
                </a:lnTo>
                <a:lnTo>
                  <a:pt x="0" y="1298901"/>
                </a:lnTo>
                <a:lnTo>
                  <a:pt x="0" y="0"/>
                </a:lnTo>
                <a:close/>
              </a:path>
            </a:pathLst>
          </a:custGeom>
          <a:ln w="12701">
            <a:solidFill>
              <a:srgbClr val="3DAD3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3548393" y="3005957"/>
            <a:ext cx="1223010" cy="1268730"/>
          </a:xfrm>
          <a:prstGeom prst="rect">
            <a:avLst/>
          </a:prstGeom>
          <a:ln w="12701">
            <a:solidFill>
              <a:srgbClr val="3DAD3A"/>
            </a:solidFill>
          </a:ln>
        </p:spPr>
        <p:txBody>
          <a:bodyPr wrap="square" lIns="0" tIns="41910" rIns="0" bIns="0" rtlCol="0" vert="horz">
            <a:spAutoFit/>
          </a:bodyPr>
          <a:lstStyle/>
          <a:p>
            <a:pPr algn="ctr" marL="71755" marR="64769">
              <a:lnSpc>
                <a:spcPts val="1590"/>
              </a:lnSpc>
              <a:spcBef>
                <a:spcPts val="330"/>
              </a:spcBef>
            </a:pP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ncon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pa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05">
                <a:solidFill>
                  <a:srgbClr val="1E1916"/>
                </a:solidFill>
                <a:latin typeface="Arial MT"/>
                <a:cs typeface="Arial MT"/>
              </a:rPr>
              <a:t>a  c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ação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90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14">
                <a:solidFill>
                  <a:srgbClr val="1E1916"/>
                </a:solidFill>
                <a:latin typeface="Arial MT"/>
                <a:cs typeface="Arial MT"/>
              </a:rPr>
              <a:t>ede 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s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adua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20">
                <a:solidFill>
                  <a:srgbClr val="1E1916"/>
                </a:solidFill>
                <a:latin typeface="Arial MT"/>
                <a:cs typeface="Arial MT"/>
              </a:rPr>
              <a:t>de  ag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oeco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og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S</a:t>
            </a:r>
            <a:r>
              <a:rPr dirty="0" sz="1400" spc="-185">
                <a:solidFill>
                  <a:srgbClr val="1E1916"/>
                </a:solidFill>
                <a:latin typeface="Arial MT"/>
                <a:cs typeface="Arial MT"/>
              </a:rPr>
              <a:t>C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41163" y="3039473"/>
            <a:ext cx="1137920" cy="1268730"/>
          </a:xfrm>
          <a:prstGeom prst="rect">
            <a:avLst/>
          </a:prstGeom>
          <a:ln w="12701">
            <a:solidFill>
              <a:srgbClr val="3DAD3A"/>
            </a:solidFill>
          </a:ln>
        </p:spPr>
        <p:txBody>
          <a:bodyPr wrap="square" lIns="0" tIns="36195" rIns="0" bIns="0" rtlCol="0" vert="horz">
            <a:spAutoFit/>
          </a:bodyPr>
          <a:lstStyle/>
          <a:p>
            <a:pPr algn="ctr" marL="69850" marR="63500">
              <a:lnSpc>
                <a:spcPts val="1590"/>
              </a:lnSpc>
              <a:spcBef>
                <a:spcPts val="285"/>
              </a:spcBef>
            </a:pP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2</a:t>
            </a:r>
            <a:r>
              <a:rPr dirty="0" sz="1400" spc="-95">
                <a:solidFill>
                  <a:srgbClr val="1E1916"/>
                </a:solidFill>
                <a:latin typeface="Arial MT"/>
                <a:cs typeface="Arial MT"/>
              </a:rPr>
              <a:t>º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ncon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95">
                <a:solidFill>
                  <a:srgbClr val="1E1916"/>
                </a:solidFill>
                <a:latin typeface="Arial MT"/>
                <a:cs typeface="Arial MT"/>
              </a:rPr>
              <a:t>o 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180">
                <a:solidFill>
                  <a:srgbClr val="1E1916"/>
                </a:solidFill>
                <a:latin typeface="Arial MT"/>
                <a:cs typeface="Arial MT"/>
              </a:rPr>
              <a:t>mp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ado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10">
                <a:solidFill>
                  <a:srgbClr val="1E1916"/>
                </a:solidFill>
                <a:latin typeface="Arial MT"/>
                <a:cs typeface="Arial MT"/>
              </a:rPr>
              <a:t>da  </a:t>
            </a:r>
            <a:r>
              <a:rPr dirty="0" sz="1400" spc="-190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ede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c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ov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75">
                <a:solidFill>
                  <a:srgbClr val="1E1916"/>
                </a:solidFill>
                <a:latin typeface="Arial MT"/>
                <a:cs typeface="Arial MT"/>
              </a:rPr>
              <a:t>-  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Lages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46319" y="4561868"/>
            <a:ext cx="1121410" cy="1263015"/>
          </a:xfrm>
          <a:prstGeom prst="rect">
            <a:avLst/>
          </a:prstGeom>
          <a:ln w="12701">
            <a:solidFill>
              <a:srgbClr val="3DAD3A"/>
            </a:solidFill>
          </a:ln>
        </p:spPr>
        <p:txBody>
          <a:bodyPr wrap="square" lIns="0" tIns="5715" rIns="0" bIns="0" rtlCol="0" vert="horz">
            <a:spAutoFit/>
          </a:bodyPr>
          <a:lstStyle/>
          <a:p>
            <a:pPr algn="ctr" marL="63500" marR="52705">
              <a:lnSpc>
                <a:spcPts val="1590"/>
              </a:lnSpc>
              <a:spcBef>
                <a:spcPts val="45"/>
              </a:spcBef>
            </a:pPr>
            <a:r>
              <a:rPr dirty="0" sz="1400" spc="-95">
                <a:solidFill>
                  <a:srgbClr val="1E1916"/>
                </a:solidFill>
                <a:latin typeface="Arial MT"/>
                <a:cs typeface="Arial MT"/>
              </a:rPr>
              <a:t>º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ncon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20">
                <a:solidFill>
                  <a:srgbClr val="1E1916"/>
                </a:solidFill>
                <a:latin typeface="Arial MT"/>
                <a:cs typeface="Arial MT"/>
              </a:rPr>
              <a:t>da  pa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65">
                <a:solidFill>
                  <a:srgbClr val="1E1916"/>
                </a:solidFill>
                <a:latin typeface="Arial MT"/>
                <a:cs typeface="Arial MT"/>
              </a:rPr>
              <a:t>amp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li</a:t>
            </a:r>
            <a:r>
              <a:rPr dirty="0" sz="1400" spc="-114">
                <a:solidFill>
                  <a:srgbClr val="1E1916"/>
                </a:solidFill>
                <a:latin typeface="Arial MT"/>
                <a:cs typeface="Arial MT"/>
              </a:rPr>
              <a:t>ação 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S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u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90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ede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/  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Lages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S</a:t>
            </a:r>
            <a:r>
              <a:rPr dirty="0" sz="1400" spc="-185">
                <a:solidFill>
                  <a:srgbClr val="1E1916"/>
                </a:solidFill>
                <a:latin typeface="Arial MT"/>
                <a:cs typeface="Arial MT"/>
              </a:rPr>
              <a:t>C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387544" y="3024381"/>
            <a:ext cx="1137285" cy="1283970"/>
          </a:xfrm>
          <a:custGeom>
            <a:avLst/>
            <a:gdLst/>
            <a:ahLst/>
            <a:cxnLst/>
            <a:rect l="l" t="t" r="r" b="b"/>
            <a:pathLst>
              <a:path w="1137284" h="1283970">
                <a:moveTo>
                  <a:pt x="0" y="0"/>
                </a:moveTo>
                <a:lnTo>
                  <a:pt x="1137041" y="0"/>
                </a:lnTo>
                <a:lnTo>
                  <a:pt x="1137041" y="1283809"/>
                </a:lnTo>
                <a:lnTo>
                  <a:pt x="0" y="1283809"/>
                </a:lnTo>
                <a:lnTo>
                  <a:pt x="0" y="0"/>
                </a:lnTo>
                <a:close/>
              </a:path>
            </a:pathLst>
          </a:custGeom>
          <a:ln w="12701">
            <a:solidFill>
              <a:srgbClr val="3DAD3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6546203" y="3031892"/>
            <a:ext cx="819785" cy="1044575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algn="just" marL="12700" marR="5080" indent="44450">
              <a:lnSpc>
                <a:spcPts val="1590"/>
              </a:lnSpc>
              <a:spcBef>
                <a:spcPts val="225"/>
              </a:spcBef>
            </a:pPr>
            <a:r>
              <a:rPr dirty="0" sz="1400" spc="-190">
                <a:solidFill>
                  <a:srgbClr val="1E1916"/>
                </a:solidFill>
                <a:latin typeface="Arial MT"/>
                <a:cs typeface="Arial MT"/>
              </a:rPr>
              <a:t>C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ação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10">
                <a:solidFill>
                  <a:srgbClr val="1E1916"/>
                </a:solidFill>
                <a:latin typeface="Arial MT"/>
                <a:cs typeface="Arial MT"/>
              </a:rPr>
              <a:t>da  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Associação </a:t>
            </a:r>
            <a:r>
              <a:rPr dirty="0" sz="1400" spc="-1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c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ov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10">
                <a:solidFill>
                  <a:srgbClr val="1E1916"/>
                </a:solidFill>
                <a:latin typeface="Arial MT"/>
                <a:cs typeface="Arial MT"/>
              </a:rPr>
              <a:t>de  </a:t>
            </a:r>
            <a:r>
              <a:rPr dirty="0" sz="1400" spc="-114">
                <a:solidFill>
                  <a:srgbClr val="1E1916"/>
                </a:solidFill>
                <a:latin typeface="Arial MT"/>
                <a:cs typeface="Arial MT"/>
              </a:rPr>
              <a:t>Certificação </a:t>
            </a:r>
            <a:r>
              <a:rPr dirty="0" sz="1400" spc="-3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P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c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pa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va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644483" y="4567971"/>
            <a:ext cx="1328420" cy="1254125"/>
          </a:xfrm>
          <a:custGeom>
            <a:avLst/>
            <a:gdLst/>
            <a:ahLst/>
            <a:cxnLst/>
            <a:rect l="l" t="t" r="r" b="b"/>
            <a:pathLst>
              <a:path w="1328420" h="1254125">
                <a:moveTo>
                  <a:pt x="0" y="0"/>
                </a:moveTo>
                <a:lnTo>
                  <a:pt x="1328158" y="0"/>
                </a:lnTo>
                <a:lnTo>
                  <a:pt x="1328158" y="1253628"/>
                </a:lnTo>
                <a:lnTo>
                  <a:pt x="0" y="1253628"/>
                </a:lnTo>
                <a:lnTo>
                  <a:pt x="0" y="0"/>
                </a:lnTo>
                <a:close/>
              </a:path>
            </a:pathLst>
          </a:custGeom>
          <a:ln w="12701">
            <a:solidFill>
              <a:srgbClr val="3DAD3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5696113" y="4578977"/>
            <a:ext cx="1224915" cy="84328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algn="ctr" marL="12700" marR="5080">
              <a:lnSpc>
                <a:spcPts val="1590"/>
              </a:lnSpc>
              <a:spcBef>
                <a:spcPts val="225"/>
              </a:spcBef>
            </a:pP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3</a:t>
            </a:r>
            <a:r>
              <a:rPr dirty="0" sz="1400" spc="-95">
                <a:solidFill>
                  <a:srgbClr val="1E1916"/>
                </a:solidFill>
                <a:latin typeface="Arial MT"/>
                <a:cs typeface="Arial MT"/>
              </a:rPr>
              <a:t>º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ncon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95">
                <a:solidFill>
                  <a:srgbClr val="1E1916"/>
                </a:solidFill>
                <a:latin typeface="Arial MT"/>
                <a:cs typeface="Arial MT"/>
              </a:rPr>
              <a:t>o 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180">
                <a:solidFill>
                  <a:srgbClr val="1E1916"/>
                </a:solidFill>
                <a:latin typeface="Arial MT"/>
                <a:cs typeface="Arial MT"/>
              </a:rPr>
              <a:t>mp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ado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90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14">
                <a:solidFill>
                  <a:srgbClr val="1E1916"/>
                </a:solidFill>
                <a:latin typeface="Arial MT"/>
                <a:cs typeface="Arial MT"/>
              </a:rPr>
              <a:t>ede 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c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ov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55">
                <a:solidFill>
                  <a:srgbClr val="1E1916"/>
                </a:solidFill>
                <a:latin typeface="Arial MT"/>
                <a:cs typeface="Arial MT"/>
              </a:rPr>
              <a:t>F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co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.</a:t>
            </a:r>
            <a:endParaRPr sz="1400">
              <a:latin typeface="Arial MT"/>
              <a:cs typeface="Arial MT"/>
            </a:endParaRPr>
          </a:p>
          <a:p>
            <a:pPr algn="ctr">
              <a:lnSpc>
                <a:spcPts val="1540"/>
              </a:lnSpc>
            </a:pPr>
            <a:r>
              <a:rPr dirty="0" sz="1400" spc="-114">
                <a:solidFill>
                  <a:srgbClr val="1E1916"/>
                </a:solidFill>
                <a:latin typeface="Arial MT"/>
                <a:cs typeface="Arial MT"/>
              </a:rPr>
              <a:t>Beltrão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115523" y="4587209"/>
            <a:ext cx="1381125" cy="1283970"/>
          </a:xfrm>
          <a:custGeom>
            <a:avLst/>
            <a:gdLst/>
            <a:ahLst/>
            <a:cxnLst/>
            <a:rect l="l" t="t" r="r" b="b"/>
            <a:pathLst>
              <a:path w="1381125" h="1283970">
                <a:moveTo>
                  <a:pt x="0" y="0"/>
                </a:moveTo>
                <a:lnTo>
                  <a:pt x="1380685" y="0"/>
                </a:lnTo>
                <a:lnTo>
                  <a:pt x="1380685" y="1283811"/>
                </a:lnTo>
                <a:lnTo>
                  <a:pt x="0" y="1283811"/>
                </a:lnTo>
                <a:lnTo>
                  <a:pt x="0" y="0"/>
                </a:lnTo>
                <a:close/>
              </a:path>
            </a:pathLst>
          </a:custGeom>
          <a:ln w="12701">
            <a:solidFill>
              <a:srgbClr val="3DAD3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7165004" y="4599123"/>
            <a:ext cx="1282065" cy="124587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algn="ctr" marL="12700" marR="5080">
              <a:lnSpc>
                <a:spcPts val="1590"/>
              </a:lnSpc>
              <a:spcBef>
                <a:spcPts val="225"/>
              </a:spcBef>
            </a:pP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4</a:t>
            </a:r>
            <a:r>
              <a:rPr dirty="0" sz="1400" spc="-95">
                <a:solidFill>
                  <a:srgbClr val="1E1916"/>
                </a:solidFill>
                <a:latin typeface="Arial MT"/>
                <a:cs typeface="Arial MT"/>
              </a:rPr>
              <a:t>º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ncon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95">
                <a:solidFill>
                  <a:srgbClr val="1E1916"/>
                </a:solidFill>
                <a:latin typeface="Arial MT"/>
                <a:cs typeface="Arial MT"/>
              </a:rPr>
              <a:t>o 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180">
                <a:solidFill>
                  <a:srgbClr val="1E1916"/>
                </a:solidFill>
                <a:latin typeface="Arial MT"/>
                <a:cs typeface="Arial MT"/>
              </a:rPr>
              <a:t>mp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ado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90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14">
                <a:solidFill>
                  <a:srgbClr val="1E1916"/>
                </a:solidFill>
                <a:latin typeface="Arial MT"/>
                <a:cs typeface="Arial MT"/>
              </a:rPr>
              <a:t>ede 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c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ov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75">
                <a:solidFill>
                  <a:srgbClr val="1E1916"/>
                </a:solidFill>
                <a:latin typeface="Arial MT"/>
                <a:cs typeface="Arial MT"/>
              </a:rPr>
              <a:t>“ 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P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an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ando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é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ca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95">
                <a:solidFill>
                  <a:srgbClr val="1E1916"/>
                </a:solidFill>
                <a:latin typeface="Arial MT"/>
                <a:cs typeface="Arial MT"/>
              </a:rPr>
              <a:t>e  </a:t>
            </a:r>
            <a:r>
              <a:rPr dirty="0" sz="1400" spc="-190">
                <a:solidFill>
                  <a:srgbClr val="1E1916"/>
                </a:solidFill>
                <a:latin typeface="Arial MT"/>
                <a:cs typeface="Arial MT"/>
              </a:rPr>
              <a:t>C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u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vando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v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”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75">
                <a:solidFill>
                  <a:srgbClr val="1E1916"/>
                </a:solidFill>
                <a:latin typeface="Arial MT"/>
                <a:cs typeface="Arial MT"/>
              </a:rPr>
              <a:t>- 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P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asso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55">
                <a:solidFill>
                  <a:srgbClr val="1E1916"/>
                </a:solidFill>
                <a:latin typeface="Arial MT"/>
                <a:cs typeface="Arial MT"/>
              </a:rPr>
              <a:t>F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undo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790774" y="3024007"/>
            <a:ext cx="1720850" cy="1330960"/>
          </a:xfrm>
          <a:prstGeom prst="rect">
            <a:avLst/>
          </a:prstGeom>
          <a:ln w="12701">
            <a:solidFill>
              <a:srgbClr val="3DAD3A"/>
            </a:solidFill>
          </a:ln>
        </p:spPr>
        <p:txBody>
          <a:bodyPr wrap="square" lIns="0" tIns="41910" rIns="0" bIns="0" rtlCol="0" vert="horz">
            <a:spAutoFit/>
          </a:bodyPr>
          <a:lstStyle/>
          <a:p>
            <a:pPr algn="ctr" marL="41275" marR="33655">
              <a:lnSpc>
                <a:spcPts val="1590"/>
              </a:lnSpc>
              <a:spcBef>
                <a:spcPts val="330"/>
              </a:spcBef>
            </a:pP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5</a:t>
            </a:r>
            <a:r>
              <a:rPr dirty="0" sz="1400" spc="-95">
                <a:solidFill>
                  <a:srgbClr val="1E1916"/>
                </a:solidFill>
                <a:latin typeface="Arial MT"/>
                <a:cs typeface="Arial MT"/>
              </a:rPr>
              <a:t>º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ncon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180">
                <a:solidFill>
                  <a:srgbClr val="1E1916"/>
                </a:solidFill>
                <a:latin typeface="Arial MT"/>
                <a:cs typeface="Arial MT"/>
              </a:rPr>
              <a:t>mp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ado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10">
                <a:solidFill>
                  <a:srgbClr val="1E1916"/>
                </a:solidFill>
                <a:latin typeface="Arial MT"/>
                <a:cs typeface="Arial MT"/>
              </a:rPr>
              <a:t>da  </a:t>
            </a:r>
            <a:r>
              <a:rPr dirty="0" sz="1400" spc="-190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ede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c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ov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80">
                <a:solidFill>
                  <a:srgbClr val="1E1916"/>
                </a:solidFill>
                <a:latin typeface="Arial MT"/>
                <a:cs typeface="Arial MT"/>
              </a:rPr>
              <a:t>-  “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cu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u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c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óg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05">
                <a:solidFill>
                  <a:srgbClr val="1E1916"/>
                </a:solidFill>
                <a:latin typeface="Arial MT"/>
                <a:cs typeface="Arial MT"/>
              </a:rPr>
              <a:t>ca 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li</a:t>
            </a:r>
            <a:r>
              <a:rPr dirty="0" sz="1400" spc="-165">
                <a:solidFill>
                  <a:srgbClr val="1E1916"/>
                </a:solidFill>
                <a:latin typeface="Arial MT"/>
                <a:cs typeface="Arial MT"/>
              </a:rPr>
              <a:t>men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ando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S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obe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an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14">
                <a:solidFill>
                  <a:srgbClr val="1E1916"/>
                </a:solidFill>
                <a:latin typeface="Arial MT"/>
                <a:cs typeface="Arial MT"/>
              </a:rPr>
              <a:t>a  de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65">
                <a:solidFill>
                  <a:srgbClr val="1E1916"/>
                </a:solidFill>
                <a:latin typeface="Arial MT"/>
                <a:cs typeface="Arial MT"/>
              </a:rPr>
              <a:t>uma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P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ovo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”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P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95">
                <a:solidFill>
                  <a:srgbClr val="1E1916"/>
                </a:solidFill>
                <a:latin typeface="Arial MT"/>
                <a:cs typeface="Arial MT"/>
              </a:rPr>
              <a:t>a 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Grande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56546" y="4586302"/>
            <a:ext cx="1328420" cy="1254125"/>
          </a:xfrm>
          <a:prstGeom prst="rect">
            <a:avLst/>
          </a:prstGeom>
          <a:ln w="12701">
            <a:solidFill>
              <a:srgbClr val="3DAD3A"/>
            </a:solidFill>
          </a:ln>
        </p:spPr>
        <p:txBody>
          <a:bodyPr wrap="square" lIns="0" tIns="40005" rIns="0" bIns="0" rtlCol="0" vert="horz">
            <a:spAutoFit/>
          </a:bodyPr>
          <a:lstStyle/>
          <a:p>
            <a:pPr algn="ctr" marL="64135" marR="56515">
              <a:lnSpc>
                <a:spcPts val="1590"/>
              </a:lnSpc>
              <a:spcBef>
                <a:spcPts val="315"/>
              </a:spcBef>
            </a:pP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6</a:t>
            </a:r>
            <a:r>
              <a:rPr dirty="0" sz="1400" spc="-95">
                <a:solidFill>
                  <a:srgbClr val="1E1916"/>
                </a:solidFill>
                <a:latin typeface="Arial MT"/>
                <a:cs typeface="Arial MT"/>
              </a:rPr>
              <a:t>º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140">
                <a:solidFill>
                  <a:srgbClr val="1E1916"/>
                </a:solidFill>
                <a:latin typeface="Arial MT"/>
                <a:cs typeface="Arial MT"/>
              </a:rPr>
              <a:t>ncon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95">
                <a:solidFill>
                  <a:srgbClr val="1E1916"/>
                </a:solidFill>
                <a:latin typeface="Arial MT"/>
                <a:cs typeface="Arial MT"/>
              </a:rPr>
              <a:t>o 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-180">
                <a:solidFill>
                  <a:srgbClr val="1E1916"/>
                </a:solidFill>
                <a:latin typeface="Arial MT"/>
                <a:cs typeface="Arial MT"/>
              </a:rPr>
              <a:t>mp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li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ado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90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-114">
                <a:solidFill>
                  <a:srgbClr val="1E1916"/>
                </a:solidFill>
                <a:latin typeface="Arial MT"/>
                <a:cs typeface="Arial MT"/>
              </a:rPr>
              <a:t>ede  </a:t>
            </a:r>
            <a:r>
              <a:rPr dirty="0" sz="1400" spc="-17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-130">
                <a:solidFill>
                  <a:srgbClr val="1E1916"/>
                </a:solidFill>
                <a:latin typeface="Arial MT"/>
                <a:cs typeface="Arial MT"/>
              </a:rPr>
              <a:t>c</a:t>
            </a:r>
            <a:r>
              <a:rPr dirty="0" sz="1400" spc="-135">
                <a:solidFill>
                  <a:srgbClr val="1E1916"/>
                </a:solidFill>
                <a:latin typeface="Arial MT"/>
                <a:cs typeface="Arial MT"/>
              </a:rPr>
              <a:t>ov</a:t>
            </a:r>
            <a:r>
              <a:rPr dirty="0" sz="1400" spc="-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85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14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Lapa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300681" y="1805031"/>
            <a:ext cx="1045844" cy="303530"/>
          </a:xfrm>
          <a:prstGeom prst="rect">
            <a:avLst/>
          </a:prstGeom>
          <a:ln w="12701">
            <a:solidFill>
              <a:srgbClr val="3DAD3A"/>
            </a:solidFill>
          </a:ln>
        </p:spPr>
        <p:txBody>
          <a:bodyPr wrap="square" lIns="0" tIns="381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0"/>
              </a:spcBef>
            </a:pPr>
            <a:r>
              <a:rPr dirty="0" sz="1100" spc="-114" b="1">
                <a:solidFill>
                  <a:srgbClr val="1E1916"/>
                </a:solidFill>
                <a:latin typeface="Arial"/>
                <a:cs typeface="Arial"/>
              </a:rPr>
              <a:t>1998</a:t>
            </a:r>
            <a:endParaRPr sz="11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85060" y="1789290"/>
            <a:ext cx="960755" cy="436880"/>
          </a:xfrm>
          <a:custGeom>
            <a:avLst/>
            <a:gdLst/>
            <a:ahLst/>
            <a:cxnLst/>
            <a:rect l="l" t="t" r="r" b="b"/>
            <a:pathLst>
              <a:path w="960755" h="436880">
                <a:moveTo>
                  <a:pt x="0" y="0"/>
                </a:moveTo>
                <a:lnTo>
                  <a:pt x="960328" y="0"/>
                </a:lnTo>
                <a:lnTo>
                  <a:pt x="960328" y="436316"/>
                </a:lnTo>
                <a:lnTo>
                  <a:pt x="0" y="436316"/>
                </a:lnTo>
                <a:lnTo>
                  <a:pt x="0" y="0"/>
                </a:lnTo>
                <a:close/>
              </a:path>
            </a:pathLst>
          </a:custGeom>
          <a:ln w="12701">
            <a:solidFill>
              <a:srgbClr val="3DAD3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885060" y="1805031"/>
            <a:ext cx="960755" cy="436245"/>
          </a:xfrm>
          <a:prstGeom prst="rect">
            <a:avLst/>
          </a:prstGeom>
          <a:ln w="12701">
            <a:solidFill>
              <a:srgbClr val="3DAD3A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78740">
              <a:lnSpc>
                <a:spcPts val="1195"/>
              </a:lnSpc>
            </a:pPr>
            <a:r>
              <a:rPr dirty="0" sz="1100" spc="-150" b="1">
                <a:solidFill>
                  <a:srgbClr val="1E1916"/>
                </a:solidFill>
                <a:latin typeface="Arial"/>
                <a:cs typeface="Arial"/>
              </a:rPr>
              <a:t>D</a:t>
            </a:r>
            <a:r>
              <a:rPr dirty="0" sz="1100" spc="-114" b="1">
                <a:solidFill>
                  <a:srgbClr val="1E1916"/>
                </a:solidFill>
                <a:latin typeface="Arial"/>
                <a:cs typeface="Arial"/>
              </a:rPr>
              <a:t>ec</a:t>
            </a:r>
            <a:r>
              <a:rPr dirty="0" sz="1100" spc="-55" b="1">
                <a:solidFill>
                  <a:srgbClr val="1E1916"/>
                </a:solidFill>
                <a:latin typeface="Arial"/>
                <a:cs typeface="Arial"/>
              </a:rPr>
              <a:t>.</a:t>
            </a:r>
            <a:r>
              <a:rPr dirty="0" sz="1100" spc="-55" b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100" spc="-150" b="1">
                <a:solidFill>
                  <a:srgbClr val="1E1916"/>
                </a:solidFill>
                <a:latin typeface="Arial"/>
                <a:cs typeface="Arial"/>
              </a:rPr>
              <a:t>D</a:t>
            </a:r>
            <a:r>
              <a:rPr dirty="0" sz="1100" spc="-114" b="1">
                <a:solidFill>
                  <a:srgbClr val="1E1916"/>
                </a:solidFill>
                <a:latin typeface="Arial"/>
                <a:cs typeface="Arial"/>
              </a:rPr>
              <a:t>e</a:t>
            </a:r>
            <a:r>
              <a:rPr dirty="0" sz="1100" spc="-55" b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100" spc="-114" b="1">
                <a:solidFill>
                  <a:srgbClr val="1E1916"/>
                </a:solidFill>
                <a:latin typeface="Arial"/>
                <a:cs typeface="Arial"/>
              </a:rPr>
              <a:t>1980</a:t>
            </a:r>
            <a:r>
              <a:rPr dirty="0" sz="1100" spc="-55" b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100" spc="-114" b="1">
                <a:solidFill>
                  <a:srgbClr val="1E1916"/>
                </a:solidFill>
                <a:latin typeface="Arial"/>
                <a:cs typeface="Arial"/>
              </a:rPr>
              <a:t>e</a:t>
            </a:r>
            <a:endParaRPr sz="1100">
              <a:latin typeface="Arial"/>
              <a:cs typeface="Arial"/>
            </a:endParaRPr>
          </a:p>
          <a:p>
            <a:pPr marL="56515">
              <a:lnSpc>
                <a:spcPts val="1290"/>
              </a:lnSpc>
            </a:pPr>
            <a:r>
              <a:rPr dirty="0" sz="1100" spc="-55" b="1">
                <a:solidFill>
                  <a:srgbClr val="1E1916"/>
                </a:solidFill>
                <a:latin typeface="Arial"/>
                <a:cs typeface="Arial"/>
              </a:rPr>
              <a:t>i</a:t>
            </a:r>
            <a:r>
              <a:rPr dirty="0" sz="1100" spc="-125" b="1">
                <a:solidFill>
                  <a:srgbClr val="1E1916"/>
                </a:solidFill>
                <a:latin typeface="Arial"/>
                <a:cs typeface="Arial"/>
              </a:rPr>
              <a:t>n</a:t>
            </a:r>
            <a:r>
              <a:rPr dirty="0" sz="1100" spc="-55" b="1">
                <a:solidFill>
                  <a:srgbClr val="1E1916"/>
                </a:solidFill>
                <a:latin typeface="Arial"/>
                <a:cs typeface="Arial"/>
              </a:rPr>
              <a:t>í</a:t>
            </a:r>
            <a:r>
              <a:rPr dirty="0" sz="1100" spc="-114" b="1">
                <a:solidFill>
                  <a:srgbClr val="1E1916"/>
                </a:solidFill>
                <a:latin typeface="Arial"/>
                <a:cs typeface="Arial"/>
              </a:rPr>
              <a:t>c</a:t>
            </a:r>
            <a:r>
              <a:rPr dirty="0" sz="1100" spc="-55" b="1">
                <a:solidFill>
                  <a:srgbClr val="1E1916"/>
                </a:solidFill>
                <a:latin typeface="Arial"/>
                <a:cs typeface="Arial"/>
              </a:rPr>
              <a:t>i</a:t>
            </a:r>
            <a:r>
              <a:rPr dirty="0" sz="1100" spc="-125" b="1">
                <a:solidFill>
                  <a:srgbClr val="1E1916"/>
                </a:solidFill>
                <a:latin typeface="Arial"/>
                <a:cs typeface="Arial"/>
              </a:rPr>
              <a:t>o</a:t>
            </a:r>
            <a:r>
              <a:rPr dirty="0" sz="1100" spc="-55" b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100" spc="-125" b="1">
                <a:solidFill>
                  <a:srgbClr val="1E1916"/>
                </a:solidFill>
                <a:latin typeface="Arial"/>
                <a:cs typeface="Arial"/>
              </a:rPr>
              <a:t>d</a:t>
            </a:r>
            <a:r>
              <a:rPr dirty="0" sz="1100" spc="-114" b="1">
                <a:solidFill>
                  <a:srgbClr val="1E1916"/>
                </a:solidFill>
                <a:latin typeface="Arial"/>
                <a:cs typeface="Arial"/>
              </a:rPr>
              <a:t>ec</a:t>
            </a:r>
            <a:r>
              <a:rPr dirty="0" sz="1100" spc="-55" b="1">
                <a:solidFill>
                  <a:srgbClr val="1E1916"/>
                </a:solidFill>
                <a:latin typeface="Arial"/>
                <a:cs typeface="Arial"/>
              </a:rPr>
              <a:t>.</a:t>
            </a:r>
            <a:r>
              <a:rPr dirty="0" sz="1100" spc="-55" b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100" spc="-114" b="1">
                <a:solidFill>
                  <a:srgbClr val="1E1916"/>
                </a:solidFill>
                <a:latin typeface="Arial"/>
                <a:cs typeface="Arial"/>
              </a:rPr>
              <a:t>1990</a:t>
            </a:r>
            <a:endParaRPr sz="11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025935" y="1805031"/>
            <a:ext cx="873760" cy="436245"/>
          </a:xfrm>
          <a:prstGeom prst="rect">
            <a:avLst/>
          </a:prstGeom>
          <a:ln w="12701">
            <a:solidFill>
              <a:srgbClr val="3DAD3A"/>
            </a:solidFill>
          </a:ln>
        </p:spPr>
        <p:txBody>
          <a:bodyPr wrap="square" lIns="0" tIns="27940" rIns="0" bIns="0" rtlCol="0" vert="horz">
            <a:spAutoFit/>
          </a:bodyPr>
          <a:lstStyle/>
          <a:p>
            <a:pPr marL="308610" marR="15240" indent="-287020">
              <a:lnSpc>
                <a:spcPts val="1260"/>
              </a:lnSpc>
              <a:spcBef>
                <a:spcPts val="220"/>
              </a:spcBef>
            </a:pPr>
            <a:r>
              <a:rPr dirty="0" sz="1100" spc="-55" b="1">
                <a:solidFill>
                  <a:srgbClr val="1E1916"/>
                </a:solidFill>
                <a:latin typeface="Arial"/>
                <a:cs typeface="Arial"/>
              </a:rPr>
              <a:t>I</a:t>
            </a:r>
            <a:r>
              <a:rPr dirty="0" sz="1100" spc="-125" b="1">
                <a:solidFill>
                  <a:srgbClr val="1E1916"/>
                </a:solidFill>
                <a:latin typeface="Arial"/>
                <a:cs typeface="Arial"/>
              </a:rPr>
              <a:t>n</a:t>
            </a:r>
            <a:r>
              <a:rPr dirty="0" sz="1100" spc="-55" b="1">
                <a:solidFill>
                  <a:srgbClr val="1E1916"/>
                </a:solidFill>
                <a:latin typeface="Arial"/>
                <a:cs typeface="Arial"/>
              </a:rPr>
              <a:t>í</a:t>
            </a:r>
            <a:r>
              <a:rPr dirty="0" sz="1100" spc="-114" b="1">
                <a:solidFill>
                  <a:srgbClr val="1E1916"/>
                </a:solidFill>
                <a:latin typeface="Arial"/>
                <a:cs typeface="Arial"/>
              </a:rPr>
              <a:t>c</a:t>
            </a:r>
            <a:r>
              <a:rPr dirty="0" sz="1100" spc="-55" b="1">
                <a:solidFill>
                  <a:srgbClr val="1E1916"/>
                </a:solidFill>
                <a:latin typeface="Arial"/>
                <a:cs typeface="Arial"/>
              </a:rPr>
              <a:t>i</a:t>
            </a:r>
            <a:r>
              <a:rPr dirty="0" sz="1100" spc="-125" b="1">
                <a:solidFill>
                  <a:srgbClr val="1E1916"/>
                </a:solidFill>
                <a:latin typeface="Arial"/>
                <a:cs typeface="Arial"/>
              </a:rPr>
              <a:t>o</a:t>
            </a:r>
            <a:r>
              <a:rPr dirty="0" sz="1100" spc="-55" b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100" spc="-125" b="1">
                <a:solidFill>
                  <a:srgbClr val="1E1916"/>
                </a:solidFill>
                <a:latin typeface="Arial"/>
                <a:cs typeface="Arial"/>
              </a:rPr>
              <a:t>d</a:t>
            </a:r>
            <a:r>
              <a:rPr dirty="0" sz="1100" spc="-114" b="1">
                <a:solidFill>
                  <a:srgbClr val="1E1916"/>
                </a:solidFill>
                <a:latin typeface="Arial"/>
                <a:cs typeface="Arial"/>
              </a:rPr>
              <a:t>éc</a:t>
            </a:r>
            <a:r>
              <a:rPr dirty="0" sz="1100" spc="-125" b="1">
                <a:solidFill>
                  <a:srgbClr val="1E1916"/>
                </a:solidFill>
                <a:latin typeface="Arial"/>
                <a:cs typeface="Arial"/>
              </a:rPr>
              <a:t>d</a:t>
            </a:r>
            <a:r>
              <a:rPr dirty="0" sz="1100" spc="-114" b="1">
                <a:solidFill>
                  <a:srgbClr val="1E1916"/>
                </a:solidFill>
                <a:latin typeface="Arial"/>
                <a:cs typeface="Arial"/>
              </a:rPr>
              <a:t>a</a:t>
            </a:r>
            <a:r>
              <a:rPr dirty="0" sz="1100" spc="-55" b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100" spc="-125" b="1">
                <a:solidFill>
                  <a:srgbClr val="1E1916"/>
                </a:solidFill>
                <a:latin typeface="Arial"/>
                <a:cs typeface="Arial"/>
              </a:rPr>
              <a:t>d</a:t>
            </a:r>
            <a:r>
              <a:rPr dirty="0" sz="1100" spc="-75" b="1">
                <a:solidFill>
                  <a:srgbClr val="1E1916"/>
                </a:solidFill>
                <a:latin typeface="Arial"/>
                <a:cs typeface="Arial"/>
              </a:rPr>
              <a:t>e  </a:t>
            </a:r>
            <a:r>
              <a:rPr dirty="0" sz="1100" spc="-114" b="1">
                <a:solidFill>
                  <a:srgbClr val="1E1916"/>
                </a:solidFill>
                <a:latin typeface="Arial"/>
                <a:cs typeface="Arial"/>
              </a:rPr>
              <a:t>1990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420031" y="1803481"/>
            <a:ext cx="6452870" cy="1198880"/>
            <a:chOff x="1420031" y="1803481"/>
            <a:chExt cx="6452870" cy="1198880"/>
          </a:xfrm>
        </p:grpSpPr>
        <p:sp>
          <p:nvSpPr>
            <p:cNvPr id="27" name="object 27"/>
            <p:cNvSpPr/>
            <p:nvPr/>
          </p:nvSpPr>
          <p:spPr>
            <a:xfrm>
              <a:off x="1421618" y="2193519"/>
              <a:ext cx="1905" cy="807085"/>
            </a:xfrm>
            <a:custGeom>
              <a:avLst/>
              <a:gdLst/>
              <a:ahLst/>
              <a:cxnLst/>
              <a:rect l="l" t="t" r="r" b="b"/>
              <a:pathLst>
                <a:path w="1905" h="807085">
                  <a:moveTo>
                    <a:pt x="0" y="0"/>
                  </a:moveTo>
                  <a:lnTo>
                    <a:pt x="1338" y="806881"/>
                  </a:lnTo>
                </a:path>
              </a:pathLst>
            </a:custGeom>
            <a:ln w="3175">
              <a:solidFill>
                <a:srgbClr val="23AFE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939636" y="1809831"/>
              <a:ext cx="927100" cy="297180"/>
            </a:xfrm>
            <a:custGeom>
              <a:avLst/>
              <a:gdLst/>
              <a:ahLst/>
              <a:cxnLst/>
              <a:rect l="l" t="t" r="r" b="b"/>
              <a:pathLst>
                <a:path w="927100" h="297180">
                  <a:moveTo>
                    <a:pt x="0" y="0"/>
                  </a:moveTo>
                  <a:lnTo>
                    <a:pt x="926593" y="0"/>
                  </a:lnTo>
                  <a:lnTo>
                    <a:pt x="926593" y="297050"/>
                  </a:lnTo>
                  <a:lnTo>
                    <a:pt x="0" y="297050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3DAD3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7262821" y="1796636"/>
            <a:ext cx="28067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14" b="1">
                <a:solidFill>
                  <a:srgbClr val="1E1916"/>
                </a:solidFill>
                <a:latin typeface="Arial"/>
                <a:cs typeface="Arial"/>
              </a:rPr>
              <a:t>2003</a:t>
            </a:r>
            <a:endParaRPr sz="11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616513" y="1805031"/>
            <a:ext cx="636905" cy="303530"/>
          </a:xfrm>
          <a:prstGeom prst="rect">
            <a:avLst/>
          </a:prstGeom>
          <a:ln w="12701">
            <a:solidFill>
              <a:srgbClr val="3DAD3A"/>
            </a:solidFill>
          </a:ln>
        </p:spPr>
        <p:txBody>
          <a:bodyPr wrap="square" lIns="0" tIns="5715" rIns="0" bIns="0" rtlCol="0" vert="horz">
            <a:spAutoFit/>
          </a:bodyPr>
          <a:lstStyle/>
          <a:p>
            <a:pPr marL="179070">
              <a:lnSpc>
                <a:spcPct val="100000"/>
              </a:lnSpc>
              <a:spcBef>
                <a:spcPts val="45"/>
              </a:spcBef>
            </a:pPr>
            <a:r>
              <a:rPr dirty="0" sz="1200" spc="-125" b="1">
                <a:solidFill>
                  <a:srgbClr val="1E1916"/>
                </a:solidFill>
                <a:latin typeface="Arial"/>
                <a:cs typeface="Arial"/>
              </a:rPr>
              <a:t>1999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406850" y="1791190"/>
            <a:ext cx="542925" cy="297180"/>
          </a:xfrm>
          <a:custGeom>
            <a:avLst/>
            <a:gdLst/>
            <a:ahLst/>
            <a:cxnLst/>
            <a:rect l="l" t="t" r="r" b="b"/>
            <a:pathLst>
              <a:path w="542925" h="297180">
                <a:moveTo>
                  <a:pt x="0" y="0"/>
                </a:moveTo>
                <a:lnTo>
                  <a:pt x="542311" y="0"/>
                </a:lnTo>
                <a:lnTo>
                  <a:pt x="542311" y="297050"/>
                </a:lnTo>
                <a:lnTo>
                  <a:pt x="0" y="297050"/>
                </a:lnTo>
                <a:lnTo>
                  <a:pt x="0" y="0"/>
                </a:lnTo>
                <a:close/>
              </a:path>
            </a:pathLst>
          </a:custGeom>
          <a:ln w="12701">
            <a:solidFill>
              <a:srgbClr val="3DAD3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5537894" y="1777996"/>
            <a:ext cx="28067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14" b="1">
                <a:solidFill>
                  <a:srgbClr val="1E1916"/>
                </a:solidFill>
                <a:latin typeface="Arial"/>
                <a:cs typeface="Arial"/>
              </a:rPr>
              <a:t>2000</a:t>
            </a:r>
            <a:endParaRPr sz="11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071039" y="1809831"/>
            <a:ext cx="546735" cy="297180"/>
          </a:xfrm>
          <a:custGeom>
            <a:avLst/>
            <a:gdLst/>
            <a:ahLst/>
            <a:cxnLst/>
            <a:rect l="l" t="t" r="r" b="b"/>
            <a:pathLst>
              <a:path w="546734" h="297180">
                <a:moveTo>
                  <a:pt x="0" y="0"/>
                </a:moveTo>
                <a:lnTo>
                  <a:pt x="546689" y="0"/>
                </a:lnTo>
                <a:lnTo>
                  <a:pt x="546689" y="297050"/>
                </a:lnTo>
                <a:lnTo>
                  <a:pt x="0" y="297050"/>
                </a:lnTo>
                <a:lnTo>
                  <a:pt x="0" y="0"/>
                </a:lnTo>
                <a:close/>
              </a:path>
            </a:pathLst>
          </a:custGeom>
          <a:ln w="12701">
            <a:solidFill>
              <a:srgbClr val="3DAD3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6204272" y="1796636"/>
            <a:ext cx="28067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14" b="1">
                <a:solidFill>
                  <a:srgbClr val="1E1916"/>
                </a:solidFill>
                <a:latin typeface="Arial"/>
                <a:cs typeface="Arial"/>
              </a:rPr>
              <a:t>2001</a:t>
            </a:r>
            <a:endParaRPr sz="11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403584" y="1809831"/>
            <a:ext cx="546735" cy="297180"/>
          </a:xfrm>
          <a:prstGeom prst="rect">
            <a:avLst/>
          </a:prstGeom>
          <a:ln w="12701">
            <a:solidFill>
              <a:srgbClr val="3DAD3A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145415">
              <a:lnSpc>
                <a:spcPts val="1315"/>
              </a:lnSpc>
            </a:pPr>
            <a:r>
              <a:rPr dirty="0" sz="1100" spc="-114" b="1">
                <a:solidFill>
                  <a:srgbClr val="1E1916"/>
                </a:solidFill>
                <a:latin typeface="Arial"/>
                <a:cs typeface="Arial"/>
              </a:rPr>
              <a:t>2005</a:t>
            </a:r>
            <a:endParaRPr sz="110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9505684" y="1809831"/>
            <a:ext cx="546735" cy="297180"/>
          </a:xfrm>
          <a:custGeom>
            <a:avLst/>
            <a:gdLst/>
            <a:ahLst/>
            <a:cxnLst/>
            <a:rect l="l" t="t" r="r" b="b"/>
            <a:pathLst>
              <a:path w="546734" h="297180">
                <a:moveTo>
                  <a:pt x="0" y="0"/>
                </a:moveTo>
                <a:lnTo>
                  <a:pt x="546689" y="0"/>
                </a:lnTo>
                <a:lnTo>
                  <a:pt x="546689" y="297050"/>
                </a:lnTo>
                <a:lnTo>
                  <a:pt x="0" y="297050"/>
                </a:lnTo>
                <a:lnTo>
                  <a:pt x="0" y="0"/>
                </a:lnTo>
                <a:close/>
              </a:path>
            </a:pathLst>
          </a:custGeom>
          <a:ln w="12701">
            <a:solidFill>
              <a:srgbClr val="3DAD3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9638917" y="1796636"/>
            <a:ext cx="28067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14" b="1">
                <a:solidFill>
                  <a:srgbClr val="1E1916"/>
                </a:solidFill>
                <a:latin typeface="Arial"/>
                <a:cs typeface="Arial"/>
              </a:rPr>
              <a:t>2007</a:t>
            </a:r>
            <a:endParaRPr sz="11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025266" y="2103177"/>
            <a:ext cx="6641465" cy="2484120"/>
          </a:xfrm>
          <a:custGeom>
            <a:avLst/>
            <a:gdLst/>
            <a:ahLst/>
            <a:cxnLst/>
            <a:rect l="l" t="t" r="r" b="b"/>
            <a:pathLst>
              <a:path w="6641465" h="2484120">
                <a:moveTo>
                  <a:pt x="0" y="72374"/>
                </a:moveTo>
                <a:lnTo>
                  <a:pt x="1338" y="2474503"/>
                </a:lnTo>
              </a:path>
              <a:path w="6641465" h="2484120">
                <a:moveTo>
                  <a:pt x="709286" y="186815"/>
                </a:moveTo>
                <a:lnTo>
                  <a:pt x="710625" y="906113"/>
                </a:lnTo>
              </a:path>
              <a:path w="6641465" h="2484120">
                <a:moveTo>
                  <a:pt x="1448755" y="11253"/>
                </a:moveTo>
                <a:lnTo>
                  <a:pt x="1450094" y="2481218"/>
                </a:lnTo>
              </a:path>
              <a:path w="6641465" h="2484120">
                <a:moveTo>
                  <a:pt x="2909581" y="0"/>
                </a:moveTo>
                <a:lnTo>
                  <a:pt x="2910920" y="2427861"/>
                </a:lnTo>
              </a:path>
              <a:path w="6641465" h="2484120">
                <a:moveTo>
                  <a:pt x="2127859" y="17308"/>
                </a:moveTo>
                <a:lnTo>
                  <a:pt x="2129198" y="934318"/>
                </a:lnTo>
              </a:path>
              <a:path w="6641465" h="2484120">
                <a:moveTo>
                  <a:pt x="3606407" y="295"/>
                </a:moveTo>
                <a:lnTo>
                  <a:pt x="3607747" y="917305"/>
                </a:lnTo>
              </a:path>
              <a:path w="6641465" h="2484120">
                <a:moveTo>
                  <a:pt x="4285824" y="5572"/>
                </a:moveTo>
                <a:lnTo>
                  <a:pt x="4287164" y="2464794"/>
                </a:lnTo>
              </a:path>
              <a:path w="6641465" h="2484120">
                <a:moveTo>
                  <a:pt x="4980211" y="10970"/>
                </a:moveTo>
                <a:lnTo>
                  <a:pt x="4981550" y="927980"/>
                </a:lnTo>
              </a:path>
              <a:path w="6641465" h="2484120">
                <a:moveTo>
                  <a:pt x="5673542" y="8093"/>
                </a:moveTo>
                <a:lnTo>
                  <a:pt x="5674881" y="2484032"/>
                </a:lnTo>
              </a:path>
              <a:path w="6641465" h="2484120">
                <a:moveTo>
                  <a:pt x="6640027" y="23864"/>
                </a:moveTo>
                <a:lnTo>
                  <a:pt x="6641365" y="940874"/>
                </a:lnTo>
              </a:path>
            </a:pathLst>
          </a:custGeom>
          <a:ln w="3175">
            <a:solidFill>
              <a:srgbClr val="23AFE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9" name="object 39"/>
          <p:cNvGrpSpPr/>
          <p:nvPr/>
        </p:nvGrpSpPr>
        <p:grpSpPr>
          <a:xfrm>
            <a:off x="10445738" y="0"/>
            <a:ext cx="247015" cy="7561580"/>
            <a:chOff x="10445738" y="0"/>
            <a:chExt cx="247015" cy="7561580"/>
          </a:xfrm>
        </p:grpSpPr>
        <p:sp>
          <p:nvSpPr>
            <p:cNvPr id="40" name="object 40"/>
            <p:cNvSpPr/>
            <p:nvPr/>
          </p:nvSpPr>
          <p:spPr>
            <a:xfrm>
              <a:off x="10479618" y="0"/>
              <a:ext cx="212725" cy="7561580"/>
            </a:xfrm>
            <a:custGeom>
              <a:avLst/>
              <a:gdLst/>
              <a:ahLst/>
              <a:cxnLst/>
              <a:rect l="l" t="t" r="r" b="b"/>
              <a:pathLst>
                <a:path w="212725" h="7561580">
                  <a:moveTo>
                    <a:pt x="212694" y="7561149"/>
                  </a:moveTo>
                  <a:lnTo>
                    <a:pt x="212694" y="0"/>
                  </a:lnTo>
                  <a:lnTo>
                    <a:pt x="0" y="0"/>
                  </a:lnTo>
                  <a:lnTo>
                    <a:pt x="0" y="7561149"/>
                  </a:lnTo>
                  <a:lnTo>
                    <a:pt x="212694" y="7561149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10445738" y="3632212"/>
              <a:ext cx="246379" cy="294005"/>
            </a:xfrm>
            <a:custGeom>
              <a:avLst/>
              <a:gdLst/>
              <a:ahLst/>
              <a:cxnLst/>
              <a:rect l="l" t="t" r="r" b="b"/>
              <a:pathLst>
                <a:path w="246379" h="294004">
                  <a:moveTo>
                    <a:pt x="246261" y="252457"/>
                  </a:moveTo>
                  <a:lnTo>
                    <a:pt x="246261" y="41116"/>
                  </a:lnTo>
                  <a:lnTo>
                    <a:pt x="233470" y="28325"/>
                  </a:lnTo>
                  <a:lnTo>
                    <a:pt x="193177" y="7484"/>
                  </a:lnTo>
                  <a:lnTo>
                    <a:pt x="146786" y="0"/>
                  </a:lnTo>
                  <a:lnTo>
                    <a:pt x="100396" y="7484"/>
                  </a:lnTo>
                  <a:lnTo>
                    <a:pt x="60102" y="28325"/>
                  </a:lnTo>
                  <a:lnTo>
                    <a:pt x="28325" y="60102"/>
                  </a:lnTo>
                  <a:lnTo>
                    <a:pt x="7484" y="100396"/>
                  </a:lnTo>
                  <a:lnTo>
                    <a:pt x="0" y="146786"/>
                  </a:lnTo>
                  <a:lnTo>
                    <a:pt x="7484" y="193177"/>
                  </a:lnTo>
                  <a:lnTo>
                    <a:pt x="28325" y="233470"/>
                  </a:lnTo>
                  <a:lnTo>
                    <a:pt x="60102" y="265247"/>
                  </a:lnTo>
                  <a:lnTo>
                    <a:pt x="100396" y="286088"/>
                  </a:lnTo>
                  <a:lnTo>
                    <a:pt x="146786" y="293573"/>
                  </a:lnTo>
                  <a:lnTo>
                    <a:pt x="193177" y="286088"/>
                  </a:lnTo>
                  <a:lnTo>
                    <a:pt x="233470" y="265247"/>
                  </a:lnTo>
                  <a:lnTo>
                    <a:pt x="246261" y="2524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/>
          <p:cNvSpPr txBox="1"/>
          <p:nvPr/>
        </p:nvSpPr>
        <p:spPr>
          <a:xfrm>
            <a:off x="10453283" y="3676695"/>
            <a:ext cx="254000" cy="208915"/>
          </a:xfrm>
          <a:prstGeom prst="rect">
            <a:avLst/>
          </a:prstGeom>
        </p:spPr>
        <p:txBody>
          <a:bodyPr wrap="square" lIns="0" tIns="13335" rIns="0" bIns="0" rtlCol="0" vert="ver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00" b="1">
                <a:solidFill>
                  <a:srgbClr val="1E1916"/>
                </a:solidFill>
                <a:latin typeface="Arial"/>
                <a:cs typeface="Arial"/>
              </a:rPr>
              <a:t>13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8706" y="2280273"/>
            <a:ext cx="13779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2.</a:t>
            </a:r>
            <a:r>
              <a:rPr dirty="0" sz="1400" spc="-65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00913F"/>
                </a:solidFill>
                <a:latin typeface="Comic Sans MS"/>
                <a:cs typeface="Comic Sans MS"/>
              </a:rPr>
              <a:t>OBJETIVOS</a:t>
            </a:r>
            <a:endParaRPr sz="1400">
              <a:latin typeface="Comic Sans MS"/>
              <a:cs typeface="Comic Sans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9389971"/>
            <a:ext cx="7560309" cy="1295400"/>
            <a:chOff x="0" y="9389971"/>
            <a:chExt cx="7560309" cy="1295400"/>
          </a:xfrm>
        </p:grpSpPr>
        <p:sp>
          <p:nvSpPr>
            <p:cNvPr id="4" name="object 4"/>
            <p:cNvSpPr/>
            <p:nvPr/>
          </p:nvSpPr>
          <p:spPr>
            <a:xfrm>
              <a:off x="0" y="9389971"/>
              <a:ext cx="7560309" cy="1295400"/>
            </a:xfrm>
            <a:custGeom>
              <a:avLst/>
              <a:gdLst/>
              <a:ahLst/>
              <a:cxnLst/>
              <a:rect l="l" t="t" r="r" b="b"/>
              <a:pathLst>
                <a:path w="7560309" h="1295400">
                  <a:moveTo>
                    <a:pt x="0" y="1294900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1294900"/>
                  </a:lnTo>
                  <a:lnTo>
                    <a:pt x="0" y="129490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35862" y="9495860"/>
              <a:ext cx="1404254" cy="105319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300" y="9500273"/>
              <a:ext cx="1564491" cy="104299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11826" y="9492736"/>
              <a:ext cx="1552121" cy="103474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2591" y="10440475"/>
              <a:ext cx="4675505" cy="149860"/>
            </a:xfrm>
            <a:custGeom>
              <a:avLst/>
              <a:gdLst/>
              <a:ahLst/>
              <a:cxnLst/>
              <a:rect l="l" t="t" r="r" b="b"/>
              <a:pathLst>
                <a:path w="4675505" h="149859">
                  <a:moveTo>
                    <a:pt x="4674927" y="0"/>
                  </a:moveTo>
                  <a:lnTo>
                    <a:pt x="0" y="0"/>
                  </a:lnTo>
                  <a:lnTo>
                    <a:pt x="0" y="149255"/>
                  </a:lnTo>
                  <a:lnTo>
                    <a:pt x="4674927" y="149255"/>
                  </a:lnTo>
                  <a:lnTo>
                    <a:pt x="46749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537731" y="1395852"/>
            <a:ext cx="6482715" cy="775335"/>
            <a:chOff x="537731" y="1395852"/>
            <a:chExt cx="6482715" cy="775335"/>
          </a:xfrm>
        </p:grpSpPr>
        <p:sp>
          <p:nvSpPr>
            <p:cNvPr id="10" name="object 10"/>
            <p:cNvSpPr/>
            <p:nvPr/>
          </p:nvSpPr>
          <p:spPr>
            <a:xfrm>
              <a:off x="537731" y="1395852"/>
              <a:ext cx="6482715" cy="775335"/>
            </a:xfrm>
            <a:custGeom>
              <a:avLst/>
              <a:gdLst/>
              <a:ahLst/>
              <a:cxnLst/>
              <a:rect l="l" t="t" r="r" b="b"/>
              <a:pathLst>
                <a:path w="6482715" h="775335">
                  <a:moveTo>
                    <a:pt x="6482664" y="0"/>
                  </a:moveTo>
                  <a:lnTo>
                    <a:pt x="0" y="0"/>
                  </a:lnTo>
                  <a:lnTo>
                    <a:pt x="0" y="775037"/>
                  </a:lnTo>
                  <a:lnTo>
                    <a:pt x="6482664" y="775037"/>
                  </a:lnTo>
                  <a:lnTo>
                    <a:pt x="6482664" y="0"/>
                  </a:lnTo>
                  <a:close/>
                </a:path>
              </a:pathLst>
            </a:custGeom>
            <a:solidFill>
              <a:srgbClr val="E2EDC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5045" y="1475032"/>
              <a:ext cx="181079" cy="108647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002525" y="10424307"/>
            <a:ext cx="285559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Durante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formação/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troca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experiênciua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entre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Núcleos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Barra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Turvo/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0">
                <a:solidFill>
                  <a:srgbClr val="1E1916"/>
                </a:solidFill>
                <a:latin typeface="Arial MT"/>
                <a:cs typeface="Arial MT"/>
              </a:rPr>
              <a:t>SP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807299" y="9494542"/>
            <a:ext cx="2670810" cy="1115060"/>
            <a:chOff x="4807299" y="9494542"/>
            <a:chExt cx="2670810" cy="1115060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35119" y="9498017"/>
              <a:ext cx="1442414" cy="108181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44542" y="9494542"/>
              <a:ext cx="1133398" cy="105579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807299" y="10459753"/>
              <a:ext cx="2670810" cy="149860"/>
            </a:xfrm>
            <a:custGeom>
              <a:avLst/>
              <a:gdLst/>
              <a:ahLst/>
              <a:cxnLst/>
              <a:rect l="l" t="t" r="r" b="b"/>
              <a:pathLst>
                <a:path w="2670809" h="149859">
                  <a:moveTo>
                    <a:pt x="2670642" y="0"/>
                  </a:moveTo>
                  <a:lnTo>
                    <a:pt x="0" y="0"/>
                  </a:lnTo>
                  <a:lnTo>
                    <a:pt x="0" y="149255"/>
                  </a:lnTo>
                  <a:lnTo>
                    <a:pt x="2670642" y="149255"/>
                  </a:lnTo>
                  <a:lnTo>
                    <a:pt x="26706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4877208" y="10443585"/>
            <a:ext cx="253111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Durante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formação/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troca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exper.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entre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Núcleos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Monte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negro/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RS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-1577" y="0"/>
            <a:ext cx="7561580" cy="748030"/>
            <a:chOff x="-1577" y="0"/>
            <a:chExt cx="7561580" cy="748030"/>
          </a:xfrm>
        </p:grpSpPr>
        <p:sp>
          <p:nvSpPr>
            <p:cNvPr id="19" name="object 19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71656" y="264480"/>
              <a:ext cx="469559" cy="483105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623075" y="275297"/>
            <a:ext cx="4277995" cy="1039494"/>
          </a:xfrm>
          <a:prstGeom prst="rect">
            <a:avLst/>
          </a:prstGeom>
        </p:spPr>
        <p:txBody>
          <a:bodyPr wrap="square" lIns="0" tIns="126364" rIns="0" bIns="0" rtlCol="0" vert="horz">
            <a:spAutoFit/>
          </a:bodyPr>
          <a:lstStyle/>
          <a:p>
            <a:pPr algn="ctr" marL="316865">
              <a:lnSpc>
                <a:spcPct val="100000"/>
              </a:lnSpc>
              <a:spcBef>
                <a:spcPts val="994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1080"/>
              </a:spcBef>
            </a:pPr>
            <a:r>
              <a:rPr dirty="0" u="sng" sz="1600" spc="-5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IV</a:t>
            </a:r>
            <a:r>
              <a:rPr dirty="0" u="sng" sz="1600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 - A REDE </a:t>
            </a:r>
            <a:r>
              <a:rPr dirty="0" u="sng" sz="1600" spc="-5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ECOVIDA</a:t>
            </a:r>
            <a:r>
              <a:rPr dirty="0" u="sng" sz="1600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600" spc="-5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DE</a:t>
            </a:r>
            <a:r>
              <a:rPr dirty="0" u="sng" sz="1600" spc="5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600" spc="-5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AGROECOLOGIA</a:t>
            </a:r>
            <a:endParaRPr sz="1600">
              <a:latin typeface="Comic Sans MS"/>
              <a:cs typeface="Comic Sans MS"/>
            </a:endParaRPr>
          </a:p>
          <a:p>
            <a:pPr algn="ctr" marL="41275">
              <a:lnSpc>
                <a:spcPct val="100000"/>
              </a:lnSpc>
              <a:spcBef>
                <a:spcPts val="844"/>
              </a:spcBef>
            </a:pPr>
            <a:r>
              <a:rPr dirty="0" sz="1400" spc="-5" b="1">
                <a:solidFill>
                  <a:srgbClr val="00913F"/>
                </a:solidFill>
                <a:latin typeface="Comic Sans MS"/>
                <a:cs typeface="Comic Sans MS"/>
              </a:rPr>
              <a:t>1.MISSÃO</a:t>
            </a:r>
            <a:endParaRPr sz="1400">
              <a:latin typeface="Comic Sans MS"/>
              <a:cs typeface="Comic Sans MS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437873" y="0"/>
            <a:ext cx="965835" cy="661035"/>
            <a:chOff x="3437873" y="0"/>
            <a:chExt cx="965835" cy="661035"/>
          </a:xfrm>
        </p:grpSpPr>
        <p:sp>
          <p:nvSpPr>
            <p:cNvPr id="24" name="object 24"/>
            <p:cNvSpPr/>
            <p:nvPr/>
          </p:nvSpPr>
          <p:spPr>
            <a:xfrm>
              <a:off x="3437873" y="628368"/>
              <a:ext cx="965835" cy="32384"/>
            </a:xfrm>
            <a:custGeom>
              <a:avLst/>
              <a:gdLst/>
              <a:ahLst/>
              <a:cxnLst/>
              <a:rect l="l" t="t" r="r" b="b"/>
              <a:pathLst>
                <a:path w="965835" h="32384">
                  <a:moveTo>
                    <a:pt x="960076" y="0"/>
                  </a:moveTo>
                  <a:lnTo>
                    <a:pt x="12247" y="0"/>
                  </a:lnTo>
                  <a:lnTo>
                    <a:pt x="5511" y="0"/>
                  </a:lnTo>
                  <a:lnTo>
                    <a:pt x="0" y="7222"/>
                  </a:lnTo>
                  <a:lnTo>
                    <a:pt x="0" y="24879"/>
                  </a:lnTo>
                  <a:lnTo>
                    <a:pt x="5511" y="32097"/>
                  </a:lnTo>
                  <a:lnTo>
                    <a:pt x="960076" y="32097"/>
                  </a:lnTo>
                  <a:lnTo>
                    <a:pt x="965588" y="24879"/>
                  </a:lnTo>
                  <a:lnTo>
                    <a:pt x="965588" y="7222"/>
                  </a:lnTo>
                  <a:lnTo>
                    <a:pt x="960076" y="0"/>
                  </a:lnTo>
                  <a:close/>
                </a:path>
              </a:pathLst>
            </a:custGeom>
            <a:solidFill>
              <a:srgbClr val="7CBC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14</a:t>
            </a:r>
            <a:endParaRPr sz="13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37731" y="1395852"/>
            <a:ext cx="6482715" cy="77533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algn="just" marL="23495" marR="14604" indent="432434">
              <a:lnSpc>
                <a:spcPct val="116100"/>
              </a:lnSpc>
              <a:spcBef>
                <a:spcPts val="170"/>
              </a:spcBef>
            </a:pP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Ser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espaço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articulação,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interação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ação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potencializar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o 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desenvolvimento</a:t>
            </a:r>
            <a:r>
              <a:rPr dirty="0" sz="1200" spc="-7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6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agroecologia,</a:t>
            </a:r>
            <a:r>
              <a:rPr dirty="0" sz="1200" spc="-7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como</a:t>
            </a:r>
            <a:r>
              <a:rPr dirty="0" sz="1200" spc="-7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parte</a:t>
            </a:r>
            <a:r>
              <a:rPr dirty="0" sz="1200" spc="-7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6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construção</a:t>
            </a:r>
            <a:r>
              <a:rPr dirty="0" sz="1200" spc="-7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6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200" spc="-6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projeto</a:t>
            </a:r>
            <a:r>
              <a:rPr dirty="0" sz="1200" spc="-7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6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sociedade </a:t>
            </a:r>
            <a:r>
              <a:rPr dirty="0" sz="1200" spc="-509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contemple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respeite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realidade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cada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povo.</a:t>
            </a:r>
            <a:endParaRPr sz="1200">
              <a:latin typeface="Comic Sans MS"/>
              <a:cs typeface="Comic Sans MS"/>
            </a:endParaRPr>
          </a:p>
        </p:txBody>
      </p:sp>
      <p:pic>
        <p:nvPicPr>
          <p:cNvPr id="28" name="object 2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965263" y="3975717"/>
            <a:ext cx="3471168" cy="3788423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525278" y="2600648"/>
            <a:ext cx="3027045" cy="48469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just" marL="12700" marR="5080" indent="457200">
              <a:lnSpc>
                <a:spcPct val="116599"/>
              </a:lnSpc>
              <a:spcBef>
                <a:spcPts val="12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Garantir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identidade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popular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transformadora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continuidade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construção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histórica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agroecologia,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contemplando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aspectos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ambientais,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sociais,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econômicos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culturais;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599"/>
              </a:lnSpc>
              <a:spcBef>
                <a:spcPts val="94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Responder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forma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coletiva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propositiva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desafios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concretos,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às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questões políticas, técnicas e outras, no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cenário</a:t>
            </a:r>
            <a:r>
              <a:rPr dirty="0" sz="1200" spc="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local,</a:t>
            </a:r>
            <a:r>
              <a:rPr dirty="0" sz="1200" spc="75">
                <a:solidFill>
                  <a:srgbClr val="1E1916"/>
                </a:solidFill>
                <a:latin typeface="Comic Sans MS"/>
                <a:cs typeface="Comic Sans MS"/>
              </a:rPr>
              <a:t> regional,</a:t>
            </a:r>
            <a:r>
              <a:rPr dirty="0" sz="1200" spc="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nacional</a:t>
            </a:r>
            <a:r>
              <a:rPr dirty="0" sz="1200" spc="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internacional;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35"/>
              </a:spcBef>
            </a:pPr>
            <a:r>
              <a:rPr dirty="0" sz="1200" spc="85">
                <a:solidFill>
                  <a:srgbClr val="1E1916"/>
                </a:solidFill>
                <a:latin typeface="Comic Sans MS"/>
                <a:cs typeface="Comic Sans MS"/>
              </a:rPr>
              <a:t>Desenvolver</a:t>
            </a:r>
            <a:r>
              <a:rPr dirty="0" sz="1200" spc="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85">
                <a:solidFill>
                  <a:srgbClr val="1E1916"/>
                </a:solidFill>
                <a:latin typeface="Comic Sans MS"/>
                <a:cs typeface="Comic Sans MS"/>
              </a:rPr>
              <a:t>multiplicar</a:t>
            </a:r>
            <a:r>
              <a:rPr dirty="0" sz="1200" spc="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as </a:t>
            </a:r>
            <a:r>
              <a:rPr dirty="0" sz="1200" spc="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iinciativas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agroecológicas;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4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Propiciar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espaços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formação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elaborar material na área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educação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campo;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3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Fomentar o intercâmbio e o resgate </a:t>
            </a:r>
            <a:r>
              <a:rPr dirty="0" sz="1200" spc="-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valorização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saber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popular;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7100"/>
              </a:lnSpc>
              <a:spcBef>
                <a:spcPts val="93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Reconhecer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respaldar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mutuamente  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as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10">
                <a:solidFill>
                  <a:srgbClr val="1E1916"/>
                </a:solidFill>
                <a:latin typeface="Comic Sans MS"/>
                <a:cs typeface="Comic Sans MS"/>
              </a:rPr>
              <a:t>famílias,</a:t>
            </a:r>
            <a:r>
              <a:rPr dirty="0" sz="1200" spc="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grupos,</a:t>
            </a:r>
            <a:r>
              <a:rPr dirty="0" sz="1200" spc="110">
                <a:solidFill>
                  <a:srgbClr val="1E1916"/>
                </a:solidFill>
                <a:latin typeface="Comic Sans MS"/>
                <a:cs typeface="Comic Sans MS"/>
              </a:rPr>
              <a:t> associações, </a:t>
            </a:r>
            <a:r>
              <a:rPr dirty="0" sz="1200" spc="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organizações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entidades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articuladas;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982582" y="2590350"/>
            <a:ext cx="3027045" cy="5989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3335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Continuar a construção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geração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credibilidade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compartilhada e avaliação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conformidade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participativa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sob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controle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social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(certificação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participativa);</a:t>
            </a:r>
            <a:endParaRPr sz="1200">
              <a:latin typeface="Comic Sans MS"/>
              <a:cs typeface="Comic Sans MS"/>
            </a:endParaRPr>
          </a:p>
          <a:p>
            <a:pPr algn="just" marL="13335" marR="5080" indent="457200">
              <a:lnSpc>
                <a:spcPct val="116100"/>
              </a:lnSpc>
              <a:spcBef>
                <a:spcPts val="835"/>
              </a:spcBef>
            </a:pP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Adotar</a:t>
            </a:r>
            <a:r>
              <a:rPr dirty="0" sz="1200" spc="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selo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75">
                <a:solidFill>
                  <a:srgbClr val="1E1916"/>
                </a:solidFill>
                <a:latin typeface="Comic Sans MS"/>
                <a:cs typeface="Comic Sans MS"/>
              </a:rPr>
              <a:t>avaliação</a:t>
            </a:r>
            <a:r>
              <a:rPr dirty="0" sz="1200" spc="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conformidade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próprio;</a:t>
            </a:r>
            <a:endParaRPr sz="1200">
              <a:latin typeface="Comic Sans MS"/>
              <a:cs typeface="Comic Sans MS"/>
            </a:endParaRPr>
          </a:p>
          <a:p>
            <a:pPr algn="just" marL="12700" marR="5715" indent="457200">
              <a:lnSpc>
                <a:spcPct val="116100"/>
              </a:lnSpc>
              <a:spcBef>
                <a:spcPts val="835"/>
              </a:spcBef>
            </a:pPr>
            <a:r>
              <a:rPr dirty="0" sz="1200" spc="50">
                <a:solidFill>
                  <a:srgbClr val="1E1916"/>
                </a:solidFill>
                <a:latin typeface="Comic Sans MS"/>
                <a:cs typeface="Comic Sans MS"/>
              </a:rPr>
              <a:t>Aproximar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forma</a:t>
            </a:r>
            <a:r>
              <a:rPr dirty="0" sz="1200" spc="50">
                <a:solidFill>
                  <a:srgbClr val="1E1916"/>
                </a:solidFill>
                <a:latin typeface="Comic Sans MS"/>
                <a:cs typeface="Comic Sans MS"/>
              </a:rPr>
              <a:t> solidária 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famílias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trabalhadores(as)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campo 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cidade;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4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Fortalecer o espírito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cooperação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incentivar o associativismo na produção,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distribuição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consumo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produtos 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agroecológicos;</a:t>
            </a:r>
            <a:endParaRPr sz="1200">
              <a:latin typeface="Comic Sans MS"/>
              <a:cs typeface="Comic Sans MS"/>
            </a:endParaRPr>
          </a:p>
          <a:p>
            <a:pPr algn="just" marL="12700" marR="5715" indent="457200">
              <a:lnSpc>
                <a:spcPct val="116100"/>
              </a:lnSpc>
              <a:spcBef>
                <a:spcPts val="835"/>
              </a:spcBef>
            </a:pP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Construir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articular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políticas 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públicas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afins;</a:t>
            </a:r>
            <a:endParaRPr sz="1200">
              <a:latin typeface="Comic Sans MS"/>
              <a:cs typeface="Comic Sans MS"/>
            </a:endParaRPr>
          </a:p>
          <a:p>
            <a:pPr algn="just" marL="12700" marR="5715" indent="457200">
              <a:lnSpc>
                <a:spcPct val="116799"/>
              </a:lnSpc>
              <a:spcBef>
                <a:spcPts val="93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Lutar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pela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segurança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soberania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alimentar,</a:t>
            </a:r>
            <a:r>
              <a:rPr dirty="0" sz="1200" spc="-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contra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os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transgênicos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contra </a:t>
            </a:r>
            <a:r>
              <a:rPr dirty="0" sz="1200" spc="-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apropriação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privada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vida,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das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sementes  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outros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bens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comuns;</a:t>
            </a:r>
            <a:endParaRPr sz="1200">
              <a:latin typeface="Comic Sans MS"/>
              <a:cs typeface="Comic Sans MS"/>
            </a:endParaRPr>
          </a:p>
          <a:p>
            <a:pPr algn="just" marL="12700" marR="5715" indent="457200">
              <a:lnSpc>
                <a:spcPct val="116100"/>
              </a:lnSpc>
              <a:spcBef>
                <a:spcPts val="83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Ser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parte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lutas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amplas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transformação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social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junto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demais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Movimentos Sociais, para uma sociedade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0">
                <a:solidFill>
                  <a:srgbClr val="1E1916"/>
                </a:solidFill>
                <a:latin typeface="Comic Sans MS"/>
                <a:cs typeface="Comic Sans MS"/>
              </a:rPr>
              <a:t>justa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igualitária,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 ambientalmente 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sustentável e economicamente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viável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todos.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25066" y="7527830"/>
            <a:ext cx="3026410" cy="14058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Organizar em rede seus membros,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sem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hierarquias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sob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orientação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spc="-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princípios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objetivos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definidos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assumidos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coletivamente;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35"/>
              </a:spcBef>
            </a:pPr>
            <a:r>
              <a:rPr dirty="0" sz="1200" spc="80">
                <a:solidFill>
                  <a:srgbClr val="1E1916"/>
                </a:solidFill>
                <a:latin typeface="Comic Sans MS"/>
                <a:cs typeface="Comic Sans MS"/>
              </a:rPr>
              <a:t>Assumir</a:t>
            </a:r>
            <a:r>
              <a:rPr dirty="0" sz="1200" spc="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85">
                <a:solidFill>
                  <a:srgbClr val="1E1916"/>
                </a:solidFill>
                <a:latin typeface="Comic Sans MS"/>
                <a:cs typeface="Comic Sans MS"/>
              </a:rPr>
              <a:t>marca-selo</a:t>
            </a:r>
            <a:r>
              <a:rPr dirty="0" sz="1200" spc="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que 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simbolize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identidade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proposta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Rede;</a:t>
            </a:r>
            <a:endParaRPr sz="1200">
              <a:latin typeface="Comic Sans MS"/>
              <a:cs typeface="Comic Sans MS"/>
            </a:endParaRPr>
          </a:p>
        </p:txBody>
      </p:sp>
      <p:pic>
        <p:nvPicPr>
          <p:cNvPr id="32" name="object 3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38783" y="2675271"/>
            <a:ext cx="206099" cy="123661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38783" y="3860992"/>
            <a:ext cx="206099" cy="123659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38783" y="5042232"/>
            <a:ext cx="190242" cy="114145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38783" y="5573153"/>
            <a:ext cx="190242" cy="114145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38783" y="6316441"/>
            <a:ext cx="190242" cy="114145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38783" y="6851843"/>
            <a:ext cx="206099" cy="123659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38783" y="7608348"/>
            <a:ext cx="190242" cy="114145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38783" y="8564004"/>
            <a:ext cx="190242" cy="114145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996247" y="2670789"/>
            <a:ext cx="190242" cy="114145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996247" y="3626445"/>
            <a:ext cx="190242" cy="114145"/>
          </a:xfrm>
          <a:prstGeom prst="rect">
            <a:avLst/>
          </a:prstGeom>
        </p:spPr>
      </p:pic>
      <p:grpSp>
        <p:nvGrpSpPr>
          <p:cNvPr id="42" name="object 42"/>
          <p:cNvGrpSpPr/>
          <p:nvPr/>
        </p:nvGrpSpPr>
        <p:grpSpPr>
          <a:xfrm>
            <a:off x="3996247" y="4157366"/>
            <a:ext cx="206375" cy="3317875"/>
            <a:chOff x="3996247" y="4157366"/>
            <a:chExt cx="206375" cy="3317875"/>
          </a:xfrm>
        </p:grpSpPr>
        <p:pic>
          <p:nvPicPr>
            <p:cNvPr id="43" name="object 4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96247" y="4157366"/>
              <a:ext cx="190242" cy="11414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96247" y="4900655"/>
              <a:ext cx="190242" cy="11414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96247" y="5856311"/>
              <a:ext cx="190242" cy="11414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96247" y="6391714"/>
              <a:ext cx="206100" cy="12365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96247" y="7360585"/>
              <a:ext cx="190242" cy="11414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12336" y="6436411"/>
            <a:ext cx="3105785" cy="2837180"/>
            <a:chOff x="4012336" y="6436411"/>
            <a:chExt cx="3105785" cy="28371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49057" y="6436411"/>
              <a:ext cx="2968517" cy="283657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013923" y="6964038"/>
              <a:ext cx="1053465" cy="614045"/>
            </a:xfrm>
            <a:custGeom>
              <a:avLst/>
              <a:gdLst/>
              <a:ahLst/>
              <a:cxnLst/>
              <a:rect l="l" t="t" r="r" b="b"/>
              <a:pathLst>
                <a:path w="1053464" h="614045">
                  <a:moveTo>
                    <a:pt x="526713" y="0"/>
                  </a:moveTo>
                  <a:lnTo>
                    <a:pt x="465296" y="2064"/>
                  </a:lnTo>
                  <a:lnTo>
                    <a:pt x="405958" y="8104"/>
                  </a:lnTo>
                  <a:lnTo>
                    <a:pt x="349093" y="17889"/>
                  </a:lnTo>
                  <a:lnTo>
                    <a:pt x="295099" y="31189"/>
                  </a:lnTo>
                  <a:lnTo>
                    <a:pt x="244369" y="47774"/>
                  </a:lnTo>
                  <a:lnTo>
                    <a:pt x="197301" y="67412"/>
                  </a:lnTo>
                  <a:lnTo>
                    <a:pt x="154288" y="89874"/>
                  </a:lnTo>
                  <a:lnTo>
                    <a:pt x="115728" y="114929"/>
                  </a:lnTo>
                  <a:lnTo>
                    <a:pt x="82014" y="142346"/>
                  </a:lnTo>
                  <a:lnTo>
                    <a:pt x="53544" y="171896"/>
                  </a:lnTo>
                  <a:lnTo>
                    <a:pt x="30711" y="203349"/>
                  </a:lnTo>
                  <a:lnTo>
                    <a:pt x="3544" y="271037"/>
                  </a:lnTo>
                  <a:lnTo>
                    <a:pt x="0" y="306812"/>
                  </a:lnTo>
                  <a:lnTo>
                    <a:pt x="3544" y="342588"/>
                  </a:lnTo>
                  <a:lnTo>
                    <a:pt x="30711" y="410277"/>
                  </a:lnTo>
                  <a:lnTo>
                    <a:pt x="53544" y="441729"/>
                  </a:lnTo>
                  <a:lnTo>
                    <a:pt x="82014" y="471279"/>
                  </a:lnTo>
                  <a:lnTo>
                    <a:pt x="115728" y="498697"/>
                  </a:lnTo>
                  <a:lnTo>
                    <a:pt x="154288" y="523752"/>
                  </a:lnTo>
                  <a:lnTo>
                    <a:pt x="197301" y="546214"/>
                  </a:lnTo>
                  <a:lnTo>
                    <a:pt x="244369" y="565852"/>
                  </a:lnTo>
                  <a:lnTo>
                    <a:pt x="295099" y="582437"/>
                  </a:lnTo>
                  <a:lnTo>
                    <a:pt x="349093" y="595737"/>
                  </a:lnTo>
                  <a:lnTo>
                    <a:pt x="405958" y="605522"/>
                  </a:lnTo>
                  <a:lnTo>
                    <a:pt x="465296" y="611562"/>
                  </a:lnTo>
                  <a:lnTo>
                    <a:pt x="526713" y="613627"/>
                  </a:lnTo>
                  <a:lnTo>
                    <a:pt x="588130" y="611562"/>
                  </a:lnTo>
                  <a:lnTo>
                    <a:pt x="647468" y="605522"/>
                  </a:lnTo>
                  <a:lnTo>
                    <a:pt x="704332" y="595737"/>
                  </a:lnTo>
                  <a:lnTo>
                    <a:pt x="758326" y="582437"/>
                  </a:lnTo>
                  <a:lnTo>
                    <a:pt x="809056" y="565852"/>
                  </a:lnTo>
                  <a:lnTo>
                    <a:pt x="856124" y="546214"/>
                  </a:lnTo>
                  <a:lnTo>
                    <a:pt x="899136" y="523752"/>
                  </a:lnTo>
                  <a:lnTo>
                    <a:pt x="937697" y="498697"/>
                  </a:lnTo>
                  <a:lnTo>
                    <a:pt x="971410" y="471279"/>
                  </a:lnTo>
                  <a:lnTo>
                    <a:pt x="999881" y="441729"/>
                  </a:lnTo>
                  <a:lnTo>
                    <a:pt x="1022713" y="410277"/>
                  </a:lnTo>
                  <a:lnTo>
                    <a:pt x="1049881" y="342588"/>
                  </a:lnTo>
                  <a:lnTo>
                    <a:pt x="1053425" y="306812"/>
                  </a:lnTo>
                  <a:lnTo>
                    <a:pt x="1049881" y="271037"/>
                  </a:lnTo>
                  <a:lnTo>
                    <a:pt x="1022713" y="203349"/>
                  </a:lnTo>
                  <a:lnTo>
                    <a:pt x="999881" y="171896"/>
                  </a:lnTo>
                  <a:lnTo>
                    <a:pt x="971410" y="142346"/>
                  </a:lnTo>
                  <a:lnTo>
                    <a:pt x="937697" y="114929"/>
                  </a:lnTo>
                  <a:lnTo>
                    <a:pt x="899136" y="89874"/>
                  </a:lnTo>
                  <a:lnTo>
                    <a:pt x="856124" y="67412"/>
                  </a:lnTo>
                  <a:lnTo>
                    <a:pt x="809056" y="47774"/>
                  </a:lnTo>
                  <a:lnTo>
                    <a:pt x="758326" y="31189"/>
                  </a:lnTo>
                  <a:lnTo>
                    <a:pt x="704332" y="17889"/>
                  </a:lnTo>
                  <a:lnTo>
                    <a:pt x="647468" y="8104"/>
                  </a:lnTo>
                  <a:lnTo>
                    <a:pt x="588130" y="2064"/>
                  </a:lnTo>
                  <a:lnTo>
                    <a:pt x="526713" y="0"/>
                  </a:lnTo>
                  <a:close/>
                </a:path>
              </a:pathLst>
            </a:custGeom>
            <a:solidFill>
              <a:srgbClr val="F4F4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013923" y="6964038"/>
              <a:ext cx="1053465" cy="614045"/>
            </a:xfrm>
            <a:custGeom>
              <a:avLst/>
              <a:gdLst/>
              <a:ahLst/>
              <a:cxnLst/>
              <a:rect l="l" t="t" r="r" b="b"/>
              <a:pathLst>
                <a:path w="1053464" h="614045">
                  <a:moveTo>
                    <a:pt x="526713" y="0"/>
                  </a:moveTo>
                  <a:lnTo>
                    <a:pt x="588130" y="2064"/>
                  </a:lnTo>
                  <a:lnTo>
                    <a:pt x="647468" y="8104"/>
                  </a:lnTo>
                  <a:lnTo>
                    <a:pt x="704332" y="17889"/>
                  </a:lnTo>
                  <a:lnTo>
                    <a:pt x="758326" y="31189"/>
                  </a:lnTo>
                  <a:lnTo>
                    <a:pt x="809056" y="47774"/>
                  </a:lnTo>
                  <a:lnTo>
                    <a:pt x="856124" y="67412"/>
                  </a:lnTo>
                  <a:lnTo>
                    <a:pt x="899136" y="89874"/>
                  </a:lnTo>
                  <a:lnTo>
                    <a:pt x="937697" y="114929"/>
                  </a:lnTo>
                  <a:lnTo>
                    <a:pt x="971410" y="142346"/>
                  </a:lnTo>
                  <a:lnTo>
                    <a:pt x="999881" y="171896"/>
                  </a:lnTo>
                  <a:lnTo>
                    <a:pt x="1022713" y="203349"/>
                  </a:lnTo>
                  <a:lnTo>
                    <a:pt x="1049881" y="271037"/>
                  </a:lnTo>
                  <a:lnTo>
                    <a:pt x="1053425" y="306812"/>
                  </a:lnTo>
                  <a:lnTo>
                    <a:pt x="1049881" y="342588"/>
                  </a:lnTo>
                  <a:lnTo>
                    <a:pt x="1022713" y="410277"/>
                  </a:lnTo>
                  <a:lnTo>
                    <a:pt x="999881" y="441729"/>
                  </a:lnTo>
                  <a:lnTo>
                    <a:pt x="971410" y="471279"/>
                  </a:lnTo>
                  <a:lnTo>
                    <a:pt x="937697" y="498697"/>
                  </a:lnTo>
                  <a:lnTo>
                    <a:pt x="899136" y="523752"/>
                  </a:lnTo>
                  <a:lnTo>
                    <a:pt x="856124" y="546214"/>
                  </a:lnTo>
                  <a:lnTo>
                    <a:pt x="809056" y="565852"/>
                  </a:lnTo>
                  <a:lnTo>
                    <a:pt x="758326" y="582437"/>
                  </a:lnTo>
                  <a:lnTo>
                    <a:pt x="704332" y="595737"/>
                  </a:lnTo>
                  <a:lnTo>
                    <a:pt x="647468" y="605522"/>
                  </a:lnTo>
                  <a:lnTo>
                    <a:pt x="588130" y="611562"/>
                  </a:lnTo>
                  <a:lnTo>
                    <a:pt x="526713" y="613627"/>
                  </a:lnTo>
                  <a:lnTo>
                    <a:pt x="465296" y="611562"/>
                  </a:lnTo>
                  <a:lnTo>
                    <a:pt x="405958" y="605522"/>
                  </a:lnTo>
                  <a:lnTo>
                    <a:pt x="349093" y="595737"/>
                  </a:lnTo>
                  <a:lnTo>
                    <a:pt x="295099" y="582437"/>
                  </a:lnTo>
                  <a:lnTo>
                    <a:pt x="244369" y="565852"/>
                  </a:lnTo>
                  <a:lnTo>
                    <a:pt x="197301" y="546214"/>
                  </a:lnTo>
                  <a:lnTo>
                    <a:pt x="154288" y="523752"/>
                  </a:lnTo>
                  <a:lnTo>
                    <a:pt x="115728" y="498697"/>
                  </a:lnTo>
                  <a:lnTo>
                    <a:pt x="82014" y="471279"/>
                  </a:lnTo>
                  <a:lnTo>
                    <a:pt x="53544" y="441729"/>
                  </a:lnTo>
                  <a:lnTo>
                    <a:pt x="30711" y="410277"/>
                  </a:lnTo>
                  <a:lnTo>
                    <a:pt x="3544" y="342588"/>
                  </a:lnTo>
                  <a:lnTo>
                    <a:pt x="0" y="306812"/>
                  </a:lnTo>
                  <a:lnTo>
                    <a:pt x="3544" y="271037"/>
                  </a:lnTo>
                  <a:lnTo>
                    <a:pt x="30711" y="203349"/>
                  </a:lnTo>
                  <a:lnTo>
                    <a:pt x="53544" y="171896"/>
                  </a:lnTo>
                  <a:lnTo>
                    <a:pt x="82014" y="142346"/>
                  </a:lnTo>
                  <a:lnTo>
                    <a:pt x="115728" y="114929"/>
                  </a:lnTo>
                  <a:lnTo>
                    <a:pt x="154288" y="89874"/>
                  </a:lnTo>
                  <a:lnTo>
                    <a:pt x="197301" y="67412"/>
                  </a:lnTo>
                  <a:lnTo>
                    <a:pt x="244369" y="47774"/>
                  </a:lnTo>
                  <a:lnTo>
                    <a:pt x="295099" y="31189"/>
                  </a:lnTo>
                  <a:lnTo>
                    <a:pt x="349093" y="17889"/>
                  </a:lnTo>
                  <a:lnTo>
                    <a:pt x="405958" y="8104"/>
                  </a:lnTo>
                  <a:lnTo>
                    <a:pt x="465296" y="2064"/>
                  </a:lnTo>
                  <a:lnTo>
                    <a:pt x="526713" y="0"/>
                  </a:lnTo>
                  <a:close/>
                </a:path>
              </a:pathLst>
            </a:custGeom>
            <a:ln w="3175">
              <a:solidFill>
                <a:srgbClr val="1E191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457624" y="4862597"/>
            <a:ext cx="271716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4.</a:t>
            </a:r>
            <a:r>
              <a:rPr dirty="0" sz="1400" spc="-35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FORMA</a:t>
            </a:r>
            <a:r>
              <a:rPr dirty="0" sz="1400" spc="-35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DE</a:t>
            </a:r>
            <a:r>
              <a:rPr dirty="0" sz="1400" spc="-3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ORGANIZAÇÃO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76359" y="6975112"/>
            <a:ext cx="728980" cy="42418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algn="ctr" marL="223520" marR="215900">
              <a:lnSpc>
                <a:spcPts val="1030"/>
              </a:lnSpc>
              <a:spcBef>
                <a:spcPts val="175"/>
              </a:spcBef>
            </a:pPr>
            <a:r>
              <a:rPr dirty="0" sz="900" spc="-85" b="1">
                <a:solidFill>
                  <a:srgbClr val="1E1916"/>
                </a:solidFill>
                <a:latin typeface="Arial"/>
                <a:cs typeface="Arial"/>
              </a:rPr>
              <a:t>Grupo  </a:t>
            </a:r>
            <a:r>
              <a:rPr dirty="0" sz="900" spc="-95" b="1">
                <a:solidFill>
                  <a:srgbClr val="1E1916"/>
                </a:solidFill>
                <a:latin typeface="Arial"/>
                <a:cs typeface="Arial"/>
              </a:rPr>
              <a:t>de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1000"/>
              </a:lnSpc>
            </a:pPr>
            <a:r>
              <a:rPr dirty="0" sz="900" spc="-80" b="1">
                <a:solidFill>
                  <a:srgbClr val="1E1916"/>
                </a:solidFill>
                <a:latin typeface="Arial"/>
                <a:cs typeface="Arial"/>
              </a:rPr>
              <a:t>agricultores(as)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791056" y="6425291"/>
            <a:ext cx="900430" cy="590550"/>
            <a:chOff x="4791056" y="6425291"/>
            <a:chExt cx="900430" cy="590550"/>
          </a:xfrm>
        </p:grpSpPr>
        <p:sp>
          <p:nvSpPr>
            <p:cNvPr id="9" name="object 9"/>
            <p:cNvSpPr/>
            <p:nvPr/>
          </p:nvSpPr>
          <p:spPr>
            <a:xfrm>
              <a:off x="4792643" y="6426879"/>
              <a:ext cx="897255" cy="587375"/>
            </a:xfrm>
            <a:custGeom>
              <a:avLst/>
              <a:gdLst/>
              <a:ahLst/>
              <a:cxnLst/>
              <a:rect l="l" t="t" r="r" b="b"/>
              <a:pathLst>
                <a:path w="897254" h="587375">
                  <a:moveTo>
                    <a:pt x="448618" y="0"/>
                  </a:moveTo>
                  <a:lnTo>
                    <a:pt x="392353" y="2287"/>
                  </a:lnTo>
                  <a:lnTo>
                    <a:pt x="338170" y="8966"/>
                  </a:lnTo>
                  <a:lnTo>
                    <a:pt x="286492" y="19762"/>
                  </a:lnTo>
                  <a:lnTo>
                    <a:pt x="237739" y="34398"/>
                  </a:lnTo>
                  <a:lnTo>
                    <a:pt x="192331" y="52600"/>
                  </a:lnTo>
                  <a:lnTo>
                    <a:pt x="150689" y="74092"/>
                  </a:lnTo>
                  <a:lnTo>
                    <a:pt x="113235" y="98600"/>
                  </a:lnTo>
                  <a:lnTo>
                    <a:pt x="80388" y="125847"/>
                  </a:lnTo>
                  <a:lnTo>
                    <a:pt x="52570" y="155558"/>
                  </a:lnTo>
                  <a:lnTo>
                    <a:pt x="30202" y="187459"/>
                  </a:lnTo>
                  <a:lnTo>
                    <a:pt x="3496" y="256727"/>
                  </a:lnTo>
                  <a:lnTo>
                    <a:pt x="0" y="293543"/>
                  </a:lnTo>
                  <a:lnTo>
                    <a:pt x="3496" y="330360"/>
                  </a:lnTo>
                  <a:lnTo>
                    <a:pt x="30202" y="399627"/>
                  </a:lnTo>
                  <a:lnTo>
                    <a:pt x="52570" y="431528"/>
                  </a:lnTo>
                  <a:lnTo>
                    <a:pt x="80388" y="461240"/>
                  </a:lnTo>
                  <a:lnTo>
                    <a:pt x="113235" y="488487"/>
                  </a:lnTo>
                  <a:lnTo>
                    <a:pt x="150689" y="512994"/>
                  </a:lnTo>
                  <a:lnTo>
                    <a:pt x="192331" y="534487"/>
                  </a:lnTo>
                  <a:lnTo>
                    <a:pt x="237739" y="552689"/>
                  </a:lnTo>
                  <a:lnTo>
                    <a:pt x="286492" y="567325"/>
                  </a:lnTo>
                  <a:lnTo>
                    <a:pt x="338170" y="578121"/>
                  </a:lnTo>
                  <a:lnTo>
                    <a:pt x="392353" y="584800"/>
                  </a:lnTo>
                  <a:lnTo>
                    <a:pt x="448618" y="587087"/>
                  </a:lnTo>
                  <a:lnTo>
                    <a:pt x="504883" y="584800"/>
                  </a:lnTo>
                  <a:lnTo>
                    <a:pt x="559065" y="578121"/>
                  </a:lnTo>
                  <a:lnTo>
                    <a:pt x="610744" y="567325"/>
                  </a:lnTo>
                  <a:lnTo>
                    <a:pt x="659497" y="552689"/>
                  </a:lnTo>
                  <a:lnTo>
                    <a:pt x="704904" y="534487"/>
                  </a:lnTo>
                  <a:lnTo>
                    <a:pt x="746546" y="512994"/>
                  </a:lnTo>
                  <a:lnTo>
                    <a:pt x="784000" y="488487"/>
                  </a:lnTo>
                  <a:lnTo>
                    <a:pt x="816847" y="461240"/>
                  </a:lnTo>
                  <a:lnTo>
                    <a:pt x="844665" y="431528"/>
                  </a:lnTo>
                  <a:lnTo>
                    <a:pt x="867033" y="399627"/>
                  </a:lnTo>
                  <a:lnTo>
                    <a:pt x="893739" y="330360"/>
                  </a:lnTo>
                  <a:lnTo>
                    <a:pt x="897235" y="293543"/>
                  </a:lnTo>
                  <a:lnTo>
                    <a:pt x="893739" y="256727"/>
                  </a:lnTo>
                  <a:lnTo>
                    <a:pt x="867033" y="187459"/>
                  </a:lnTo>
                  <a:lnTo>
                    <a:pt x="844665" y="155558"/>
                  </a:lnTo>
                  <a:lnTo>
                    <a:pt x="816847" y="125847"/>
                  </a:lnTo>
                  <a:lnTo>
                    <a:pt x="784000" y="98600"/>
                  </a:lnTo>
                  <a:lnTo>
                    <a:pt x="746546" y="74092"/>
                  </a:lnTo>
                  <a:lnTo>
                    <a:pt x="704904" y="52600"/>
                  </a:lnTo>
                  <a:lnTo>
                    <a:pt x="659497" y="34398"/>
                  </a:lnTo>
                  <a:lnTo>
                    <a:pt x="610744" y="19762"/>
                  </a:lnTo>
                  <a:lnTo>
                    <a:pt x="559065" y="8966"/>
                  </a:lnTo>
                  <a:lnTo>
                    <a:pt x="504883" y="2287"/>
                  </a:lnTo>
                  <a:lnTo>
                    <a:pt x="448618" y="0"/>
                  </a:lnTo>
                  <a:close/>
                </a:path>
              </a:pathLst>
            </a:custGeom>
            <a:solidFill>
              <a:srgbClr val="F4F4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792643" y="6426879"/>
              <a:ext cx="897255" cy="587375"/>
            </a:xfrm>
            <a:custGeom>
              <a:avLst/>
              <a:gdLst/>
              <a:ahLst/>
              <a:cxnLst/>
              <a:rect l="l" t="t" r="r" b="b"/>
              <a:pathLst>
                <a:path w="897254" h="587375">
                  <a:moveTo>
                    <a:pt x="448618" y="0"/>
                  </a:moveTo>
                  <a:lnTo>
                    <a:pt x="504883" y="2287"/>
                  </a:lnTo>
                  <a:lnTo>
                    <a:pt x="559065" y="8966"/>
                  </a:lnTo>
                  <a:lnTo>
                    <a:pt x="610744" y="19762"/>
                  </a:lnTo>
                  <a:lnTo>
                    <a:pt x="659497" y="34398"/>
                  </a:lnTo>
                  <a:lnTo>
                    <a:pt x="704904" y="52600"/>
                  </a:lnTo>
                  <a:lnTo>
                    <a:pt x="746546" y="74092"/>
                  </a:lnTo>
                  <a:lnTo>
                    <a:pt x="784000" y="98600"/>
                  </a:lnTo>
                  <a:lnTo>
                    <a:pt x="816847" y="125847"/>
                  </a:lnTo>
                  <a:lnTo>
                    <a:pt x="844665" y="155558"/>
                  </a:lnTo>
                  <a:lnTo>
                    <a:pt x="867033" y="187459"/>
                  </a:lnTo>
                  <a:lnTo>
                    <a:pt x="893739" y="256727"/>
                  </a:lnTo>
                  <a:lnTo>
                    <a:pt x="897235" y="293543"/>
                  </a:lnTo>
                  <a:lnTo>
                    <a:pt x="893739" y="330360"/>
                  </a:lnTo>
                  <a:lnTo>
                    <a:pt x="867033" y="399627"/>
                  </a:lnTo>
                  <a:lnTo>
                    <a:pt x="844665" y="431528"/>
                  </a:lnTo>
                  <a:lnTo>
                    <a:pt x="816847" y="461240"/>
                  </a:lnTo>
                  <a:lnTo>
                    <a:pt x="784000" y="488487"/>
                  </a:lnTo>
                  <a:lnTo>
                    <a:pt x="746546" y="512994"/>
                  </a:lnTo>
                  <a:lnTo>
                    <a:pt x="704904" y="534487"/>
                  </a:lnTo>
                  <a:lnTo>
                    <a:pt x="659497" y="552689"/>
                  </a:lnTo>
                  <a:lnTo>
                    <a:pt x="610744" y="567325"/>
                  </a:lnTo>
                  <a:lnTo>
                    <a:pt x="559065" y="578121"/>
                  </a:lnTo>
                  <a:lnTo>
                    <a:pt x="504883" y="584800"/>
                  </a:lnTo>
                  <a:lnTo>
                    <a:pt x="448618" y="587087"/>
                  </a:lnTo>
                  <a:lnTo>
                    <a:pt x="392353" y="584800"/>
                  </a:lnTo>
                  <a:lnTo>
                    <a:pt x="338170" y="578121"/>
                  </a:lnTo>
                  <a:lnTo>
                    <a:pt x="286492" y="567325"/>
                  </a:lnTo>
                  <a:lnTo>
                    <a:pt x="237739" y="552689"/>
                  </a:lnTo>
                  <a:lnTo>
                    <a:pt x="192331" y="534487"/>
                  </a:lnTo>
                  <a:lnTo>
                    <a:pt x="150689" y="512994"/>
                  </a:lnTo>
                  <a:lnTo>
                    <a:pt x="113235" y="488487"/>
                  </a:lnTo>
                  <a:lnTo>
                    <a:pt x="80388" y="461240"/>
                  </a:lnTo>
                  <a:lnTo>
                    <a:pt x="52570" y="431528"/>
                  </a:lnTo>
                  <a:lnTo>
                    <a:pt x="30202" y="399627"/>
                  </a:lnTo>
                  <a:lnTo>
                    <a:pt x="3496" y="330360"/>
                  </a:lnTo>
                  <a:lnTo>
                    <a:pt x="0" y="293543"/>
                  </a:lnTo>
                  <a:lnTo>
                    <a:pt x="3496" y="256727"/>
                  </a:lnTo>
                  <a:lnTo>
                    <a:pt x="30202" y="187459"/>
                  </a:lnTo>
                  <a:lnTo>
                    <a:pt x="52570" y="155558"/>
                  </a:lnTo>
                  <a:lnTo>
                    <a:pt x="80388" y="125847"/>
                  </a:lnTo>
                  <a:lnTo>
                    <a:pt x="113235" y="98600"/>
                  </a:lnTo>
                  <a:lnTo>
                    <a:pt x="150689" y="74092"/>
                  </a:lnTo>
                  <a:lnTo>
                    <a:pt x="192331" y="52600"/>
                  </a:lnTo>
                  <a:lnTo>
                    <a:pt x="237739" y="34398"/>
                  </a:lnTo>
                  <a:lnTo>
                    <a:pt x="286492" y="19762"/>
                  </a:lnTo>
                  <a:lnTo>
                    <a:pt x="338170" y="8966"/>
                  </a:lnTo>
                  <a:lnTo>
                    <a:pt x="392353" y="2287"/>
                  </a:lnTo>
                  <a:lnTo>
                    <a:pt x="448618" y="0"/>
                  </a:lnTo>
                  <a:close/>
                </a:path>
              </a:pathLst>
            </a:custGeom>
            <a:ln w="3175">
              <a:solidFill>
                <a:srgbClr val="1E191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4876986" y="6437157"/>
            <a:ext cx="728980" cy="42418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algn="ctr" marL="217804" marR="210185">
              <a:lnSpc>
                <a:spcPts val="1030"/>
              </a:lnSpc>
              <a:spcBef>
                <a:spcPts val="175"/>
              </a:spcBef>
            </a:pPr>
            <a:r>
              <a:rPr dirty="0" sz="900" spc="-100" b="1">
                <a:solidFill>
                  <a:srgbClr val="1E1916"/>
                </a:solidFill>
                <a:latin typeface="Arial"/>
                <a:cs typeface="Arial"/>
              </a:rPr>
              <a:t>Asso </a:t>
            </a:r>
            <a:r>
              <a:rPr dirty="0" sz="900" spc="-95" b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900" spc="-85" b="1">
                <a:solidFill>
                  <a:srgbClr val="1E1916"/>
                </a:solidFill>
                <a:latin typeface="Arial"/>
                <a:cs typeface="Arial"/>
              </a:rPr>
              <a:t>ciação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1000"/>
              </a:lnSpc>
            </a:pPr>
            <a:r>
              <a:rPr dirty="0" sz="900" spc="-80" b="1">
                <a:solidFill>
                  <a:srgbClr val="1E1916"/>
                </a:solidFill>
                <a:latin typeface="Arial"/>
                <a:cs typeface="Arial"/>
              </a:rPr>
              <a:t>agricultores(as)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922265" y="7821093"/>
            <a:ext cx="1000125" cy="635000"/>
            <a:chOff x="3922265" y="7821093"/>
            <a:chExt cx="1000125" cy="635000"/>
          </a:xfrm>
        </p:grpSpPr>
        <p:sp>
          <p:nvSpPr>
            <p:cNvPr id="13" name="object 13"/>
            <p:cNvSpPr/>
            <p:nvPr/>
          </p:nvSpPr>
          <p:spPr>
            <a:xfrm>
              <a:off x="3923853" y="7822681"/>
              <a:ext cx="996950" cy="631825"/>
            </a:xfrm>
            <a:custGeom>
              <a:avLst/>
              <a:gdLst/>
              <a:ahLst/>
              <a:cxnLst/>
              <a:rect l="l" t="t" r="r" b="b"/>
              <a:pathLst>
                <a:path w="996950" h="631825">
                  <a:moveTo>
                    <a:pt x="498242" y="0"/>
                  </a:moveTo>
                  <a:lnTo>
                    <a:pt x="440145" y="2125"/>
                  </a:lnTo>
                  <a:lnTo>
                    <a:pt x="384014" y="8344"/>
                  </a:lnTo>
                  <a:lnTo>
                    <a:pt x="330223" y="18418"/>
                  </a:lnTo>
                  <a:lnTo>
                    <a:pt x="279147" y="32111"/>
                  </a:lnTo>
                  <a:lnTo>
                    <a:pt x="231160" y="49185"/>
                  </a:lnTo>
                  <a:lnTo>
                    <a:pt x="186636" y="69403"/>
                  </a:lnTo>
                  <a:lnTo>
                    <a:pt x="145948" y="92528"/>
                  </a:lnTo>
                  <a:lnTo>
                    <a:pt x="109472" y="118323"/>
                  </a:lnTo>
                  <a:lnTo>
                    <a:pt x="77581" y="146550"/>
                  </a:lnTo>
                  <a:lnTo>
                    <a:pt x="50649" y="176973"/>
                  </a:lnTo>
                  <a:lnTo>
                    <a:pt x="29051" y="209354"/>
                  </a:lnTo>
                  <a:lnTo>
                    <a:pt x="3352" y="279042"/>
                  </a:lnTo>
                  <a:lnTo>
                    <a:pt x="0" y="315874"/>
                  </a:lnTo>
                  <a:lnTo>
                    <a:pt x="3352" y="352706"/>
                  </a:lnTo>
                  <a:lnTo>
                    <a:pt x="29051" y="422392"/>
                  </a:lnTo>
                  <a:lnTo>
                    <a:pt x="50649" y="454773"/>
                  </a:lnTo>
                  <a:lnTo>
                    <a:pt x="77581" y="485195"/>
                  </a:lnTo>
                  <a:lnTo>
                    <a:pt x="109472" y="513423"/>
                  </a:lnTo>
                  <a:lnTo>
                    <a:pt x="145948" y="539218"/>
                  </a:lnTo>
                  <a:lnTo>
                    <a:pt x="186636" y="562343"/>
                  </a:lnTo>
                  <a:lnTo>
                    <a:pt x="231160" y="582561"/>
                  </a:lnTo>
                  <a:lnTo>
                    <a:pt x="279147" y="599635"/>
                  </a:lnTo>
                  <a:lnTo>
                    <a:pt x="330223" y="613328"/>
                  </a:lnTo>
                  <a:lnTo>
                    <a:pt x="384014" y="623402"/>
                  </a:lnTo>
                  <a:lnTo>
                    <a:pt x="440145" y="629620"/>
                  </a:lnTo>
                  <a:lnTo>
                    <a:pt x="498242" y="631746"/>
                  </a:lnTo>
                  <a:lnTo>
                    <a:pt x="556339" y="629620"/>
                  </a:lnTo>
                  <a:lnTo>
                    <a:pt x="612470" y="623402"/>
                  </a:lnTo>
                  <a:lnTo>
                    <a:pt x="666261" y="613328"/>
                  </a:lnTo>
                  <a:lnTo>
                    <a:pt x="717337" y="599635"/>
                  </a:lnTo>
                  <a:lnTo>
                    <a:pt x="765324" y="582561"/>
                  </a:lnTo>
                  <a:lnTo>
                    <a:pt x="809849" y="562343"/>
                  </a:lnTo>
                  <a:lnTo>
                    <a:pt x="850536" y="539218"/>
                  </a:lnTo>
                  <a:lnTo>
                    <a:pt x="887013" y="513423"/>
                  </a:lnTo>
                  <a:lnTo>
                    <a:pt x="918904" y="485195"/>
                  </a:lnTo>
                  <a:lnTo>
                    <a:pt x="945836" y="454773"/>
                  </a:lnTo>
                  <a:lnTo>
                    <a:pt x="967434" y="422392"/>
                  </a:lnTo>
                  <a:lnTo>
                    <a:pt x="993133" y="352706"/>
                  </a:lnTo>
                  <a:lnTo>
                    <a:pt x="996486" y="315874"/>
                  </a:lnTo>
                  <a:lnTo>
                    <a:pt x="993133" y="279042"/>
                  </a:lnTo>
                  <a:lnTo>
                    <a:pt x="967434" y="209354"/>
                  </a:lnTo>
                  <a:lnTo>
                    <a:pt x="945836" y="176973"/>
                  </a:lnTo>
                  <a:lnTo>
                    <a:pt x="918904" y="146550"/>
                  </a:lnTo>
                  <a:lnTo>
                    <a:pt x="887013" y="118323"/>
                  </a:lnTo>
                  <a:lnTo>
                    <a:pt x="850536" y="92528"/>
                  </a:lnTo>
                  <a:lnTo>
                    <a:pt x="809849" y="69403"/>
                  </a:lnTo>
                  <a:lnTo>
                    <a:pt x="765324" y="49185"/>
                  </a:lnTo>
                  <a:lnTo>
                    <a:pt x="717337" y="32111"/>
                  </a:lnTo>
                  <a:lnTo>
                    <a:pt x="666261" y="18418"/>
                  </a:lnTo>
                  <a:lnTo>
                    <a:pt x="612470" y="8344"/>
                  </a:lnTo>
                  <a:lnTo>
                    <a:pt x="556339" y="2125"/>
                  </a:lnTo>
                  <a:lnTo>
                    <a:pt x="498242" y="0"/>
                  </a:lnTo>
                  <a:close/>
                </a:path>
              </a:pathLst>
            </a:custGeom>
            <a:solidFill>
              <a:srgbClr val="F4F4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923853" y="7822681"/>
              <a:ext cx="996950" cy="631825"/>
            </a:xfrm>
            <a:custGeom>
              <a:avLst/>
              <a:gdLst/>
              <a:ahLst/>
              <a:cxnLst/>
              <a:rect l="l" t="t" r="r" b="b"/>
              <a:pathLst>
                <a:path w="996950" h="631825">
                  <a:moveTo>
                    <a:pt x="498242" y="0"/>
                  </a:moveTo>
                  <a:lnTo>
                    <a:pt x="556339" y="2125"/>
                  </a:lnTo>
                  <a:lnTo>
                    <a:pt x="612470" y="8344"/>
                  </a:lnTo>
                  <a:lnTo>
                    <a:pt x="666261" y="18418"/>
                  </a:lnTo>
                  <a:lnTo>
                    <a:pt x="717337" y="32111"/>
                  </a:lnTo>
                  <a:lnTo>
                    <a:pt x="765324" y="49185"/>
                  </a:lnTo>
                  <a:lnTo>
                    <a:pt x="809849" y="69403"/>
                  </a:lnTo>
                  <a:lnTo>
                    <a:pt x="850536" y="92528"/>
                  </a:lnTo>
                  <a:lnTo>
                    <a:pt x="887013" y="118323"/>
                  </a:lnTo>
                  <a:lnTo>
                    <a:pt x="918904" y="146550"/>
                  </a:lnTo>
                  <a:lnTo>
                    <a:pt x="945836" y="176973"/>
                  </a:lnTo>
                  <a:lnTo>
                    <a:pt x="967434" y="209354"/>
                  </a:lnTo>
                  <a:lnTo>
                    <a:pt x="993133" y="279042"/>
                  </a:lnTo>
                  <a:lnTo>
                    <a:pt x="996486" y="315874"/>
                  </a:lnTo>
                  <a:lnTo>
                    <a:pt x="993133" y="352706"/>
                  </a:lnTo>
                  <a:lnTo>
                    <a:pt x="967434" y="422392"/>
                  </a:lnTo>
                  <a:lnTo>
                    <a:pt x="945836" y="454773"/>
                  </a:lnTo>
                  <a:lnTo>
                    <a:pt x="918904" y="485195"/>
                  </a:lnTo>
                  <a:lnTo>
                    <a:pt x="887013" y="513423"/>
                  </a:lnTo>
                  <a:lnTo>
                    <a:pt x="850536" y="539218"/>
                  </a:lnTo>
                  <a:lnTo>
                    <a:pt x="809849" y="562343"/>
                  </a:lnTo>
                  <a:lnTo>
                    <a:pt x="765324" y="582561"/>
                  </a:lnTo>
                  <a:lnTo>
                    <a:pt x="717337" y="599635"/>
                  </a:lnTo>
                  <a:lnTo>
                    <a:pt x="666261" y="613328"/>
                  </a:lnTo>
                  <a:lnTo>
                    <a:pt x="612470" y="623402"/>
                  </a:lnTo>
                  <a:lnTo>
                    <a:pt x="556339" y="629620"/>
                  </a:lnTo>
                  <a:lnTo>
                    <a:pt x="498242" y="631746"/>
                  </a:lnTo>
                  <a:lnTo>
                    <a:pt x="440145" y="629620"/>
                  </a:lnTo>
                  <a:lnTo>
                    <a:pt x="384014" y="623402"/>
                  </a:lnTo>
                  <a:lnTo>
                    <a:pt x="330223" y="613328"/>
                  </a:lnTo>
                  <a:lnTo>
                    <a:pt x="279147" y="599635"/>
                  </a:lnTo>
                  <a:lnTo>
                    <a:pt x="231160" y="582561"/>
                  </a:lnTo>
                  <a:lnTo>
                    <a:pt x="186636" y="562343"/>
                  </a:lnTo>
                  <a:lnTo>
                    <a:pt x="145948" y="539218"/>
                  </a:lnTo>
                  <a:lnTo>
                    <a:pt x="109472" y="513423"/>
                  </a:lnTo>
                  <a:lnTo>
                    <a:pt x="77581" y="485195"/>
                  </a:lnTo>
                  <a:lnTo>
                    <a:pt x="50649" y="454773"/>
                  </a:lnTo>
                  <a:lnTo>
                    <a:pt x="29051" y="422392"/>
                  </a:lnTo>
                  <a:lnTo>
                    <a:pt x="3352" y="352706"/>
                  </a:lnTo>
                  <a:lnTo>
                    <a:pt x="0" y="315874"/>
                  </a:lnTo>
                  <a:lnTo>
                    <a:pt x="3352" y="279042"/>
                  </a:lnTo>
                  <a:lnTo>
                    <a:pt x="29051" y="209354"/>
                  </a:lnTo>
                  <a:lnTo>
                    <a:pt x="50649" y="176973"/>
                  </a:lnTo>
                  <a:lnTo>
                    <a:pt x="77581" y="146550"/>
                  </a:lnTo>
                  <a:lnTo>
                    <a:pt x="109472" y="118323"/>
                  </a:lnTo>
                  <a:lnTo>
                    <a:pt x="145948" y="92528"/>
                  </a:lnTo>
                  <a:lnTo>
                    <a:pt x="186636" y="69403"/>
                  </a:lnTo>
                  <a:lnTo>
                    <a:pt x="231160" y="49185"/>
                  </a:lnTo>
                  <a:lnTo>
                    <a:pt x="279147" y="32111"/>
                  </a:lnTo>
                  <a:lnTo>
                    <a:pt x="330223" y="18418"/>
                  </a:lnTo>
                  <a:lnTo>
                    <a:pt x="384014" y="8344"/>
                  </a:lnTo>
                  <a:lnTo>
                    <a:pt x="440145" y="2125"/>
                  </a:lnTo>
                  <a:lnTo>
                    <a:pt x="498242" y="0"/>
                  </a:lnTo>
                  <a:close/>
                </a:path>
              </a:pathLst>
            </a:custGeom>
            <a:ln w="3175">
              <a:solidFill>
                <a:srgbClr val="1E191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4057818" y="7834299"/>
            <a:ext cx="728980" cy="42418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algn="ctr" marL="223520" marR="215900">
              <a:lnSpc>
                <a:spcPts val="1030"/>
              </a:lnSpc>
              <a:spcBef>
                <a:spcPts val="175"/>
              </a:spcBef>
            </a:pPr>
            <a:r>
              <a:rPr dirty="0" sz="900" spc="-85" b="1">
                <a:solidFill>
                  <a:srgbClr val="1E1916"/>
                </a:solidFill>
                <a:latin typeface="Arial"/>
                <a:cs typeface="Arial"/>
              </a:rPr>
              <a:t>Grupo  </a:t>
            </a:r>
            <a:r>
              <a:rPr dirty="0" sz="900" spc="-95" b="1">
                <a:solidFill>
                  <a:srgbClr val="1E1916"/>
                </a:solidFill>
                <a:latin typeface="Arial"/>
                <a:cs typeface="Arial"/>
              </a:rPr>
              <a:t>de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1000"/>
              </a:lnSpc>
            </a:pPr>
            <a:r>
              <a:rPr dirty="0" sz="900" spc="-80" b="1">
                <a:solidFill>
                  <a:srgbClr val="1E1916"/>
                </a:solidFill>
                <a:latin typeface="Arial"/>
                <a:cs typeface="Arial"/>
              </a:rPr>
              <a:t>agricultores(as)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360966" y="7649971"/>
            <a:ext cx="1018540" cy="621665"/>
            <a:chOff x="6360966" y="7649971"/>
            <a:chExt cx="1018540" cy="621665"/>
          </a:xfrm>
        </p:grpSpPr>
        <p:sp>
          <p:nvSpPr>
            <p:cNvPr id="17" name="object 17"/>
            <p:cNvSpPr/>
            <p:nvPr/>
          </p:nvSpPr>
          <p:spPr>
            <a:xfrm>
              <a:off x="6362553" y="7651559"/>
              <a:ext cx="1015365" cy="618490"/>
            </a:xfrm>
            <a:custGeom>
              <a:avLst/>
              <a:gdLst/>
              <a:ahLst/>
              <a:cxnLst/>
              <a:rect l="l" t="t" r="r" b="b"/>
              <a:pathLst>
                <a:path w="1015365" h="618490">
                  <a:moveTo>
                    <a:pt x="507674" y="0"/>
                  </a:moveTo>
                  <a:lnTo>
                    <a:pt x="448477" y="2080"/>
                  </a:lnTo>
                  <a:lnTo>
                    <a:pt x="391284" y="8168"/>
                  </a:lnTo>
                  <a:lnTo>
                    <a:pt x="336475" y="18030"/>
                  </a:lnTo>
                  <a:lnTo>
                    <a:pt x="284432" y="31434"/>
                  </a:lnTo>
                  <a:lnTo>
                    <a:pt x="235536" y="48149"/>
                  </a:lnTo>
                  <a:lnTo>
                    <a:pt x="190169" y="67942"/>
                  </a:lnTo>
                  <a:lnTo>
                    <a:pt x="148711" y="90580"/>
                  </a:lnTo>
                  <a:lnTo>
                    <a:pt x="111545" y="115832"/>
                  </a:lnTo>
                  <a:lnTo>
                    <a:pt x="79050" y="143465"/>
                  </a:lnTo>
                  <a:lnTo>
                    <a:pt x="51608" y="173248"/>
                  </a:lnTo>
                  <a:lnTo>
                    <a:pt x="29601" y="204947"/>
                  </a:lnTo>
                  <a:lnTo>
                    <a:pt x="3416" y="273168"/>
                  </a:lnTo>
                  <a:lnTo>
                    <a:pt x="0" y="309225"/>
                  </a:lnTo>
                  <a:lnTo>
                    <a:pt x="3416" y="345282"/>
                  </a:lnTo>
                  <a:lnTo>
                    <a:pt x="29601" y="413501"/>
                  </a:lnTo>
                  <a:lnTo>
                    <a:pt x="51608" y="445200"/>
                  </a:lnTo>
                  <a:lnTo>
                    <a:pt x="79050" y="474982"/>
                  </a:lnTo>
                  <a:lnTo>
                    <a:pt x="111545" y="502615"/>
                  </a:lnTo>
                  <a:lnTo>
                    <a:pt x="148711" y="527866"/>
                  </a:lnTo>
                  <a:lnTo>
                    <a:pt x="190169" y="550504"/>
                  </a:lnTo>
                  <a:lnTo>
                    <a:pt x="235536" y="570297"/>
                  </a:lnTo>
                  <a:lnTo>
                    <a:pt x="284432" y="587011"/>
                  </a:lnTo>
                  <a:lnTo>
                    <a:pt x="336475" y="600416"/>
                  </a:lnTo>
                  <a:lnTo>
                    <a:pt x="391284" y="610278"/>
                  </a:lnTo>
                  <a:lnTo>
                    <a:pt x="448477" y="616366"/>
                  </a:lnTo>
                  <a:lnTo>
                    <a:pt x="507674" y="618446"/>
                  </a:lnTo>
                  <a:lnTo>
                    <a:pt x="566872" y="616366"/>
                  </a:lnTo>
                  <a:lnTo>
                    <a:pt x="624067" y="610278"/>
                  </a:lnTo>
                  <a:lnTo>
                    <a:pt x="678876" y="600416"/>
                  </a:lnTo>
                  <a:lnTo>
                    <a:pt x="730920" y="587011"/>
                  </a:lnTo>
                  <a:lnTo>
                    <a:pt x="779816" y="570297"/>
                  </a:lnTo>
                  <a:lnTo>
                    <a:pt x="825184" y="550504"/>
                  </a:lnTo>
                  <a:lnTo>
                    <a:pt x="866642" y="527866"/>
                  </a:lnTo>
                  <a:lnTo>
                    <a:pt x="903809" y="502615"/>
                  </a:lnTo>
                  <a:lnTo>
                    <a:pt x="936304" y="474982"/>
                  </a:lnTo>
                  <a:lnTo>
                    <a:pt x="963745" y="445200"/>
                  </a:lnTo>
                  <a:lnTo>
                    <a:pt x="985753" y="413501"/>
                  </a:lnTo>
                  <a:lnTo>
                    <a:pt x="1011938" y="345282"/>
                  </a:lnTo>
                  <a:lnTo>
                    <a:pt x="1015354" y="309225"/>
                  </a:lnTo>
                  <a:lnTo>
                    <a:pt x="1011938" y="273168"/>
                  </a:lnTo>
                  <a:lnTo>
                    <a:pt x="985753" y="204947"/>
                  </a:lnTo>
                  <a:lnTo>
                    <a:pt x="963745" y="173248"/>
                  </a:lnTo>
                  <a:lnTo>
                    <a:pt x="936304" y="143465"/>
                  </a:lnTo>
                  <a:lnTo>
                    <a:pt x="903809" y="115832"/>
                  </a:lnTo>
                  <a:lnTo>
                    <a:pt x="866642" y="90580"/>
                  </a:lnTo>
                  <a:lnTo>
                    <a:pt x="825184" y="67942"/>
                  </a:lnTo>
                  <a:lnTo>
                    <a:pt x="779816" y="48149"/>
                  </a:lnTo>
                  <a:lnTo>
                    <a:pt x="730920" y="31434"/>
                  </a:lnTo>
                  <a:lnTo>
                    <a:pt x="678876" y="18030"/>
                  </a:lnTo>
                  <a:lnTo>
                    <a:pt x="624067" y="8168"/>
                  </a:lnTo>
                  <a:lnTo>
                    <a:pt x="566872" y="2080"/>
                  </a:lnTo>
                  <a:lnTo>
                    <a:pt x="507674" y="0"/>
                  </a:lnTo>
                  <a:close/>
                </a:path>
              </a:pathLst>
            </a:custGeom>
            <a:solidFill>
              <a:srgbClr val="F4F4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6362553" y="7651559"/>
              <a:ext cx="1015365" cy="618490"/>
            </a:xfrm>
            <a:custGeom>
              <a:avLst/>
              <a:gdLst/>
              <a:ahLst/>
              <a:cxnLst/>
              <a:rect l="l" t="t" r="r" b="b"/>
              <a:pathLst>
                <a:path w="1015365" h="618490">
                  <a:moveTo>
                    <a:pt x="507674" y="0"/>
                  </a:moveTo>
                  <a:lnTo>
                    <a:pt x="566872" y="2080"/>
                  </a:lnTo>
                  <a:lnTo>
                    <a:pt x="624067" y="8168"/>
                  </a:lnTo>
                  <a:lnTo>
                    <a:pt x="678876" y="18030"/>
                  </a:lnTo>
                  <a:lnTo>
                    <a:pt x="730920" y="31434"/>
                  </a:lnTo>
                  <a:lnTo>
                    <a:pt x="779816" y="48149"/>
                  </a:lnTo>
                  <a:lnTo>
                    <a:pt x="825184" y="67942"/>
                  </a:lnTo>
                  <a:lnTo>
                    <a:pt x="866642" y="90580"/>
                  </a:lnTo>
                  <a:lnTo>
                    <a:pt x="903809" y="115832"/>
                  </a:lnTo>
                  <a:lnTo>
                    <a:pt x="936304" y="143465"/>
                  </a:lnTo>
                  <a:lnTo>
                    <a:pt x="963745" y="173248"/>
                  </a:lnTo>
                  <a:lnTo>
                    <a:pt x="985753" y="204947"/>
                  </a:lnTo>
                  <a:lnTo>
                    <a:pt x="1011938" y="273168"/>
                  </a:lnTo>
                  <a:lnTo>
                    <a:pt x="1015354" y="309225"/>
                  </a:lnTo>
                  <a:lnTo>
                    <a:pt x="1011938" y="345282"/>
                  </a:lnTo>
                  <a:lnTo>
                    <a:pt x="985753" y="413501"/>
                  </a:lnTo>
                  <a:lnTo>
                    <a:pt x="963745" y="445200"/>
                  </a:lnTo>
                  <a:lnTo>
                    <a:pt x="936304" y="474982"/>
                  </a:lnTo>
                  <a:lnTo>
                    <a:pt x="903809" y="502615"/>
                  </a:lnTo>
                  <a:lnTo>
                    <a:pt x="866642" y="527866"/>
                  </a:lnTo>
                  <a:lnTo>
                    <a:pt x="825184" y="550504"/>
                  </a:lnTo>
                  <a:lnTo>
                    <a:pt x="779816" y="570297"/>
                  </a:lnTo>
                  <a:lnTo>
                    <a:pt x="730920" y="587011"/>
                  </a:lnTo>
                  <a:lnTo>
                    <a:pt x="678876" y="600416"/>
                  </a:lnTo>
                  <a:lnTo>
                    <a:pt x="624067" y="610278"/>
                  </a:lnTo>
                  <a:lnTo>
                    <a:pt x="566872" y="616366"/>
                  </a:lnTo>
                  <a:lnTo>
                    <a:pt x="507674" y="618446"/>
                  </a:lnTo>
                  <a:lnTo>
                    <a:pt x="448477" y="616366"/>
                  </a:lnTo>
                  <a:lnTo>
                    <a:pt x="391284" y="610278"/>
                  </a:lnTo>
                  <a:lnTo>
                    <a:pt x="336475" y="600416"/>
                  </a:lnTo>
                  <a:lnTo>
                    <a:pt x="284432" y="587011"/>
                  </a:lnTo>
                  <a:lnTo>
                    <a:pt x="235536" y="570297"/>
                  </a:lnTo>
                  <a:lnTo>
                    <a:pt x="190169" y="550504"/>
                  </a:lnTo>
                  <a:lnTo>
                    <a:pt x="148711" y="527866"/>
                  </a:lnTo>
                  <a:lnTo>
                    <a:pt x="111545" y="502615"/>
                  </a:lnTo>
                  <a:lnTo>
                    <a:pt x="79050" y="474982"/>
                  </a:lnTo>
                  <a:lnTo>
                    <a:pt x="51608" y="445200"/>
                  </a:lnTo>
                  <a:lnTo>
                    <a:pt x="29601" y="413501"/>
                  </a:lnTo>
                  <a:lnTo>
                    <a:pt x="3416" y="345282"/>
                  </a:lnTo>
                  <a:lnTo>
                    <a:pt x="0" y="309225"/>
                  </a:lnTo>
                  <a:lnTo>
                    <a:pt x="3416" y="273168"/>
                  </a:lnTo>
                  <a:lnTo>
                    <a:pt x="29601" y="204947"/>
                  </a:lnTo>
                  <a:lnTo>
                    <a:pt x="51608" y="173248"/>
                  </a:lnTo>
                  <a:lnTo>
                    <a:pt x="79050" y="143465"/>
                  </a:lnTo>
                  <a:lnTo>
                    <a:pt x="111545" y="115832"/>
                  </a:lnTo>
                  <a:lnTo>
                    <a:pt x="148711" y="90580"/>
                  </a:lnTo>
                  <a:lnTo>
                    <a:pt x="190169" y="67942"/>
                  </a:lnTo>
                  <a:lnTo>
                    <a:pt x="235536" y="48149"/>
                  </a:lnTo>
                  <a:lnTo>
                    <a:pt x="284432" y="31434"/>
                  </a:lnTo>
                  <a:lnTo>
                    <a:pt x="336475" y="18030"/>
                  </a:lnTo>
                  <a:lnTo>
                    <a:pt x="391284" y="8168"/>
                  </a:lnTo>
                  <a:lnTo>
                    <a:pt x="448477" y="2080"/>
                  </a:lnTo>
                  <a:lnTo>
                    <a:pt x="507674" y="0"/>
                  </a:lnTo>
                  <a:close/>
                </a:path>
              </a:pathLst>
            </a:custGeom>
            <a:ln w="3175">
              <a:solidFill>
                <a:srgbClr val="1E191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6505952" y="7662777"/>
            <a:ext cx="728980" cy="42418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algn="ctr" marL="223520" marR="215900">
              <a:lnSpc>
                <a:spcPts val="1030"/>
              </a:lnSpc>
              <a:spcBef>
                <a:spcPts val="175"/>
              </a:spcBef>
            </a:pPr>
            <a:r>
              <a:rPr dirty="0" sz="900" spc="-85" b="1">
                <a:solidFill>
                  <a:srgbClr val="1E1916"/>
                </a:solidFill>
                <a:latin typeface="Arial"/>
                <a:cs typeface="Arial"/>
              </a:rPr>
              <a:t>Grupo  </a:t>
            </a:r>
            <a:r>
              <a:rPr dirty="0" sz="900" spc="-95" b="1">
                <a:solidFill>
                  <a:srgbClr val="1E1916"/>
                </a:solidFill>
                <a:latin typeface="Arial"/>
                <a:cs typeface="Arial"/>
              </a:rPr>
              <a:t>de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1000"/>
              </a:lnSpc>
            </a:pPr>
            <a:r>
              <a:rPr dirty="0" sz="900" spc="-80" b="1">
                <a:solidFill>
                  <a:srgbClr val="1E1916"/>
                </a:solidFill>
                <a:latin typeface="Arial"/>
                <a:cs typeface="Arial"/>
              </a:rPr>
              <a:t>agricultores(as)</a:t>
            </a:r>
            <a:endParaRPr sz="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831787" y="6483689"/>
            <a:ext cx="826135" cy="434975"/>
          </a:xfrm>
          <a:prstGeom prst="rect">
            <a:avLst/>
          </a:prstGeom>
          <a:solidFill>
            <a:srgbClr val="EDF4F4"/>
          </a:solidFill>
          <a:ln w="3175">
            <a:solidFill>
              <a:srgbClr val="1E1916"/>
            </a:solidFill>
          </a:ln>
        </p:spPr>
        <p:txBody>
          <a:bodyPr wrap="square" lIns="0" tIns="15240" rIns="0" bIns="0" rtlCol="0" vert="horz">
            <a:spAutoFit/>
          </a:bodyPr>
          <a:lstStyle/>
          <a:p>
            <a:pPr marL="134620" marR="109855" indent="-17780">
              <a:lnSpc>
                <a:spcPts val="1140"/>
              </a:lnSpc>
              <a:spcBef>
                <a:spcPts val="120"/>
              </a:spcBef>
            </a:pPr>
            <a:r>
              <a:rPr dirty="0" sz="1000" spc="-95" b="1">
                <a:latin typeface="Arial"/>
                <a:cs typeface="Arial"/>
              </a:rPr>
              <a:t>Entidade</a:t>
            </a:r>
            <a:r>
              <a:rPr dirty="0" sz="1000" spc="-50" b="1">
                <a:latin typeface="Arial"/>
                <a:cs typeface="Arial"/>
              </a:rPr>
              <a:t> </a:t>
            </a:r>
            <a:r>
              <a:rPr dirty="0" sz="1000" spc="-80" b="1">
                <a:latin typeface="Arial"/>
                <a:cs typeface="Arial"/>
              </a:rPr>
              <a:t>de  </a:t>
            </a:r>
            <a:r>
              <a:rPr dirty="0" sz="1000" spc="-100" b="1">
                <a:latin typeface="Arial"/>
                <a:cs typeface="Arial"/>
              </a:rPr>
              <a:t>Assessoria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39403" y="8614076"/>
            <a:ext cx="977900" cy="488315"/>
          </a:xfrm>
          <a:prstGeom prst="rect">
            <a:avLst/>
          </a:prstGeom>
          <a:solidFill>
            <a:srgbClr val="F2F4E8"/>
          </a:solidFill>
          <a:ln w="3175">
            <a:solidFill>
              <a:srgbClr val="1E1916"/>
            </a:solidFill>
          </a:ln>
        </p:spPr>
        <p:txBody>
          <a:bodyPr wrap="square" lIns="0" tIns="17145" rIns="0" bIns="0" rtlCol="0" vert="horz">
            <a:spAutoFit/>
          </a:bodyPr>
          <a:lstStyle/>
          <a:p>
            <a:pPr marL="40005" marR="32384" indent="147320">
              <a:lnSpc>
                <a:spcPts val="1140"/>
              </a:lnSpc>
              <a:spcBef>
                <a:spcPts val="135"/>
              </a:spcBef>
            </a:pPr>
            <a:r>
              <a:rPr dirty="0" sz="1000" spc="-95" b="1">
                <a:latin typeface="Arial"/>
                <a:cs typeface="Arial"/>
              </a:rPr>
              <a:t>Cooperativa </a:t>
            </a:r>
            <a:r>
              <a:rPr dirty="0" sz="1000" spc="-90" b="1">
                <a:latin typeface="Arial"/>
                <a:cs typeface="Arial"/>
              </a:rPr>
              <a:t> </a:t>
            </a:r>
            <a:r>
              <a:rPr dirty="0" sz="1000" spc="-100" b="1">
                <a:latin typeface="Arial"/>
                <a:cs typeface="Arial"/>
              </a:rPr>
              <a:t>consumidores(as)</a:t>
            </a:r>
            <a:endParaRPr sz="10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88261" y="8487503"/>
            <a:ext cx="671195" cy="426720"/>
          </a:xfrm>
          <a:prstGeom prst="rect">
            <a:avLst/>
          </a:prstGeom>
          <a:solidFill>
            <a:srgbClr val="F7EDEF"/>
          </a:solidFill>
          <a:ln w="3175">
            <a:solidFill>
              <a:srgbClr val="1E1916"/>
            </a:solidFill>
          </a:ln>
        </p:spPr>
        <p:txBody>
          <a:bodyPr wrap="square" lIns="0" tIns="15240" rIns="0" bIns="0" rtlCol="0" vert="horz">
            <a:spAutoFit/>
          </a:bodyPr>
          <a:lstStyle/>
          <a:p>
            <a:pPr marL="19685" marR="12065" indent="95250">
              <a:lnSpc>
                <a:spcPts val="1140"/>
              </a:lnSpc>
              <a:spcBef>
                <a:spcPts val="120"/>
              </a:spcBef>
            </a:pPr>
            <a:r>
              <a:rPr dirty="0" sz="1000" spc="-110" b="1">
                <a:latin typeface="Arial"/>
                <a:cs typeface="Arial"/>
              </a:rPr>
              <a:t>Pequeno </a:t>
            </a:r>
            <a:r>
              <a:rPr dirty="0" sz="1000" spc="-105" b="1">
                <a:latin typeface="Arial"/>
                <a:cs typeface="Arial"/>
              </a:rPr>
              <a:t> </a:t>
            </a:r>
            <a:r>
              <a:rPr dirty="0" sz="1000" spc="-100" b="1">
                <a:latin typeface="Arial"/>
                <a:cs typeface="Arial"/>
              </a:rPr>
              <a:t>Comerciante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336597" y="6993252"/>
            <a:ext cx="866775" cy="538480"/>
            <a:chOff x="6336597" y="6993252"/>
            <a:chExt cx="866775" cy="538480"/>
          </a:xfrm>
        </p:grpSpPr>
        <p:sp>
          <p:nvSpPr>
            <p:cNvPr id="24" name="object 24"/>
            <p:cNvSpPr/>
            <p:nvPr/>
          </p:nvSpPr>
          <p:spPr>
            <a:xfrm>
              <a:off x="6338185" y="6994839"/>
              <a:ext cx="863600" cy="535305"/>
            </a:xfrm>
            <a:custGeom>
              <a:avLst/>
              <a:gdLst/>
              <a:ahLst/>
              <a:cxnLst/>
              <a:rect l="l" t="t" r="r" b="b"/>
              <a:pathLst>
                <a:path w="863600" h="535304">
                  <a:moveTo>
                    <a:pt x="431665" y="0"/>
                  </a:moveTo>
                  <a:lnTo>
                    <a:pt x="373099" y="2443"/>
                  </a:lnTo>
                  <a:lnTo>
                    <a:pt x="316924" y="9559"/>
                  </a:lnTo>
                  <a:lnTo>
                    <a:pt x="263657" y="21030"/>
                  </a:lnTo>
                  <a:lnTo>
                    <a:pt x="213812" y="36536"/>
                  </a:lnTo>
                  <a:lnTo>
                    <a:pt x="167903" y="55758"/>
                  </a:lnTo>
                  <a:lnTo>
                    <a:pt x="126446" y="78378"/>
                  </a:lnTo>
                  <a:lnTo>
                    <a:pt x="89954" y="104076"/>
                  </a:lnTo>
                  <a:lnTo>
                    <a:pt x="58943" y="132533"/>
                  </a:lnTo>
                  <a:lnTo>
                    <a:pt x="33927" y="163429"/>
                  </a:lnTo>
                  <a:lnTo>
                    <a:pt x="3941" y="231267"/>
                  </a:lnTo>
                  <a:lnTo>
                    <a:pt x="0" y="267569"/>
                  </a:lnTo>
                  <a:lnTo>
                    <a:pt x="3941" y="303873"/>
                  </a:lnTo>
                  <a:lnTo>
                    <a:pt x="33927" y="371712"/>
                  </a:lnTo>
                  <a:lnTo>
                    <a:pt x="58943" y="402609"/>
                  </a:lnTo>
                  <a:lnTo>
                    <a:pt x="89954" y="431066"/>
                  </a:lnTo>
                  <a:lnTo>
                    <a:pt x="126446" y="456764"/>
                  </a:lnTo>
                  <a:lnTo>
                    <a:pt x="167903" y="479384"/>
                  </a:lnTo>
                  <a:lnTo>
                    <a:pt x="213812" y="498607"/>
                  </a:lnTo>
                  <a:lnTo>
                    <a:pt x="263657" y="514113"/>
                  </a:lnTo>
                  <a:lnTo>
                    <a:pt x="316924" y="525584"/>
                  </a:lnTo>
                  <a:lnTo>
                    <a:pt x="373099" y="532700"/>
                  </a:lnTo>
                  <a:lnTo>
                    <a:pt x="431665" y="535143"/>
                  </a:lnTo>
                  <a:lnTo>
                    <a:pt x="490231" y="532700"/>
                  </a:lnTo>
                  <a:lnTo>
                    <a:pt x="546405" y="525584"/>
                  </a:lnTo>
                  <a:lnTo>
                    <a:pt x="599672" y="514113"/>
                  </a:lnTo>
                  <a:lnTo>
                    <a:pt x="649517" y="498607"/>
                  </a:lnTo>
                  <a:lnTo>
                    <a:pt x="695426" y="479384"/>
                  </a:lnTo>
                  <a:lnTo>
                    <a:pt x="736884" y="456764"/>
                  </a:lnTo>
                  <a:lnTo>
                    <a:pt x="773375" y="431066"/>
                  </a:lnTo>
                  <a:lnTo>
                    <a:pt x="804386" y="402609"/>
                  </a:lnTo>
                  <a:lnTo>
                    <a:pt x="829402" y="371712"/>
                  </a:lnTo>
                  <a:lnTo>
                    <a:pt x="859389" y="303873"/>
                  </a:lnTo>
                  <a:lnTo>
                    <a:pt x="863330" y="267569"/>
                  </a:lnTo>
                  <a:lnTo>
                    <a:pt x="859389" y="231267"/>
                  </a:lnTo>
                  <a:lnTo>
                    <a:pt x="829402" y="163429"/>
                  </a:lnTo>
                  <a:lnTo>
                    <a:pt x="804386" y="132533"/>
                  </a:lnTo>
                  <a:lnTo>
                    <a:pt x="773375" y="104076"/>
                  </a:lnTo>
                  <a:lnTo>
                    <a:pt x="736884" y="78378"/>
                  </a:lnTo>
                  <a:lnTo>
                    <a:pt x="695426" y="55758"/>
                  </a:lnTo>
                  <a:lnTo>
                    <a:pt x="649517" y="36536"/>
                  </a:lnTo>
                  <a:lnTo>
                    <a:pt x="599672" y="21030"/>
                  </a:lnTo>
                  <a:lnTo>
                    <a:pt x="546405" y="9559"/>
                  </a:lnTo>
                  <a:lnTo>
                    <a:pt x="490231" y="2443"/>
                  </a:lnTo>
                  <a:lnTo>
                    <a:pt x="431665" y="0"/>
                  </a:lnTo>
                  <a:close/>
                </a:path>
              </a:pathLst>
            </a:custGeom>
            <a:solidFill>
              <a:srgbClr val="F4F4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6338185" y="6994839"/>
              <a:ext cx="863600" cy="535305"/>
            </a:xfrm>
            <a:custGeom>
              <a:avLst/>
              <a:gdLst/>
              <a:ahLst/>
              <a:cxnLst/>
              <a:rect l="l" t="t" r="r" b="b"/>
              <a:pathLst>
                <a:path w="863600" h="535304">
                  <a:moveTo>
                    <a:pt x="431665" y="0"/>
                  </a:moveTo>
                  <a:lnTo>
                    <a:pt x="490231" y="2443"/>
                  </a:lnTo>
                  <a:lnTo>
                    <a:pt x="546405" y="9559"/>
                  </a:lnTo>
                  <a:lnTo>
                    <a:pt x="599672" y="21030"/>
                  </a:lnTo>
                  <a:lnTo>
                    <a:pt x="649517" y="36536"/>
                  </a:lnTo>
                  <a:lnTo>
                    <a:pt x="695426" y="55758"/>
                  </a:lnTo>
                  <a:lnTo>
                    <a:pt x="736884" y="78378"/>
                  </a:lnTo>
                  <a:lnTo>
                    <a:pt x="773375" y="104076"/>
                  </a:lnTo>
                  <a:lnTo>
                    <a:pt x="804386" y="132533"/>
                  </a:lnTo>
                  <a:lnTo>
                    <a:pt x="829402" y="163429"/>
                  </a:lnTo>
                  <a:lnTo>
                    <a:pt x="859389" y="231267"/>
                  </a:lnTo>
                  <a:lnTo>
                    <a:pt x="863330" y="267569"/>
                  </a:lnTo>
                  <a:lnTo>
                    <a:pt x="859389" y="303873"/>
                  </a:lnTo>
                  <a:lnTo>
                    <a:pt x="829402" y="371712"/>
                  </a:lnTo>
                  <a:lnTo>
                    <a:pt x="804386" y="402609"/>
                  </a:lnTo>
                  <a:lnTo>
                    <a:pt x="773375" y="431066"/>
                  </a:lnTo>
                  <a:lnTo>
                    <a:pt x="736884" y="456764"/>
                  </a:lnTo>
                  <a:lnTo>
                    <a:pt x="695426" y="479384"/>
                  </a:lnTo>
                  <a:lnTo>
                    <a:pt x="649517" y="498607"/>
                  </a:lnTo>
                  <a:lnTo>
                    <a:pt x="599672" y="514113"/>
                  </a:lnTo>
                  <a:lnTo>
                    <a:pt x="546405" y="525584"/>
                  </a:lnTo>
                  <a:lnTo>
                    <a:pt x="490231" y="532700"/>
                  </a:lnTo>
                  <a:lnTo>
                    <a:pt x="431665" y="535143"/>
                  </a:lnTo>
                  <a:lnTo>
                    <a:pt x="373099" y="532700"/>
                  </a:lnTo>
                  <a:lnTo>
                    <a:pt x="316924" y="525584"/>
                  </a:lnTo>
                  <a:lnTo>
                    <a:pt x="263657" y="514113"/>
                  </a:lnTo>
                  <a:lnTo>
                    <a:pt x="213812" y="498607"/>
                  </a:lnTo>
                  <a:lnTo>
                    <a:pt x="167903" y="479384"/>
                  </a:lnTo>
                  <a:lnTo>
                    <a:pt x="126446" y="456764"/>
                  </a:lnTo>
                  <a:lnTo>
                    <a:pt x="89954" y="431066"/>
                  </a:lnTo>
                  <a:lnTo>
                    <a:pt x="58943" y="402609"/>
                  </a:lnTo>
                  <a:lnTo>
                    <a:pt x="33927" y="371712"/>
                  </a:lnTo>
                  <a:lnTo>
                    <a:pt x="3941" y="303873"/>
                  </a:lnTo>
                  <a:lnTo>
                    <a:pt x="0" y="267569"/>
                  </a:lnTo>
                  <a:lnTo>
                    <a:pt x="3941" y="231267"/>
                  </a:lnTo>
                  <a:lnTo>
                    <a:pt x="33927" y="163429"/>
                  </a:lnTo>
                  <a:lnTo>
                    <a:pt x="58943" y="132533"/>
                  </a:lnTo>
                  <a:lnTo>
                    <a:pt x="89954" y="104076"/>
                  </a:lnTo>
                  <a:lnTo>
                    <a:pt x="126446" y="78378"/>
                  </a:lnTo>
                  <a:lnTo>
                    <a:pt x="167903" y="55758"/>
                  </a:lnTo>
                  <a:lnTo>
                    <a:pt x="213812" y="36536"/>
                  </a:lnTo>
                  <a:lnTo>
                    <a:pt x="263657" y="21030"/>
                  </a:lnTo>
                  <a:lnTo>
                    <a:pt x="316924" y="9559"/>
                  </a:lnTo>
                  <a:lnTo>
                    <a:pt x="373099" y="2443"/>
                  </a:lnTo>
                  <a:lnTo>
                    <a:pt x="431665" y="0"/>
                  </a:lnTo>
                  <a:close/>
                </a:path>
              </a:pathLst>
            </a:custGeom>
            <a:ln w="3175">
              <a:solidFill>
                <a:srgbClr val="1E191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6405571" y="7003559"/>
            <a:ext cx="728980" cy="42418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algn="ctr" marL="217804" marR="210185">
              <a:lnSpc>
                <a:spcPts val="1030"/>
              </a:lnSpc>
              <a:spcBef>
                <a:spcPts val="175"/>
              </a:spcBef>
            </a:pPr>
            <a:r>
              <a:rPr dirty="0" sz="900" spc="-100" b="1">
                <a:solidFill>
                  <a:srgbClr val="1E1916"/>
                </a:solidFill>
                <a:latin typeface="Arial"/>
                <a:cs typeface="Arial"/>
              </a:rPr>
              <a:t>Asso </a:t>
            </a:r>
            <a:r>
              <a:rPr dirty="0" sz="900" spc="-95" b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900" spc="-85" b="1">
                <a:solidFill>
                  <a:srgbClr val="1E1916"/>
                </a:solidFill>
                <a:latin typeface="Arial"/>
                <a:cs typeface="Arial"/>
              </a:rPr>
              <a:t>ciação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1000"/>
              </a:lnSpc>
            </a:pPr>
            <a:r>
              <a:rPr dirty="0" sz="900" spc="-80" b="1">
                <a:solidFill>
                  <a:srgbClr val="1E1916"/>
                </a:solidFill>
                <a:latin typeface="Arial"/>
                <a:cs typeface="Arial"/>
              </a:rPr>
              <a:t>agricultores(as)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299999" y="8865154"/>
            <a:ext cx="1108710" cy="476884"/>
            <a:chOff x="5299999" y="8865154"/>
            <a:chExt cx="1108710" cy="476884"/>
          </a:xfrm>
        </p:grpSpPr>
        <p:sp>
          <p:nvSpPr>
            <p:cNvPr id="28" name="object 28"/>
            <p:cNvSpPr/>
            <p:nvPr/>
          </p:nvSpPr>
          <p:spPr>
            <a:xfrm>
              <a:off x="5301371" y="8866525"/>
              <a:ext cx="1106170" cy="474345"/>
            </a:xfrm>
            <a:custGeom>
              <a:avLst/>
              <a:gdLst/>
              <a:ahLst/>
              <a:cxnLst/>
              <a:rect l="l" t="t" r="r" b="b"/>
              <a:pathLst>
                <a:path w="1106170" h="474345">
                  <a:moveTo>
                    <a:pt x="552776" y="0"/>
                  </a:moveTo>
                  <a:lnTo>
                    <a:pt x="488320" y="1594"/>
                  </a:lnTo>
                  <a:lnTo>
                    <a:pt x="426045" y="6260"/>
                  </a:lnTo>
                  <a:lnTo>
                    <a:pt x="366367" y="13818"/>
                  </a:lnTo>
                  <a:lnTo>
                    <a:pt x="309700" y="24091"/>
                  </a:lnTo>
                  <a:lnTo>
                    <a:pt x="256461" y="36901"/>
                  </a:lnTo>
                  <a:lnTo>
                    <a:pt x="207063" y="52070"/>
                  </a:lnTo>
                  <a:lnTo>
                    <a:pt x="161922" y="69420"/>
                  </a:lnTo>
                  <a:lnTo>
                    <a:pt x="121454" y="88774"/>
                  </a:lnTo>
                  <a:lnTo>
                    <a:pt x="86072" y="109952"/>
                  </a:lnTo>
                  <a:lnTo>
                    <a:pt x="32231" y="157072"/>
                  </a:lnTo>
                  <a:lnTo>
                    <a:pt x="3719" y="209357"/>
                  </a:lnTo>
                  <a:lnTo>
                    <a:pt x="0" y="236992"/>
                  </a:lnTo>
                  <a:lnTo>
                    <a:pt x="3719" y="264625"/>
                  </a:lnTo>
                  <a:lnTo>
                    <a:pt x="32231" y="316909"/>
                  </a:lnTo>
                  <a:lnTo>
                    <a:pt x="86072" y="364028"/>
                  </a:lnTo>
                  <a:lnTo>
                    <a:pt x="121454" y="385206"/>
                  </a:lnTo>
                  <a:lnTo>
                    <a:pt x="161922" y="404559"/>
                  </a:lnTo>
                  <a:lnTo>
                    <a:pt x="207063" y="421909"/>
                  </a:lnTo>
                  <a:lnTo>
                    <a:pt x="256461" y="437078"/>
                  </a:lnTo>
                  <a:lnTo>
                    <a:pt x="309700" y="449887"/>
                  </a:lnTo>
                  <a:lnTo>
                    <a:pt x="366367" y="460160"/>
                  </a:lnTo>
                  <a:lnTo>
                    <a:pt x="426045" y="467719"/>
                  </a:lnTo>
                  <a:lnTo>
                    <a:pt x="488320" y="472384"/>
                  </a:lnTo>
                  <a:lnTo>
                    <a:pt x="552776" y="473979"/>
                  </a:lnTo>
                  <a:lnTo>
                    <a:pt x="617232" y="472384"/>
                  </a:lnTo>
                  <a:lnTo>
                    <a:pt x="679507" y="467719"/>
                  </a:lnTo>
                  <a:lnTo>
                    <a:pt x="739185" y="460160"/>
                  </a:lnTo>
                  <a:lnTo>
                    <a:pt x="795851" y="449887"/>
                  </a:lnTo>
                  <a:lnTo>
                    <a:pt x="849090" y="437078"/>
                  </a:lnTo>
                  <a:lnTo>
                    <a:pt x="898488" y="421909"/>
                  </a:lnTo>
                  <a:lnTo>
                    <a:pt x="943629" y="404559"/>
                  </a:lnTo>
                  <a:lnTo>
                    <a:pt x="984098" y="385206"/>
                  </a:lnTo>
                  <a:lnTo>
                    <a:pt x="1019479" y="364028"/>
                  </a:lnTo>
                  <a:lnTo>
                    <a:pt x="1073321" y="316909"/>
                  </a:lnTo>
                  <a:lnTo>
                    <a:pt x="1101833" y="264625"/>
                  </a:lnTo>
                  <a:lnTo>
                    <a:pt x="1105552" y="236992"/>
                  </a:lnTo>
                  <a:lnTo>
                    <a:pt x="1101833" y="209357"/>
                  </a:lnTo>
                  <a:lnTo>
                    <a:pt x="1073321" y="157072"/>
                  </a:lnTo>
                  <a:lnTo>
                    <a:pt x="1019479" y="109952"/>
                  </a:lnTo>
                  <a:lnTo>
                    <a:pt x="984098" y="88774"/>
                  </a:lnTo>
                  <a:lnTo>
                    <a:pt x="943629" y="69420"/>
                  </a:lnTo>
                  <a:lnTo>
                    <a:pt x="898488" y="52070"/>
                  </a:lnTo>
                  <a:lnTo>
                    <a:pt x="849090" y="36901"/>
                  </a:lnTo>
                  <a:lnTo>
                    <a:pt x="795851" y="24091"/>
                  </a:lnTo>
                  <a:lnTo>
                    <a:pt x="739185" y="13818"/>
                  </a:lnTo>
                  <a:lnTo>
                    <a:pt x="679507" y="6260"/>
                  </a:lnTo>
                  <a:lnTo>
                    <a:pt x="617232" y="1594"/>
                  </a:lnTo>
                  <a:lnTo>
                    <a:pt x="552776" y="0"/>
                  </a:lnTo>
                  <a:close/>
                </a:path>
              </a:pathLst>
            </a:custGeom>
            <a:solidFill>
              <a:srgbClr val="F4F4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5301371" y="8866525"/>
              <a:ext cx="1106170" cy="474345"/>
            </a:xfrm>
            <a:custGeom>
              <a:avLst/>
              <a:gdLst/>
              <a:ahLst/>
              <a:cxnLst/>
              <a:rect l="l" t="t" r="r" b="b"/>
              <a:pathLst>
                <a:path w="1106170" h="474345">
                  <a:moveTo>
                    <a:pt x="552776" y="0"/>
                  </a:moveTo>
                  <a:lnTo>
                    <a:pt x="617232" y="1594"/>
                  </a:lnTo>
                  <a:lnTo>
                    <a:pt x="679507" y="6260"/>
                  </a:lnTo>
                  <a:lnTo>
                    <a:pt x="739185" y="13818"/>
                  </a:lnTo>
                  <a:lnTo>
                    <a:pt x="795851" y="24091"/>
                  </a:lnTo>
                  <a:lnTo>
                    <a:pt x="849090" y="36901"/>
                  </a:lnTo>
                  <a:lnTo>
                    <a:pt x="898488" y="52070"/>
                  </a:lnTo>
                  <a:lnTo>
                    <a:pt x="943629" y="69420"/>
                  </a:lnTo>
                  <a:lnTo>
                    <a:pt x="984098" y="88774"/>
                  </a:lnTo>
                  <a:lnTo>
                    <a:pt x="1019479" y="109952"/>
                  </a:lnTo>
                  <a:lnTo>
                    <a:pt x="1073321" y="157072"/>
                  </a:lnTo>
                  <a:lnTo>
                    <a:pt x="1101833" y="209357"/>
                  </a:lnTo>
                  <a:lnTo>
                    <a:pt x="1105552" y="236992"/>
                  </a:lnTo>
                  <a:lnTo>
                    <a:pt x="1101833" y="264625"/>
                  </a:lnTo>
                  <a:lnTo>
                    <a:pt x="1073321" y="316909"/>
                  </a:lnTo>
                  <a:lnTo>
                    <a:pt x="1019479" y="364028"/>
                  </a:lnTo>
                  <a:lnTo>
                    <a:pt x="984098" y="385206"/>
                  </a:lnTo>
                  <a:lnTo>
                    <a:pt x="943629" y="404559"/>
                  </a:lnTo>
                  <a:lnTo>
                    <a:pt x="898488" y="421909"/>
                  </a:lnTo>
                  <a:lnTo>
                    <a:pt x="849090" y="437078"/>
                  </a:lnTo>
                  <a:lnTo>
                    <a:pt x="795851" y="449887"/>
                  </a:lnTo>
                  <a:lnTo>
                    <a:pt x="739185" y="460160"/>
                  </a:lnTo>
                  <a:lnTo>
                    <a:pt x="679507" y="467719"/>
                  </a:lnTo>
                  <a:lnTo>
                    <a:pt x="617232" y="472384"/>
                  </a:lnTo>
                  <a:lnTo>
                    <a:pt x="552776" y="473979"/>
                  </a:lnTo>
                  <a:lnTo>
                    <a:pt x="488320" y="472384"/>
                  </a:lnTo>
                  <a:lnTo>
                    <a:pt x="426045" y="467719"/>
                  </a:lnTo>
                  <a:lnTo>
                    <a:pt x="366367" y="460160"/>
                  </a:lnTo>
                  <a:lnTo>
                    <a:pt x="309700" y="449887"/>
                  </a:lnTo>
                  <a:lnTo>
                    <a:pt x="256461" y="437078"/>
                  </a:lnTo>
                  <a:lnTo>
                    <a:pt x="207063" y="421909"/>
                  </a:lnTo>
                  <a:lnTo>
                    <a:pt x="161922" y="404559"/>
                  </a:lnTo>
                  <a:lnTo>
                    <a:pt x="121454" y="385206"/>
                  </a:lnTo>
                  <a:lnTo>
                    <a:pt x="86072" y="364028"/>
                  </a:lnTo>
                  <a:lnTo>
                    <a:pt x="32231" y="316909"/>
                  </a:lnTo>
                  <a:lnTo>
                    <a:pt x="3719" y="264625"/>
                  </a:lnTo>
                  <a:lnTo>
                    <a:pt x="0" y="236992"/>
                  </a:lnTo>
                  <a:lnTo>
                    <a:pt x="3719" y="209357"/>
                  </a:lnTo>
                  <a:lnTo>
                    <a:pt x="32231" y="157072"/>
                  </a:lnTo>
                  <a:lnTo>
                    <a:pt x="86072" y="109952"/>
                  </a:lnTo>
                  <a:lnTo>
                    <a:pt x="121454" y="88774"/>
                  </a:lnTo>
                  <a:lnTo>
                    <a:pt x="161922" y="69420"/>
                  </a:lnTo>
                  <a:lnTo>
                    <a:pt x="207063" y="52070"/>
                  </a:lnTo>
                  <a:lnTo>
                    <a:pt x="256461" y="36901"/>
                  </a:lnTo>
                  <a:lnTo>
                    <a:pt x="309700" y="24091"/>
                  </a:lnTo>
                  <a:lnTo>
                    <a:pt x="366367" y="13818"/>
                  </a:lnTo>
                  <a:lnTo>
                    <a:pt x="426045" y="6260"/>
                  </a:lnTo>
                  <a:lnTo>
                    <a:pt x="488320" y="1594"/>
                  </a:lnTo>
                  <a:lnTo>
                    <a:pt x="552776" y="0"/>
                  </a:lnTo>
                  <a:close/>
                </a:path>
              </a:pathLst>
            </a:custGeom>
            <a:ln w="3175">
              <a:solidFill>
                <a:srgbClr val="1E191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5409119" y="8873411"/>
            <a:ext cx="890269" cy="2933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1055"/>
              </a:lnSpc>
              <a:spcBef>
                <a:spcPts val="100"/>
              </a:spcBef>
            </a:pPr>
            <a:r>
              <a:rPr dirty="0" sz="900" spc="-100" b="1">
                <a:solidFill>
                  <a:srgbClr val="1E1916"/>
                </a:solidFill>
                <a:latin typeface="Arial"/>
                <a:cs typeface="Arial"/>
              </a:rPr>
              <a:t>Grupo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1055"/>
              </a:lnSpc>
            </a:pPr>
            <a:r>
              <a:rPr dirty="0" sz="900" spc="-95" b="1">
                <a:solidFill>
                  <a:srgbClr val="1E1916"/>
                </a:solidFill>
                <a:latin typeface="Arial"/>
                <a:cs typeface="Arial"/>
              </a:rPr>
              <a:t>de</a:t>
            </a:r>
            <a:r>
              <a:rPr dirty="0" sz="900" spc="135" b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900" spc="-80" b="1">
                <a:solidFill>
                  <a:srgbClr val="1E1916"/>
                </a:solidFill>
                <a:latin typeface="Arial"/>
                <a:cs typeface="Arial"/>
              </a:rPr>
              <a:t>agricultores(as)</a:t>
            </a:r>
            <a:endParaRPr sz="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61698" y="5174726"/>
            <a:ext cx="3032125" cy="1087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</a:t>
            </a:r>
            <a:r>
              <a:rPr dirty="0" sz="1200" spc="-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primeiras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célula</a:t>
            </a:r>
            <a:r>
              <a:rPr dirty="0" sz="12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são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famílias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-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pessoas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articulam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entre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sí,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nos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locais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onde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vivem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atuam. A articulação regional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destas iniciativas forma os</a:t>
            </a:r>
            <a:r>
              <a:rPr dirty="0" u="sng" sz="1200" spc="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Núcleos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, </a:t>
            </a:r>
            <a:r>
              <a:rPr dirty="0" sz="1200" spc="-120">
                <a:solidFill>
                  <a:srgbClr val="1E1916"/>
                </a:solidFill>
                <a:latin typeface="Comic Sans MS"/>
                <a:cs typeface="Comic Sans MS"/>
              </a:rPr>
              <a:t>que 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sãoo</a:t>
            </a:r>
            <a:r>
              <a:rPr dirty="0" sz="1200" spc="3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principal</a:t>
            </a:r>
            <a:r>
              <a:rPr dirty="0" u="sng" sz="1200" spc="32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espaço</a:t>
            </a:r>
            <a:r>
              <a:rPr dirty="0" u="sng" sz="1200" spc="32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organizacional</a:t>
            </a:r>
            <a:r>
              <a:rPr dirty="0" u="sng" sz="1200" spc="32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022065" y="5174726"/>
            <a:ext cx="3031490" cy="1087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6100"/>
              </a:lnSpc>
              <a:spcBef>
                <a:spcPts val="100"/>
              </a:spcBef>
            </a:pP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funcional </a:t>
            </a:r>
            <a:r>
              <a:rPr dirty="0" u="sng" sz="12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da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Rede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. A Rede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só funciona 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existe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Núcleos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funcionarem.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</a:pP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Sob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aspecto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jurídico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uma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organização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informal,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coordenada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forma  colegiada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Núcleos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conjunto.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353570" y="5383162"/>
            <a:ext cx="62230" cy="6985"/>
          </a:xfrm>
          <a:custGeom>
            <a:avLst/>
            <a:gdLst/>
            <a:ahLst/>
            <a:cxnLst/>
            <a:rect l="l" t="t" r="r" b="b"/>
            <a:pathLst>
              <a:path w="62229" h="6985">
                <a:moveTo>
                  <a:pt x="61934" y="0"/>
                </a:moveTo>
                <a:lnTo>
                  <a:pt x="0" y="0"/>
                </a:lnTo>
                <a:lnTo>
                  <a:pt x="0" y="6926"/>
                </a:lnTo>
                <a:lnTo>
                  <a:pt x="61934" y="6926"/>
                </a:lnTo>
                <a:lnTo>
                  <a:pt x="61934" y="0"/>
                </a:lnTo>
                <a:close/>
              </a:path>
            </a:pathLst>
          </a:custGeom>
          <a:solidFill>
            <a:srgbClr val="1E19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897610" y="9013804"/>
            <a:ext cx="23355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10">
                <a:solidFill>
                  <a:srgbClr val="1E1916"/>
                </a:solidFill>
                <a:latin typeface="Arial MT"/>
                <a:cs typeface="Arial MT"/>
              </a:rPr>
              <a:t>Reunião</a:t>
            </a:r>
            <a:r>
              <a:rPr dirty="0" sz="1100" spc="-5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14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1100" spc="-5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05">
                <a:solidFill>
                  <a:srgbClr val="1E1916"/>
                </a:solidFill>
                <a:latin typeface="Arial MT"/>
                <a:cs typeface="Arial MT"/>
              </a:rPr>
              <a:t>Núcleo</a:t>
            </a:r>
            <a:r>
              <a:rPr dirty="0" sz="1100" spc="-5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14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11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20">
                <a:solidFill>
                  <a:srgbClr val="1E1916"/>
                </a:solidFill>
                <a:latin typeface="Arial MT"/>
                <a:cs typeface="Arial MT"/>
              </a:rPr>
              <a:t>Vale</a:t>
            </a:r>
            <a:r>
              <a:rPr dirty="0" sz="1100" spc="-5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14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1100" spc="-5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00">
                <a:solidFill>
                  <a:srgbClr val="1E1916"/>
                </a:solidFill>
                <a:latin typeface="Arial MT"/>
                <a:cs typeface="Arial MT"/>
              </a:rPr>
              <a:t>Rio</a:t>
            </a:r>
            <a:r>
              <a:rPr dirty="0" sz="1100" spc="-5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00">
                <a:solidFill>
                  <a:srgbClr val="1E1916"/>
                </a:solidFill>
                <a:latin typeface="Arial MT"/>
                <a:cs typeface="Arial MT"/>
              </a:rPr>
              <a:t>Pardo/</a:t>
            </a:r>
            <a:r>
              <a:rPr dirty="0" sz="11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40">
                <a:solidFill>
                  <a:srgbClr val="1E1916"/>
                </a:solidFill>
                <a:latin typeface="Arial MT"/>
                <a:cs typeface="Arial MT"/>
              </a:rPr>
              <a:t>RS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104207" y="10468176"/>
            <a:ext cx="1301115" cy="141605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Formação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entre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Núcleos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Ctba/PR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0" y="9396144"/>
            <a:ext cx="7556500" cy="1296035"/>
            <a:chOff x="0" y="9396144"/>
            <a:chExt cx="7556500" cy="1296035"/>
          </a:xfrm>
        </p:grpSpPr>
        <p:sp>
          <p:nvSpPr>
            <p:cNvPr id="37" name="object 37"/>
            <p:cNvSpPr/>
            <p:nvPr/>
          </p:nvSpPr>
          <p:spPr>
            <a:xfrm>
              <a:off x="0" y="9396144"/>
              <a:ext cx="7556500" cy="1296035"/>
            </a:xfrm>
            <a:custGeom>
              <a:avLst/>
              <a:gdLst/>
              <a:ahLst/>
              <a:cxnLst/>
              <a:rect l="l" t="t" r="r" b="b"/>
              <a:pathLst>
                <a:path w="7556500" h="1296034">
                  <a:moveTo>
                    <a:pt x="0" y="1295855"/>
                  </a:moveTo>
                  <a:lnTo>
                    <a:pt x="0" y="0"/>
                  </a:lnTo>
                  <a:lnTo>
                    <a:pt x="7556446" y="0"/>
                  </a:lnTo>
                  <a:lnTo>
                    <a:pt x="7556446" y="1295855"/>
                  </a:lnTo>
                  <a:lnTo>
                    <a:pt x="0" y="1295855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432" y="9479228"/>
              <a:ext cx="1381067" cy="111802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67008" y="9503456"/>
              <a:ext cx="1248486" cy="1017107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86432" y="10454461"/>
              <a:ext cx="2752725" cy="149860"/>
            </a:xfrm>
            <a:custGeom>
              <a:avLst/>
              <a:gdLst/>
              <a:ahLst/>
              <a:cxnLst/>
              <a:rect l="l" t="t" r="r" b="b"/>
              <a:pathLst>
                <a:path w="2752725" h="149859">
                  <a:moveTo>
                    <a:pt x="2752610" y="0"/>
                  </a:moveTo>
                  <a:lnTo>
                    <a:pt x="0" y="0"/>
                  </a:lnTo>
                  <a:lnTo>
                    <a:pt x="0" y="149255"/>
                  </a:lnTo>
                  <a:lnTo>
                    <a:pt x="2752610" y="149255"/>
                  </a:lnTo>
                  <a:lnTo>
                    <a:pt x="27526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197327" y="10438293"/>
            <a:ext cx="253111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Durante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formação/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troca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exper.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entre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Núcleos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Monte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negro/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RS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2886022" y="9490097"/>
            <a:ext cx="4565015" cy="1109345"/>
            <a:chOff x="2886022" y="9490097"/>
            <a:chExt cx="4565015" cy="1109345"/>
          </a:xfrm>
        </p:grpSpPr>
        <p:pic>
          <p:nvPicPr>
            <p:cNvPr id="43" name="object 4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14120" y="9490097"/>
              <a:ext cx="1375873" cy="1054713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94141" y="9491241"/>
              <a:ext cx="1511348" cy="104207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16269" y="9505901"/>
              <a:ext cx="1434214" cy="1049388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2886022" y="10449691"/>
              <a:ext cx="1426210" cy="149860"/>
            </a:xfrm>
            <a:custGeom>
              <a:avLst/>
              <a:gdLst/>
              <a:ahLst/>
              <a:cxnLst/>
              <a:rect l="l" t="t" r="r" b="b"/>
              <a:pathLst>
                <a:path w="1426210" h="149859">
                  <a:moveTo>
                    <a:pt x="1425851" y="0"/>
                  </a:moveTo>
                  <a:lnTo>
                    <a:pt x="0" y="0"/>
                  </a:lnTo>
                  <a:lnTo>
                    <a:pt x="0" y="149255"/>
                  </a:lnTo>
                  <a:lnTo>
                    <a:pt x="1425851" y="149255"/>
                  </a:lnTo>
                  <a:lnTo>
                    <a:pt x="14258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/>
          <p:cNvSpPr txBox="1"/>
          <p:nvPr/>
        </p:nvSpPr>
        <p:spPr>
          <a:xfrm>
            <a:off x="2943278" y="10433523"/>
            <a:ext cx="131191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Reunião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Núcleo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50">
                <a:solidFill>
                  <a:srgbClr val="1E1916"/>
                </a:solidFill>
                <a:latin typeface="Arial MT"/>
                <a:cs typeface="Arial MT"/>
              </a:rPr>
              <a:t>V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ale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Rio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Pardo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4389300" y="10435179"/>
            <a:ext cx="1527175" cy="149860"/>
          </a:xfrm>
          <a:custGeom>
            <a:avLst/>
            <a:gdLst/>
            <a:ahLst/>
            <a:cxnLst/>
            <a:rect l="l" t="t" r="r" b="b"/>
            <a:pathLst>
              <a:path w="1527175" h="149859">
                <a:moveTo>
                  <a:pt x="1527162" y="0"/>
                </a:moveTo>
                <a:lnTo>
                  <a:pt x="0" y="0"/>
                </a:lnTo>
                <a:lnTo>
                  <a:pt x="0" y="149256"/>
                </a:lnTo>
                <a:lnTo>
                  <a:pt x="1527162" y="149256"/>
                </a:lnTo>
                <a:lnTo>
                  <a:pt x="15271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4462507" y="10419012"/>
            <a:ext cx="13811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Reunião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Núcleo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50">
                <a:solidFill>
                  <a:srgbClr val="1E1916"/>
                </a:solidFill>
                <a:latin typeface="Arial MT"/>
                <a:cs typeface="Arial MT"/>
              </a:rPr>
              <a:t>V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ale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Rio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Uruguai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6016269" y="10450533"/>
            <a:ext cx="1426845" cy="149860"/>
          </a:xfrm>
          <a:custGeom>
            <a:avLst/>
            <a:gdLst/>
            <a:ahLst/>
            <a:cxnLst/>
            <a:rect l="l" t="t" r="r" b="b"/>
            <a:pathLst>
              <a:path w="1426845" h="149859">
                <a:moveTo>
                  <a:pt x="1426544" y="0"/>
                </a:moveTo>
                <a:lnTo>
                  <a:pt x="0" y="0"/>
                </a:lnTo>
                <a:lnTo>
                  <a:pt x="0" y="149255"/>
                </a:lnTo>
                <a:lnTo>
                  <a:pt x="1426544" y="149255"/>
                </a:lnTo>
                <a:lnTo>
                  <a:pt x="14265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6056967" y="10434366"/>
            <a:ext cx="134556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Reunião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Núcleo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Maurício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B.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Amaral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52" name="object 5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93288" y="6618214"/>
            <a:ext cx="3112602" cy="2334452"/>
          </a:xfrm>
          <a:prstGeom prst="rect">
            <a:avLst/>
          </a:prstGeom>
        </p:spPr>
      </p:pic>
      <p:sp>
        <p:nvSpPr>
          <p:cNvPr id="53" name="object 53"/>
          <p:cNvSpPr/>
          <p:nvPr/>
        </p:nvSpPr>
        <p:spPr>
          <a:xfrm>
            <a:off x="530006" y="988632"/>
            <a:ext cx="6489065" cy="3813175"/>
          </a:xfrm>
          <a:custGeom>
            <a:avLst/>
            <a:gdLst/>
            <a:ahLst/>
            <a:cxnLst/>
            <a:rect l="l" t="t" r="r" b="b"/>
            <a:pathLst>
              <a:path w="6489065" h="3813175">
                <a:moveTo>
                  <a:pt x="6488737" y="0"/>
                </a:moveTo>
                <a:lnTo>
                  <a:pt x="0" y="0"/>
                </a:lnTo>
                <a:lnTo>
                  <a:pt x="0" y="3813061"/>
                </a:lnTo>
                <a:lnTo>
                  <a:pt x="6488737" y="3813061"/>
                </a:lnTo>
                <a:lnTo>
                  <a:pt x="6488737" y="0"/>
                </a:lnTo>
                <a:close/>
              </a:path>
            </a:pathLst>
          </a:custGeom>
          <a:solidFill>
            <a:srgbClr val="F9F7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 txBox="1"/>
          <p:nvPr/>
        </p:nvSpPr>
        <p:spPr>
          <a:xfrm>
            <a:off x="3995360" y="1098083"/>
            <a:ext cx="3026410" cy="3317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Ser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parte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ou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atuar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junto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à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agricultura familiar, camponesa e famílias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trabalhadores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urbanos.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35"/>
              </a:spcBef>
            </a:pP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Fortalecimento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das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relações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economia popular solidária na Rede e as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articulação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junto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à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outros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espaços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formas 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mercado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justo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solidário.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3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Priorização</a:t>
            </a:r>
            <a:r>
              <a:rPr dirty="0" sz="120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relação</a:t>
            </a:r>
            <a:r>
              <a:rPr dirty="0" sz="1200" spc="-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direta</a:t>
            </a:r>
            <a:r>
              <a:rPr dirty="0" sz="120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r>
              <a:rPr dirty="0" sz="1200" spc="-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consumidores(as), o abastecimento local 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regional, com perspectivas à segurança 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soberania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alimentar;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40"/>
              </a:spcBef>
            </a:pP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Oposição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qualquer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forma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exploração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opressão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seja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econômica,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política,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socia,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gênero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geração.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37881" y="1098083"/>
            <a:ext cx="3026410" cy="36360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Articulação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4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recuperação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conservação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vida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planeta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terra.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35"/>
              </a:spcBef>
            </a:pP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Contribuição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construção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sustentabilidade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junto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ao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desenvolvimento, 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priorizando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qualidade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vida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com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alimento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qualidade,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educação, saúde,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lazer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cultura;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3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Ter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como</a:t>
            </a:r>
            <a:r>
              <a:rPr dirty="0" sz="12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base</a:t>
            </a:r>
            <a:r>
              <a:rPr dirty="0" sz="12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sustentabilidade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desenvolvimento;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4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Articulação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organizada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em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rede,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sem 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hierarquias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nas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condições,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papéis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funções.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3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Preservação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particularidades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locais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e/ou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regionais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seu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processo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organizacional;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551134" y="1178521"/>
            <a:ext cx="3648075" cy="3087370"/>
            <a:chOff x="551134" y="1178521"/>
            <a:chExt cx="3648075" cy="3087370"/>
          </a:xfrm>
        </p:grpSpPr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1134" y="1178521"/>
              <a:ext cx="190242" cy="114145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1134" y="1709442"/>
              <a:ext cx="190242" cy="114145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1134" y="3408386"/>
              <a:ext cx="190242" cy="114145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1134" y="2877465"/>
              <a:ext cx="190242" cy="114145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1134" y="4151675"/>
              <a:ext cx="190242" cy="114145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08599" y="1921809"/>
              <a:ext cx="190242" cy="114145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08599" y="1178521"/>
              <a:ext cx="190242" cy="114145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08599" y="2877465"/>
              <a:ext cx="190242" cy="114145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08599" y="3833121"/>
              <a:ext cx="190242" cy="114145"/>
            </a:xfrm>
            <a:prstGeom prst="rect">
              <a:avLst/>
            </a:prstGeom>
          </p:spPr>
        </p:pic>
      </p:grpSp>
      <p:grpSp>
        <p:nvGrpSpPr>
          <p:cNvPr id="66" name="object 66"/>
          <p:cNvGrpSpPr/>
          <p:nvPr/>
        </p:nvGrpSpPr>
        <p:grpSpPr>
          <a:xfrm>
            <a:off x="-1577" y="0"/>
            <a:ext cx="7561580" cy="748030"/>
            <a:chOff x="-1577" y="0"/>
            <a:chExt cx="7561580" cy="748030"/>
          </a:xfrm>
        </p:grpSpPr>
        <p:sp>
          <p:nvSpPr>
            <p:cNvPr id="67" name="object 67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8" name="object 6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71656" y="264480"/>
              <a:ext cx="469559" cy="483105"/>
            </a:xfrm>
            <a:prstGeom prst="rect">
              <a:avLst/>
            </a:prstGeom>
          </p:spPr>
        </p:pic>
      </p:grpSp>
      <p:sp>
        <p:nvSpPr>
          <p:cNvPr id="69" name="object 69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642847" y="387578"/>
            <a:ext cx="2279650" cy="58864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801370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3.</a:t>
            </a:r>
            <a:r>
              <a:rPr dirty="0" sz="1400" spc="-2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00913F"/>
                </a:solidFill>
                <a:latin typeface="Comic Sans MS"/>
                <a:cs typeface="Comic Sans MS"/>
              </a:rPr>
              <a:t>PRINCÍPIOS</a:t>
            </a:r>
            <a:r>
              <a:rPr dirty="0" sz="1400" spc="-15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DA</a:t>
            </a:r>
            <a:r>
              <a:rPr dirty="0" sz="1400" spc="-15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REDE</a:t>
            </a:r>
            <a:endParaRPr sz="1400">
              <a:latin typeface="Comic Sans MS"/>
              <a:cs typeface="Comic Sans MS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3437873" y="0"/>
            <a:ext cx="965835" cy="661035"/>
            <a:chOff x="3437873" y="0"/>
            <a:chExt cx="965835" cy="661035"/>
          </a:xfrm>
        </p:grpSpPr>
        <p:sp>
          <p:nvSpPr>
            <p:cNvPr id="72" name="object 72"/>
            <p:cNvSpPr/>
            <p:nvPr/>
          </p:nvSpPr>
          <p:spPr>
            <a:xfrm>
              <a:off x="3437873" y="628368"/>
              <a:ext cx="965835" cy="32384"/>
            </a:xfrm>
            <a:custGeom>
              <a:avLst/>
              <a:gdLst/>
              <a:ahLst/>
              <a:cxnLst/>
              <a:rect l="l" t="t" r="r" b="b"/>
              <a:pathLst>
                <a:path w="965835" h="32384">
                  <a:moveTo>
                    <a:pt x="960076" y="0"/>
                  </a:moveTo>
                  <a:lnTo>
                    <a:pt x="12247" y="0"/>
                  </a:lnTo>
                  <a:lnTo>
                    <a:pt x="5511" y="0"/>
                  </a:lnTo>
                  <a:lnTo>
                    <a:pt x="0" y="7222"/>
                  </a:lnTo>
                  <a:lnTo>
                    <a:pt x="0" y="24879"/>
                  </a:lnTo>
                  <a:lnTo>
                    <a:pt x="5511" y="32097"/>
                  </a:lnTo>
                  <a:lnTo>
                    <a:pt x="960076" y="32097"/>
                  </a:lnTo>
                  <a:lnTo>
                    <a:pt x="965588" y="24879"/>
                  </a:lnTo>
                  <a:lnTo>
                    <a:pt x="965588" y="7222"/>
                  </a:lnTo>
                  <a:lnTo>
                    <a:pt x="960076" y="0"/>
                  </a:lnTo>
                  <a:close/>
                </a:path>
              </a:pathLst>
            </a:custGeom>
            <a:solidFill>
              <a:srgbClr val="7CBC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4" name="object 74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15</a:t>
            </a:r>
            <a:endParaRPr sz="13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158790" y="7646786"/>
            <a:ext cx="915035" cy="485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02235">
              <a:lnSpc>
                <a:spcPct val="116100"/>
              </a:lnSpc>
              <a:spcBef>
                <a:spcPts val="100"/>
              </a:spcBef>
            </a:pPr>
            <a:r>
              <a:rPr dirty="0" sz="1300" b="1">
                <a:latin typeface="Comic Sans MS"/>
                <a:cs typeface="Comic Sans MS"/>
              </a:rPr>
              <a:t>NÚCLEO </a:t>
            </a:r>
            <a:r>
              <a:rPr dirty="0" sz="1300" spc="5" b="1">
                <a:latin typeface="Comic Sans MS"/>
                <a:cs typeface="Comic Sans MS"/>
              </a:rPr>
              <a:t> </a:t>
            </a:r>
            <a:r>
              <a:rPr dirty="0" sz="1300" b="1">
                <a:latin typeface="Comic Sans MS"/>
                <a:cs typeface="Comic Sans MS"/>
              </a:rPr>
              <a:t>REGIONAL</a:t>
            </a:r>
            <a:endParaRPr sz="13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577" y="0"/>
            <a:ext cx="7561580" cy="247015"/>
            <a:chOff x="-1577" y="0"/>
            <a:chExt cx="7561580" cy="247015"/>
          </a:xfrm>
        </p:grpSpPr>
        <p:sp>
          <p:nvSpPr>
            <p:cNvPr id="3" name="object 3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16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17691" y="264480"/>
            <a:ext cx="423524" cy="44594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32056" y="387578"/>
            <a:ext cx="977265" cy="2260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437873" y="628368"/>
            <a:ext cx="965835" cy="32384"/>
          </a:xfrm>
          <a:custGeom>
            <a:avLst/>
            <a:gdLst/>
            <a:ahLst/>
            <a:cxnLst/>
            <a:rect l="l" t="t" r="r" b="b"/>
            <a:pathLst>
              <a:path w="965835" h="32384">
                <a:moveTo>
                  <a:pt x="960076" y="0"/>
                </a:moveTo>
                <a:lnTo>
                  <a:pt x="12247" y="0"/>
                </a:lnTo>
                <a:lnTo>
                  <a:pt x="5511" y="0"/>
                </a:lnTo>
                <a:lnTo>
                  <a:pt x="0" y="7222"/>
                </a:lnTo>
                <a:lnTo>
                  <a:pt x="0" y="24879"/>
                </a:lnTo>
                <a:lnTo>
                  <a:pt x="5511" y="32097"/>
                </a:lnTo>
                <a:lnTo>
                  <a:pt x="960076" y="32097"/>
                </a:lnTo>
                <a:lnTo>
                  <a:pt x="965588" y="24879"/>
                </a:lnTo>
                <a:lnTo>
                  <a:pt x="965588" y="7222"/>
                </a:lnTo>
                <a:lnTo>
                  <a:pt x="960076" y="0"/>
                </a:lnTo>
                <a:close/>
              </a:path>
            </a:pathLst>
          </a:custGeom>
          <a:solidFill>
            <a:srgbClr val="7CBC3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1225" y="848358"/>
            <a:ext cx="6288101" cy="8287513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0" y="9396144"/>
            <a:ext cx="7556500" cy="1296035"/>
            <a:chOff x="0" y="9396144"/>
            <a:chExt cx="7556500" cy="1296035"/>
          </a:xfrm>
        </p:grpSpPr>
        <p:sp>
          <p:nvSpPr>
            <p:cNvPr id="12" name="object 12"/>
            <p:cNvSpPr/>
            <p:nvPr/>
          </p:nvSpPr>
          <p:spPr>
            <a:xfrm>
              <a:off x="0" y="9396144"/>
              <a:ext cx="7556500" cy="1296035"/>
            </a:xfrm>
            <a:custGeom>
              <a:avLst/>
              <a:gdLst/>
              <a:ahLst/>
              <a:cxnLst/>
              <a:rect l="l" t="t" r="r" b="b"/>
              <a:pathLst>
                <a:path w="7556500" h="1296034">
                  <a:moveTo>
                    <a:pt x="0" y="1295855"/>
                  </a:moveTo>
                  <a:lnTo>
                    <a:pt x="0" y="0"/>
                  </a:lnTo>
                  <a:lnTo>
                    <a:pt x="7556446" y="0"/>
                  </a:lnTo>
                  <a:lnTo>
                    <a:pt x="7556446" y="1295855"/>
                  </a:lnTo>
                  <a:lnTo>
                    <a:pt x="0" y="1295855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8184" y="9503485"/>
              <a:ext cx="1438721" cy="107904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15663" y="10463943"/>
              <a:ext cx="1451610" cy="149860"/>
            </a:xfrm>
            <a:custGeom>
              <a:avLst/>
              <a:gdLst/>
              <a:ahLst/>
              <a:cxnLst/>
              <a:rect l="l" t="t" r="r" b="b"/>
              <a:pathLst>
                <a:path w="1451610" h="149859">
                  <a:moveTo>
                    <a:pt x="1451239" y="0"/>
                  </a:moveTo>
                  <a:lnTo>
                    <a:pt x="0" y="0"/>
                  </a:lnTo>
                  <a:lnTo>
                    <a:pt x="0" y="149255"/>
                  </a:lnTo>
                  <a:lnTo>
                    <a:pt x="1451239" y="149255"/>
                  </a:lnTo>
                  <a:lnTo>
                    <a:pt x="14512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305305" y="10447776"/>
            <a:ext cx="107188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Assembléia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Cooperafloresta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652540" y="9503107"/>
            <a:ext cx="1171575" cy="1116330"/>
            <a:chOff x="1652540" y="9503107"/>
            <a:chExt cx="1171575" cy="1116330"/>
          </a:xfrm>
        </p:grpSpPr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52540" y="9503107"/>
              <a:ext cx="1147813" cy="101268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656853" y="10469865"/>
              <a:ext cx="1167130" cy="149860"/>
            </a:xfrm>
            <a:custGeom>
              <a:avLst/>
              <a:gdLst/>
              <a:ahLst/>
              <a:cxnLst/>
              <a:rect l="l" t="t" r="r" b="b"/>
              <a:pathLst>
                <a:path w="1167130" h="149859">
                  <a:moveTo>
                    <a:pt x="1166698" y="0"/>
                  </a:moveTo>
                  <a:lnTo>
                    <a:pt x="0" y="0"/>
                  </a:lnTo>
                  <a:lnTo>
                    <a:pt x="0" y="149255"/>
                  </a:lnTo>
                  <a:lnTo>
                    <a:pt x="1166698" y="149255"/>
                  </a:lnTo>
                  <a:lnTo>
                    <a:pt x="11666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1723475" y="10453698"/>
            <a:ext cx="103378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Grupo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50">
                <a:solidFill>
                  <a:srgbClr val="1E1916"/>
                </a:solidFill>
                <a:latin typeface="Arial MT"/>
                <a:cs typeface="Arial MT"/>
              </a:rPr>
              <a:t>V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ale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Uruguai/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SC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861906" y="9497181"/>
            <a:ext cx="3329940" cy="1129665"/>
            <a:chOff x="2861906" y="9497181"/>
            <a:chExt cx="3329940" cy="1129665"/>
          </a:xfrm>
        </p:grpSpPr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61906" y="9497181"/>
              <a:ext cx="1701798" cy="106569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54796" y="9502318"/>
              <a:ext cx="1525193" cy="104512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880326" y="10477086"/>
              <a:ext cx="3311525" cy="149860"/>
            </a:xfrm>
            <a:custGeom>
              <a:avLst/>
              <a:gdLst/>
              <a:ahLst/>
              <a:cxnLst/>
              <a:rect l="l" t="t" r="r" b="b"/>
              <a:pathLst>
                <a:path w="3311525" h="149859">
                  <a:moveTo>
                    <a:pt x="3310945" y="0"/>
                  </a:moveTo>
                  <a:lnTo>
                    <a:pt x="0" y="0"/>
                  </a:lnTo>
                  <a:lnTo>
                    <a:pt x="0" y="149256"/>
                  </a:lnTo>
                  <a:lnTo>
                    <a:pt x="3310945" y="149256"/>
                  </a:lnTo>
                  <a:lnTo>
                    <a:pt x="33109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3208666" y="10460919"/>
            <a:ext cx="265430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Dia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90">
                <a:solidFill>
                  <a:srgbClr val="1E1916"/>
                </a:solidFill>
                <a:latin typeface="Arial MT"/>
                <a:cs typeface="Arial MT"/>
              </a:rPr>
              <a:t>campo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formação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agentes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multiplicadores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50">
                <a:solidFill>
                  <a:srgbClr val="1E1916"/>
                </a:solidFill>
                <a:latin typeface="Arial MT"/>
                <a:cs typeface="Arial MT"/>
              </a:rPr>
              <a:t>V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ale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Ribeira/PR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6271520" y="9505126"/>
            <a:ext cx="1205865" cy="1124585"/>
            <a:chOff x="6271520" y="9505126"/>
            <a:chExt cx="1205865" cy="1124585"/>
          </a:xfrm>
        </p:grpSpPr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78788" y="9505126"/>
              <a:ext cx="1196704" cy="92191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271520" y="10366369"/>
              <a:ext cx="1205865" cy="262890"/>
            </a:xfrm>
            <a:custGeom>
              <a:avLst/>
              <a:gdLst/>
              <a:ahLst/>
              <a:cxnLst/>
              <a:rect l="l" t="t" r="r" b="b"/>
              <a:pathLst>
                <a:path w="1205865" h="262890">
                  <a:moveTo>
                    <a:pt x="1205618" y="0"/>
                  </a:moveTo>
                  <a:lnTo>
                    <a:pt x="0" y="0"/>
                  </a:lnTo>
                  <a:lnTo>
                    <a:pt x="0" y="262723"/>
                  </a:lnTo>
                  <a:lnTo>
                    <a:pt x="1205618" y="262723"/>
                  </a:lnTo>
                  <a:lnTo>
                    <a:pt x="1205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6325225" y="10353607"/>
            <a:ext cx="1098550" cy="26289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5080" indent="17145">
              <a:lnSpc>
                <a:spcPts val="910"/>
              </a:lnSpc>
              <a:spcBef>
                <a:spcPts val="170"/>
              </a:spcBef>
            </a:pP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Dia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90">
                <a:solidFill>
                  <a:srgbClr val="1E1916"/>
                </a:solidFill>
                <a:latin typeface="Arial MT"/>
                <a:cs typeface="Arial MT"/>
              </a:rPr>
              <a:t>campo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sobre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pastejo  rotativo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50">
                <a:solidFill>
                  <a:srgbClr val="1E1916"/>
                </a:solidFill>
                <a:latin typeface="Arial MT"/>
                <a:cs typeface="Arial MT"/>
              </a:rPr>
              <a:t>V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ale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Ribeira/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PR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7778" y="936196"/>
            <a:ext cx="2584450" cy="450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Quando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grupo se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une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outros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os</a:t>
            </a:r>
            <a:r>
              <a:rPr dirty="0" sz="1200" spc="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mesmos</a:t>
            </a:r>
            <a:r>
              <a:rPr dirty="0" sz="1200" spc="1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objetivos</a:t>
            </a:r>
            <a:r>
              <a:rPr dirty="0" sz="1200" spc="1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1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idéias,</a:t>
            </a:r>
            <a:r>
              <a:rPr dirty="0" sz="1200" spc="1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7767" y="1390417"/>
            <a:ext cx="25844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formar</a:t>
            </a:r>
            <a:r>
              <a:rPr dirty="0" sz="1200" spc="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central,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200" spc="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organizar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7488" y="948309"/>
            <a:ext cx="3041650" cy="149987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461009" marR="412115">
              <a:lnSpc>
                <a:spcPts val="2010"/>
              </a:lnSpc>
              <a:spcBef>
                <a:spcPts val="290"/>
              </a:spcBef>
              <a:tabLst>
                <a:tab pos="1032510" algn="l"/>
                <a:tab pos="1820545" algn="l"/>
              </a:tabLst>
            </a:pPr>
            <a:r>
              <a:rPr dirty="0" sz="1800" spc="-5" b="1" i="1">
                <a:solidFill>
                  <a:srgbClr val="CCFFCC"/>
                </a:solidFill>
                <a:latin typeface="Arial"/>
                <a:cs typeface="Arial"/>
              </a:rPr>
              <a:t>Mas</a:t>
            </a:r>
            <a:r>
              <a:rPr dirty="0" sz="1800" spc="-5" b="1" i="1">
                <a:solidFill>
                  <a:srgbClr val="CCFFCC"/>
                </a:solidFill>
                <a:latin typeface="Arial"/>
                <a:cs typeface="Arial"/>
              </a:rPr>
              <a:t>	</a:t>
            </a:r>
            <a:r>
              <a:rPr dirty="0" sz="1800" b="1" i="1">
                <a:solidFill>
                  <a:srgbClr val="CCFFCC"/>
                </a:solidFill>
                <a:latin typeface="Arial"/>
                <a:cs typeface="Arial"/>
              </a:rPr>
              <a:t>afinal,</a:t>
            </a:r>
            <a:r>
              <a:rPr dirty="0" sz="1800" b="1" i="1">
                <a:solidFill>
                  <a:srgbClr val="CCFFCC"/>
                </a:solidFill>
                <a:latin typeface="Arial"/>
                <a:cs typeface="Arial"/>
              </a:rPr>
              <a:t>	</a:t>
            </a:r>
            <a:r>
              <a:rPr dirty="0" sz="1800" b="1" i="1">
                <a:solidFill>
                  <a:srgbClr val="211B18"/>
                </a:solidFill>
                <a:latin typeface="Arial"/>
                <a:cs typeface="Arial"/>
              </a:rPr>
              <a:t>como </a:t>
            </a:r>
            <a:r>
              <a:rPr dirty="0" sz="1800" spc="5" b="1" i="1">
                <a:solidFill>
                  <a:srgbClr val="211B18"/>
                </a:solidFill>
                <a:latin typeface="Arial"/>
                <a:cs typeface="Arial"/>
              </a:rPr>
              <a:t> </a:t>
            </a:r>
            <a:r>
              <a:rPr dirty="0" sz="1800" spc="-5" b="1" i="1">
                <a:solidFill>
                  <a:srgbClr val="211B18"/>
                </a:solidFill>
                <a:latin typeface="Arial"/>
                <a:cs typeface="Arial"/>
              </a:rPr>
              <a:t>se</a:t>
            </a:r>
            <a:r>
              <a:rPr dirty="0" sz="1800" spc="-20" b="1" i="1">
                <a:solidFill>
                  <a:srgbClr val="211B18"/>
                </a:solidFill>
                <a:latin typeface="Arial"/>
                <a:cs typeface="Arial"/>
              </a:rPr>
              <a:t> </a:t>
            </a:r>
            <a:r>
              <a:rPr dirty="0" sz="1800" spc="-5" b="1" i="1">
                <a:solidFill>
                  <a:srgbClr val="211B18"/>
                </a:solidFill>
                <a:latin typeface="Arial"/>
                <a:cs typeface="Arial"/>
              </a:rPr>
              <a:t>forma</a:t>
            </a:r>
            <a:r>
              <a:rPr dirty="0" sz="1800" spc="-15" b="1" i="1">
                <a:solidFill>
                  <a:srgbClr val="211B18"/>
                </a:solidFill>
                <a:latin typeface="Arial"/>
                <a:cs typeface="Arial"/>
              </a:rPr>
              <a:t> </a:t>
            </a:r>
            <a:r>
              <a:rPr dirty="0" sz="1800" spc="-5" b="1" i="1">
                <a:solidFill>
                  <a:srgbClr val="CCFFCC"/>
                </a:solidFill>
                <a:latin typeface="Arial"/>
                <a:cs typeface="Arial"/>
              </a:rPr>
              <a:t>esta</a:t>
            </a:r>
            <a:r>
              <a:rPr dirty="0" sz="1800" spc="-15" b="1" i="1">
                <a:solidFill>
                  <a:srgbClr val="CCFFCC"/>
                </a:solidFill>
                <a:latin typeface="Arial"/>
                <a:cs typeface="Arial"/>
              </a:rPr>
              <a:t> </a:t>
            </a:r>
            <a:r>
              <a:rPr dirty="0" sz="1800" b="1" i="1">
                <a:solidFill>
                  <a:srgbClr val="211B18"/>
                </a:solidFill>
                <a:latin typeface="Arial"/>
                <a:cs typeface="Arial"/>
              </a:rPr>
              <a:t>rede?</a:t>
            </a:r>
            <a:endParaRPr sz="1800">
              <a:latin typeface="Arial"/>
              <a:cs typeface="Arial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71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 se organiza a partir das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famílias,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desde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os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grupos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base,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passando  pelos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Núcleos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Regionais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até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chegar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  como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todo.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90553" y="1602781"/>
            <a:ext cx="30410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5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feira</a:t>
            </a:r>
            <a:r>
              <a:rPr dirty="0" sz="1200" spc="5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</a:t>
            </a:r>
            <a:r>
              <a:rPr dirty="0" sz="1200" spc="5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qualquer</a:t>
            </a:r>
            <a:r>
              <a:rPr dirty="0" sz="1200" spc="5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outra</a:t>
            </a:r>
            <a:r>
              <a:rPr dirty="0" sz="1200" spc="5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atividade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90042" y="1785665"/>
            <a:ext cx="3042285" cy="268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agroecológica,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forma-se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organizações e entidades, que se torna um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Núcleo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.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pequenas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redes.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Esta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articula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outras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redes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outras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regiões</a:t>
            </a:r>
            <a:r>
              <a:rPr dirty="0" sz="12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assim</a:t>
            </a:r>
            <a:r>
              <a:rPr dirty="0" sz="12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compõe a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-7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Ecovida</a:t>
            </a:r>
            <a:r>
              <a:rPr dirty="0" sz="1200" spc="-7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spc="-509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Agroecologia.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3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“Cada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nó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agregamos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à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nossa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torna a rede mais resistente, ou seja, nos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fortalece cada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vez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mais, aprendemos uns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os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outros,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partilhamos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idéias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angústias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conseguimos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superar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mais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desafios.”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03791" y="2664614"/>
            <a:ext cx="25552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organização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em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já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começa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em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74638" y="2876982"/>
            <a:ext cx="25844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cada</a:t>
            </a:r>
            <a:r>
              <a:rPr dirty="0" sz="1200" spc="409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grupo,</a:t>
            </a:r>
            <a:r>
              <a:rPr dirty="0" sz="1200" spc="409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lá</a:t>
            </a:r>
            <a:r>
              <a:rPr dirty="0" sz="1200" spc="409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409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comunidade,</a:t>
            </a:r>
            <a:r>
              <a:rPr dirty="0" sz="1200" spc="409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7428" y="3089347"/>
            <a:ext cx="30416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7730" algn="l"/>
                <a:tab pos="1456690" algn="l"/>
                <a:tab pos="2060575" algn="l"/>
              </a:tabLst>
            </a:pPr>
            <a:r>
              <a:rPr dirty="0" sz="1200" spc="50">
                <a:solidFill>
                  <a:srgbClr val="1E1916"/>
                </a:solidFill>
                <a:latin typeface="Comic Sans MS"/>
                <a:cs typeface="Comic Sans MS"/>
              </a:rPr>
              <a:t>interação	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entre	</a:t>
            </a:r>
            <a:r>
              <a:rPr dirty="0" sz="1200" spc="50">
                <a:solidFill>
                  <a:srgbClr val="1E1916"/>
                </a:solidFill>
                <a:latin typeface="Comic Sans MS"/>
                <a:cs typeface="Comic Sans MS"/>
              </a:rPr>
              <a:t>os(as)	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vizinhos(as),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7069" y="3272231"/>
            <a:ext cx="3041650" cy="15125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parentes,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amigos(as),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percebendo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problemas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em</a:t>
            </a:r>
            <a:r>
              <a:rPr dirty="0" sz="12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comum,</a:t>
            </a:r>
            <a:r>
              <a:rPr dirty="0" sz="12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constróem</a:t>
            </a:r>
            <a:r>
              <a:rPr dirty="0" sz="12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objetivos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comuns 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também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começam 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agir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em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conjunto.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Assim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inicia-se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grupo,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associação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cooperativa.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Assim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já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começa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pequena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cada</a:t>
            </a:r>
            <a:r>
              <a:rPr dirty="0" sz="12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família</a:t>
            </a:r>
            <a:r>
              <a:rPr dirty="0" sz="12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compõe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grupo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torna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nó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desta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3511" y="2546995"/>
            <a:ext cx="35369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-90" b="1" i="1">
                <a:solidFill>
                  <a:srgbClr val="CCFFCC"/>
                </a:solidFill>
                <a:latin typeface="Arial"/>
                <a:cs typeface="Arial"/>
              </a:rPr>
              <a:t>1</a:t>
            </a:r>
            <a:endParaRPr sz="4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98931" y="886607"/>
            <a:ext cx="36449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-5" b="1" i="1">
                <a:solidFill>
                  <a:srgbClr val="211B18"/>
                </a:solidFill>
                <a:latin typeface="Arial"/>
                <a:cs typeface="Arial"/>
              </a:rPr>
              <a:t>2</a:t>
            </a:r>
            <a:endParaRPr sz="48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06477" y="4846397"/>
            <a:ext cx="6521450" cy="4460240"/>
            <a:chOff x="506477" y="4846397"/>
            <a:chExt cx="6521450" cy="4460240"/>
          </a:xfrm>
        </p:grpSpPr>
        <p:sp>
          <p:nvSpPr>
            <p:cNvPr id="14" name="object 14"/>
            <p:cNvSpPr/>
            <p:nvPr/>
          </p:nvSpPr>
          <p:spPr>
            <a:xfrm>
              <a:off x="519177" y="4859097"/>
              <a:ext cx="6496050" cy="4434840"/>
            </a:xfrm>
            <a:custGeom>
              <a:avLst/>
              <a:gdLst/>
              <a:ahLst/>
              <a:cxnLst/>
              <a:rect l="l" t="t" r="r" b="b"/>
              <a:pathLst>
                <a:path w="6496050" h="4434840">
                  <a:moveTo>
                    <a:pt x="6495926" y="0"/>
                  </a:moveTo>
                  <a:lnTo>
                    <a:pt x="0" y="0"/>
                  </a:lnTo>
                  <a:lnTo>
                    <a:pt x="0" y="4434547"/>
                  </a:lnTo>
                  <a:lnTo>
                    <a:pt x="6495926" y="4434547"/>
                  </a:lnTo>
                  <a:lnTo>
                    <a:pt x="6495926" y="0"/>
                  </a:lnTo>
                  <a:close/>
                </a:path>
              </a:pathLst>
            </a:custGeom>
            <a:solidFill>
              <a:srgbClr val="F7F7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19177" y="4859097"/>
              <a:ext cx="6496050" cy="4434840"/>
            </a:xfrm>
            <a:custGeom>
              <a:avLst/>
              <a:gdLst/>
              <a:ahLst/>
              <a:cxnLst/>
              <a:rect l="l" t="t" r="r" b="b"/>
              <a:pathLst>
                <a:path w="6496050" h="4434840">
                  <a:moveTo>
                    <a:pt x="0" y="0"/>
                  </a:moveTo>
                  <a:lnTo>
                    <a:pt x="6495926" y="0"/>
                  </a:lnTo>
                  <a:lnTo>
                    <a:pt x="6495926" y="4434547"/>
                  </a:lnTo>
                  <a:lnTo>
                    <a:pt x="0" y="4434547"/>
                  </a:lnTo>
                  <a:lnTo>
                    <a:pt x="0" y="0"/>
                  </a:lnTo>
                  <a:close/>
                </a:path>
              </a:pathLst>
            </a:custGeom>
            <a:ln w="25401">
              <a:solidFill>
                <a:srgbClr val="D3E8A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1137648" y="6277147"/>
            <a:ext cx="2078355" cy="43751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R="5080">
              <a:lnSpc>
                <a:spcPts val="1560"/>
              </a:lnSpc>
              <a:spcBef>
                <a:spcPts val="250"/>
              </a:spcBef>
            </a:pPr>
            <a:r>
              <a:rPr dirty="0" sz="140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1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1400" spc="2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Ecovida</a:t>
            </a:r>
            <a:r>
              <a:rPr dirty="0" sz="1400" spc="229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é</a:t>
            </a:r>
            <a:r>
              <a:rPr dirty="0" sz="1400" spc="2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uma</a:t>
            </a:r>
            <a:r>
              <a:rPr dirty="0" sz="1400" spc="2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1E1916"/>
                </a:solidFill>
                <a:latin typeface="Arial MT"/>
                <a:cs typeface="Arial MT"/>
              </a:rPr>
              <a:t>“ </a:t>
            </a:r>
            <a:r>
              <a:rPr dirty="0" sz="1400" spc="-37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1400" spc="-15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400" spc="-16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1E1916"/>
                </a:solidFill>
                <a:latin typeface="Arial MT"/>
                <a:cs typeface="Arial MT"/>
              </a:rPr>
              <a:t>redes”.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37644" y="7048678"/>
            <a:ext cx="207835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382905" algn="l"/>
                <a:tab pos="1282065" algn="l"/>
                <a:tab pos="1743075" algn="l"/>
              </a:tabLst>
            </a:pPr>
            <a:r>
              <a:rPr dirty="0" sz="1400" spc="65">
                <a:solidFill>
                  <a:srgbClr val="1E1916"/>
                </a:solidFill>
                <a:latin typeface="Arial MT"/>
                <a:cs typeface="Arial MT"/>
              </a:rPr>
              <a:t>S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>
                <a:solidFill>
                  <a:srgbClr val="1E1916"/>
                </a:solidFill>
                <a:latin typeface="Arial MT"/>
                <a:cs typeface="Arial MT"/>
              </a:rPr>
              <a:t>	</a:t>
            </a:r>
            <a:r>
              <a:rPr dirty="0" sz="1400" spc="60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1400" spc="6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60">
                <a:solidFill>
                  <a:srgbClr val="1E1916"/>
                </a:solidFill>
                <a:latin typeface="Arial MT"/>
                <a:cs typeface="Arial MT"/>
              </a:rPr>
              <a:t>gan</a:t>
            </a:r>
            <a:r>
              <a:rPr dirty="0" sz="1400" spc="60">
                <a:solidFill>
                  <a:srgbClr val="1E1916"/>
                </a:solidFill>
                <a:latin typeface="Arial MT"/>
                <a:cs typeface="Arial MT"/>
              </a:rPr>
              <a:t>i</a:t>
            </a:r>
            <a:r>
              <a:rPr dirty="0" sz="1400" spc="65">
                <a:solidFill>
                  <a:srgbClr val="1E1916"/>
                </a:solidFill>
                <a:latin typeface="Arial MT"/>
                <a:cs typeface="Arial MT"/>
              </a:rPr>
              <a:t>z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>
                <a:solidFill>
                  <a:srgbClr val="1E1916"/>
                </a:solidFill>
                <a:latin typeface="Arial MT"/>
                <a:cs typeface="Arial MT"/>
              </a:rPr>
              <a:t>	</a:t>
            </a:r>
            <a:r>
              <a:rPr dirty="0" sz="1400" spc="60">
                <a:solidFill>
                  <a:srgbClr val="1E1916"/>
                </a:solidFill>
                <a:latin typeface="Arial MT"/>
                <a:cs typeface="Arial MT"/>
              </a:rPr>
              <a:t>no</a:t>
            </a:r>
            <a:r>
              <a:rPr dirty="0" sz="1400">
                <a:solidFill>
                  <a:srgbClr val="1E1916"/>
                </a:solidFill>
                <a:latin typeface="Arial MT"/>
                <a:cs typeface="Arial MT"/>
              </a:rPr>
              <a:t>s	</a:t>
            </a:r>
            <a:r>
              <a:rPr dirty="0" sz="1400" spc="65">
                <a:solidFill>
                  <a:srgbClr val="1E1916"/>
                </a:solidFill>
                <a:latin typeface="Arial MT"/>
                <a:cs typeface="Arial MT"/>
              </a:rPr>
              <a:t>t</a:t>
            </a:r>
            <a:r>
              <a:rPr dirty="0" sz="1400" spc="65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00" spc="60">
                <a:solidFill>
                  <a:srgbClr val="1E1916"/>
                </a:solidFill>
                <a:latin typeface="Arial MT"/>
                <a:cs typeface="Arial MT"/>
              </a:rPr>
              <a:t>ê</a:t>
            </a:r>
            <a:r>
              <a:rPr dirty="0" sz="1400">
                <a:solidFill>
                  <a:srgbClr val="1E1916"/>
                </a:solidFill>
                <a:latin typeface="Arial MT"/>
                <a:cs typeface="Arial MT"/>
              </a:rPr>
              <a:t>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37608" y="7247309"/>
            <a:ext cx="2078355" cy="43751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R="5080">
              <a:lnSpc>
                <a:spcPts val="1560"/>
              </a:lnSpc>
              <a:spcBef>
                <a:spcPts val="250"/>
              </a:spcBef>
            </a:pP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estados</a:t>
            </a:r>
            <a:r>
              <a:rPr dirty="0" sz="14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14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Sul</a:t>
            </a:r>
            <a:r>
              <a:rPr dirty="0" sz="14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14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Brasil</a:t>
            </a:r>
            <a:r>
              <a:rPr dirty="0" sz="14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e </a:t>
            </a:r>
            <a:r>
              <a:rPr dirty="0" sz="1400" spc="-3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Sul</a:t>
            </a:r>
            <a:r>
              <a:rPr dirty="0" sz="1400" spc="-16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400" spc="-16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São</a:t>
            </a:r>
            <a:r>
              <a:rPr dirty="0" sz="1400" spc="-16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Paulo.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37573" y="8018836"/>
            <a:ext cx="2078355" cy="123253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R="5080">
              <a:lnSpc>
                <a:spcPts val="1560"/>
              </a:lnSpc>
              <a:spcBef>
                <a:spcPts val="250"/>
              </a:spcBef>
            </a:pPr>
            <a:r>
              <a:rPr dirty="0" sz="140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14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tornou-se</a:t>
            </a:r>
            <a:r>
              <a:rPr dirty="0" sz="14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uma </a:t>
            </a:r>
            <a:r>
              <a:rPr dirty="0" sz="1400" spc="-37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importante</a:t>
            </a:r>
            <a:r>
              <a:rPr dirty="0" sz="14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referência</a:t>
            </a:r>
            <a:r>
              <a:rPr dirty="0" sz="14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no </a:t>
            </a:r>
            <a:r>
              <a:rPr dirty="0" sz="1400" spc="-37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Brasil,</a:t>
            </a:r>
            <a:r>
              <a:rPr dirty="0" sz="1400" spc="-1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na</a:t>
            </a:r>
            <a:r>
              <a:rPr dirty="0" sz="1400" spc="-1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América</a:t>
            </a:r>
            <a:r>
              <a:rPr dirty="0" sz="1400" spc="-1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Latina</a:t>
            </a:r>
            <a:r>
              <a:rPr dirty="0" sz="1400" spc="-9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e </a:t>
            </a:r>
            <a:r>
              <a:rPr dirty="0" sz="1400" spc="-37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cada </a:t>
            </a:r>
            <a:r>
              <a:rPr dirty="0" sz="1400">
                <a:solidFill>
                  <a:srgbClr val="1E1916"/>
                </a:solidFill>
                <a:latin typeface="Arial MT"/>
                <a:cs typeface="Arial MT"/>
              </a:rPr>
              <a:t>vez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mais se articula </a:t>
            </a:r>
            <a:r>
              <a:rPr dirty="0" sz="14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com</a:t>
            </a:r>
            <a:r>
              <a:rPr dirty="0" sz="1400" spc="-1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outras</a:t>
            </a:r>
            <a:r>
              <a:rPr dirty="0" sz="1400" spc="-1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iniciativas</a:t>
            </a:r>
            <a:r>
              <a:rPr dirty="0" sz="1400" spc="-1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afins </a:t>
            </a:r>
            <a:r>
              <a:rPr dirty="0" sz="1400" spc="-37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no</a:t>
            </a:r>
            <a:r>
              <a:rPr dirty="0" sz="1400" spc="-16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mundo.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37662" y="4961014"/>
            <a:ext cx="5833110" cy="9594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614045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211B18"/>
                </a:solidFill>
                <a:latin typeface="Comic Sans MS"/>
                <a:cs typeface="Comic Sans MS"/>
              </a:rPr>
              <a:t>Resumo</a:t>
            </a:r>
            <a:endParaRPr sz="2400">
              <a:latin typeface="Comic Sans MS"/>
              <a:cs typeface="Comic Sans MS"/>
            </a:endParaRPr>
          </a:p>
          <a:p>
            <a:pPr marR="5080">
              <a:lnSpc>
                <a:spcPts val="1560"/>
              </a:lnSpc>
              <a:spcBef>
                <a:spcPts val="1380"/>
              </a:spcBef>
            </a:pPr>
            <a:r>
              <a:rPr dirty="0" sz="140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00" spc="1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1400" spc="21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Ecovida</a:t>
            </a:r>
            <a:r>
              <a:rPr dirty="0" sz="1400" spc="21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objetiva</a:t>
            </a:r>
            <a:r>
              <a:rPr dirty="0" sz="1400" spc="21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1E1916"/>
                </a:solidFill>
                <a:latin typeface="Arial MT"/>
                <a:cs typeface="Arial MT"/>
              </a:rPr>
              <a:t>organizar,</a:t>
            </a:r>
            <a:r>
              <a:rPr dirty="0" sz="1400" spc="21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fortalecer</a:t>
            </a:r>
            <a:r>
              <a:rPr dirty="0" sz="1400" spc="21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00" spc="21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continuar</a:t>
            </a:r>
            <a:r>
              <a:rPr dirty="0" sz="1400" spc="21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construindo</a:t>
            </a:r>
            <a:r>
              <a:rPr dirty="0" sz="1400" spc="21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a </a:t>
            </a:r>
            <a:r>
              <a:rPr dirty="0" sz="1400" spc="-37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agroecologia</a:t>
            </a:r>
            <a:r>
              <a:rPr dirty="0" sz="1400" spc="-15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popular</a:t>
            </a:r>
            <a:r>
              <a:rPr dirty="0" sz="1400" spc="-15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no</a:t>
            </a:r>
            <a:r>
              <a:rPr dirty="0" sz="1400" spc="-16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Sul</a:t>
            </a:r>
            <a:r>
              <a:rPr dirty="0" sz="1400" spc="-16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1400" spc="-16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Arial MT"/>
                <a:cs typeface="Arial MT"/>
              </a:rPr>
              <a:t>Brasil.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44928" y="5276699"/>
            <a:ext cx="392430" cy="34486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4450">
              <a:lnSpc>
                <a:spcPts val="5700"/>
              </a:lnSpc>
              <a:spcBef>
                <a:spcPts val="100"/>
              </a:spcBef>
            </a:pPr>
            <a:r>
              <a:rPr dirty="0" sz="4800" spc="-90" b="1" i="1">
                <a:solidFill>
                  <a:srgbClr val="211B18"/>
                </a:solidFill>
                <a:latin typeface="Arial"/>
                <a:cs typeface="Arial"/>
              </a:rPr>
              <a:t>1</a:t>
            </a:r>
            <a:endParaRPr sz="4800">
              <a:latin typeface="Arial"/>
              <a:cs typeface="Arial"/>
            </a:endParaRPr>
          </a:p>
          <a:p>
            <a:pPr marL="51435">
              <a:lnSpc>
                <a:spcPts val="5700"/>
              </a:lnSpc>
            </a:pPr>
            <a:r>
              <a:rPr dirty="0" sz="4800" spc="-90" b="1" i="1">
                <a:solidFill>
                  <a:srgbClr val="FFFFCC"/>
                </a:solidFill>
                <a:latin typeface="Arial"/>
                <a:cs typeface="Arial"/>
              </a:rPr>
              <a:t>2</a:t>
            </a:r>
            <a:endParaRPr sz="4800">
              <a:latin typeface="Arial"/>
              <a:cs typeface="Arial"/>
            </a:endParaRPr>
          </a:p>
          <a:p>
            <a:pPr marL="24130">
              <a:lnSpc>
                <a:spcPct val="100000"/>
              </a:lnSpc>
              <a:spcBef>
                <a:spcPts val="825"/>
              </a:spcBef>
            </a:pPr>
            <a:r>
              <a:rPr dirty="0" sz="4800" spc="-5" b="1" i="1">
                <a:solidFill>
                  <a:srgbClr val="211B18"/>
                </a:solidFill>
                <a:latin typeface="Arial"/>
                <a:cs typeface="Arial"/>
              </a:rPr>
              <a:t>3</a:t>
            </a:r>
            <a:endParaRPr sz="4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04"/>
              </a:spcBef>
            </a:pPr>
            <a:r>
              <a:rPr dirty="0" sz="4800" spc="-5" b="1" i="1">
                <a:solidFill>
                  <a:srgbClr val="FFFFCC"/>
                </a:solidFill>
                <a:latin typeface="Arial"/>
                <a:cs typeface="Arial"/>
              </a:rPr>
              <a:t>4</a:t>
            </a:r>
            <a:endParaRPr sz="4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396546" y="8579422"/>
            <a:ext cx="3513454" cy="34798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12700" rIns="0" bIns="0" rtlCol="0" vert="horz">
            <a:spAutoFit/>
          </a:bodyPr>
          <a:lstStyle/>
          <a:p>
            <a:pPr marL="198755" marR="52705" indent="-139065">
              <a:lnSpc>
                <a:spcPts val="1130"/>
              </a:lnSpc>
              <a:spcBef>
                <a:spcPts val="100"/>
              </a:spcBef>
            </a:pPr>
            <a:r>
              <a:rPr dirty="0" sz="1000" spc="-120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0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14">
                <a:solidFill>
                  <a:srgbClr val="1E1916"/>
                </a:solidFill>
                <a:latin typeface="Arial MT"/>
                <a:cs typeface="Arial MT"/>
              </a:rPr>
              <a:t>mãos</a:t>
            </a:r>
            <a:r>
              <a:rPr dirty="0" sz="10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dadas:</a:t>
            </a:r>
            <a:r>
              <a:rPr dirty="0" sz="10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símbolo</a:t>
            </a:r>
            <a:r>
              <a:rPr dirty="0" sz="10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10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0">
                <a:solidFill>
                  <a:srgbClr val="1E1916"/>
                </a:solidFill>
                <a:latin typeface="Arial MT"/>
                <a:cs typeface="Arial MT"/>
              </a:rPr>
              <a:t>união</a:t>
            </a:r>
            <a:r>
              <a:rPr dirty="0" sz="10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0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comprometimento</a:t>
            </a:r>
            <a:r>
              <a:rPr dirty="0" sz="10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85">
                <a:solidFill>
                  <a:srgbClr val="1E1916"/>
                </a:solidFill>
                <a:latin typeface="Arial MT"/>
                <a:cs typeface="Arial MT"/>
              </a:rPr>
              <a:t>(durante</a:t>
            </a:r>
            <a:r>
              <a:rPr dirty="0" sz="10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Encontro </a:t>
            </a:r>
            <a:r>
              <a:rPr dirty="0" sz="1000" spc="-26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Ampliado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Passo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Fundo</a:t>
            </a:r>
            <a:r>
              <a:rPr dirty="0" sz="1000" spc="2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“Semeando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80">
                <a:solidFill>
                  <a:srgbClr val="1E1916"/>
                </a:solidFill>
                <a:latin typeface="Arial MT"/>
                <a:cs typeface="Arial MT"/>
              </a:rPr>
              <a:t>ética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85">
                <a:solidFill>
                  <a:srgbClr val="1E1916"/>
                </a:solidFill>
                <a:latin typeface="Arial MT"/>
                <a:cs typeface="Arial MT"/>
              </a:rPr>
              <a:t>cultivando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80">
                <a:solidFill>
                  <a:srgbClr val="1E1916"/>
                </a:solidFill>
                <a:latin typeface="Arial MT"/>
                <a:cs typeface="Arial MT"/>
              </a:rPr>
              <a:t>vida”)</a:t>
            </a:r>
            <a:endParaRPr sz="1000">
              <a:latin typeface="Arial MT"/>
              <a:cs typeface="Arial MT"/>
            </a:endParaRPr>
          </a:p>
        </p:txBody>
      </p:sp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49993" y="6037505"/>
            <a:ext cx="3691094" cy="2407867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-1577" y="0"/>
            <a:ext cx="7561580" cy="247015"/>
            <a:chOff x="-1577" y="0"/>
            <a:chExt cx="7561580" cy="247015"/>
          </a:xfrm>
        </p:grpSpPr>
        <p:sp>
          <p:nvSpPr>
            <p:cNvPr id="25" name="object 25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17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28" name="object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17691" y="264480"/>
            <a:ext cx="423524" cy="445943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432056" y="387578"/>
            <a:ext cx="977265" cy="2260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437873" y="628368"/>
            <a:ext cx="965835" cy="32384"/>
          </a:xfrm>
          <a:custGeom>
            <a:avLst/>
            <a:gdLst/>
            <a:ahLst/>
            <a:cxnLst/>
            <a:rect l="l" t="t" r="r" b="b"/>
            <a:pathLst>
              <a:path w="965835" h="32384">
                <a:moveTo>
                  <a:pt x="960076" y="0"/>
                </a:moveTo>
                <a:lnTo>
                  <a:pt x="12247" y="0"/>
                </a:lnTo>
                <a:lnTo>
                  <a:pt x="5511" y="0"/>
                </a:lnTo>
                <a:lnTo>
                  <a:pt x="0" y="7222"/>
                </a:lnTo>
                <a:lnTo>
                  <a:pt x="0" y="24879"/>
                </a:lnTo>
                <a:lnTo>
                  <a:pt x="5511" y="32097"/>
                </a:lnTo>
                <a:lnTo>
                  <a:pt x="960076" y="32097"/>
                </a:lnTo>
                <a:lnTo>
                  <a:pt x="965588" y="24879"/>
                </a:lnTo>
                <a:lnTo>
                  <a:pt x="965588" y="7222"/>
                </a:lnTo>
                <a:lnTo>
                  <a:pt x="960076" y="0"/>
                </a:lnTo>
                <a:close/>
              </a:path>
            </a:pathLst>
          </a:custGeom>
          <a:solidFill>
            <a:srgbClr val="7CBC3A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2" name="object 32"/>
          <p:cNvGrpSpPr/>
          <p:nvPr/>
        </p:nvGrpSpPr>
        <p:grpSpPr>
          <a:xfrm>
            <a:off x="0" y="9362044"/>
            <a:ext cx="7556500" cy="1330325"/>
            <a:chOff x="0" y="9362044"/>
            <a:chExt cx="7556500" cy="1330325"/>
          </a:xfrm>
        </p:grpSpPr>
        <p:sp>
          <p:nvSpPr>
            <p:cNvPr id="33" name="object 33"/>
            <p:cNvSpPr/>
            <p:nvPr/>
          </p:nvSpPr>
          <p:spPr>
            <a:xfrm>
              <a:off x="0" y="9362044"/>
              <a:ext cx="7556500" cy="1330325"/>
            </a:xfrm>
            <a:custGeom>
              <a:avLst/>
              <a:gdLst/>
              <a:ahLst/>
              <a:cxnLst/>
              <a:rect l="l" t="t" r="r" b="b"/>
              <a:pathLst>
                <a:path w="7556500" h="1330325">
                  <a:moveTo>
                    <a:pt x="0" y="1329955"/>
                  </a:moveTo>
                  <a:lnTo>
                    <a:pt x="0" y="0"/>
                  </a:lnTo>
                  <a:lnTo>
                    <a:pt x="7556446" y="0"/>
                  </a:lnTo>
                  <a:lnTo>
                    <a:pt x="7556446" y="1329955"/>
                  </a:lnTo>
                  <a:lnTo>
                    <a:pt x="0" y="1329955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1184" y="9495888"/>
              <a:ext cx="1424036" cy="106802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75349" y="9505687"/>
              <a:ext cx="1395867" cy="104690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16301" y="9499244"/>
              <a:ext cx="1309184" cy="98188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54537" y="9485856"/>
              <a:ext cx="1315580" cy="98668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91306" y="9490007"/>
              <a:ext cx="1315188" cy="986392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26000" y="10454458"/>
              <a:ext cx="4399280" cy="149860"/>
            </a:xfrm>
            <a:custGeom>
              <a:avLst/>
              <a:gdLst/>
              <a:ahLst/>
              <a:cxnLst/>
              <a:rect l="l" t="t" r="r" b="b"/>
              <a:pathLst>
                <a:path w="4399280" h="149859">
                  <a:moveTo>
                    <a:pt x="4398835" y="0"/>
                  </a:moveTo>
                  <a:lnTo>
                    <a:pt x="0" y="0"/>
                  </a:lnTo>
                  <a:lnTo>
                    <a:pt x="0" y="149255"/>
                  </a:lnTo>
                  <a:lnTo>
                    <a:pt x="4398835" y="149255"/>
                  </a:lnTo>
                  <a:lnTo>
                    <a:pt x="43988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196222" y="10438289"/>
            <a:ext cx="425894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1-Dia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90">
                <a:solidFill>
                  <a:srgbClr val="1E1916"/>
                </a:solidFill>
                <a:latin typeface="Arial MT"/>
                <a:cs typeface="Arial MT"/>
              </a:rPr>
              <a:t>campo</a:t>
            </a:r>
            <a:r>
              <a:rPr dirty="0" sz="80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em</a:t>
            </a:r>
            <a:r>
              <a:rPr dirty="0" sz="80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agrofloresta;</a:t>
            </a:r>
            <a:r>
              <a:rPr dirty="0" sz="80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2-preparação</a:t>
            </a:r>
            <a:r>
              <a:rPr dirty="0" sz="80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produção</a:t>
            </a:r>
            <a:r>
              <a:rPr dirty="0" sz="80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p/</a:t>
            </a:r>
            <a:r>
              <a:rPr dirty="0" sz="80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5">
                <a:solidFill>
                  <a:srgbClr val="1E1916"/>
                </a:solidFill>
                <a:latin typeface="Arial MT"/>
                <a:cs typeface="Arial MT"/>
              </a:rPr>
              <a:t>feira;</a:t>
            </a:r>
            <a:r>
              <a:rPr dirty="0" sz="80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3-produção</a:t>
            </a:r>
            <a:r>
              <a:rPr dirty="0" sz="80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bananada</a:t>
            </a:r>
            <a:r>
              <a:rPr dirty="0" sz="80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95">
                <a:solidFill>
                  <a:srgbClr val="1E1916"/>
                </a:solidFill>
                <a:latin typeface="Arial MT"/>
                <a:cs typeface="Arial MT"/>
              </a:rPr>
              <a:t>sem</a:t>
            </a:r>
            <a:r>
              <a:rPr dirty="0" sz="80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açúcar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Agroflorestal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4643578" y="10444111"/>
            <a:ext cx="2773045" cy="149860"/>
          </a:xfrm>
          <a:custGeom>
            <a:avLst/>
            <a:gdLst/>
            <a:ahLst/>
            <a:cxnLst/>
            <a:rect l="l" t="t" r="r" b="b"/>
            <a:pathLst>
              <a:path w="2773045" h="149859">
                <a:moveTo>
                  <a:pt x="2772478" y="0"/>
                </a:moveTo>
                <a:lnTo>
                  <a:pt x="0" y="0"/>
                </a:lnTo>
                <a:lnTo>
                  <a:pt x="0" y="149255"/>
                </a:lnTo>
                <a:lnTo>
                  <a:pt x="2772478" y="149255"/>
                </a:lnTo>
                <a:lnTo>
                  <a:pt x="27724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5171926" y="10427944"/>
            <a:ext cx="171577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Produção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açúcar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mascavo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Sudoeste/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PR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2417" y="2289819"/>
            <a:ext cx="5710032" cy="713186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-1577" y="0"/>
            <a:ext cx="7561580" cy="247015"/>
            <a:chOff x="-1577" y="0"/>
            <a:chExt cx="7561580" cy="247015"/>
          </a:xfrm>
        </p:grpSpPr>
        <p:sp>
          <p:nvSpPr>
            <p:cNvPr id="4" name="object 4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18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17691" y="264480"/>
            <a:ext cx="423524" cy="44594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437873" y="628368"/>
            <a:ext cx="965835" cy="32384"/>
          </a:xfrm>
          <a:custGeom>
            <a:avLst/>
            <a:gdLst/>
            <a:ahLst/>
            <a:cxnLst/>
            <a:rect l="l" t="t" r="r" b="b"/>
            <a:pathLst>
              <a:path w="965835" h="32384">
                <a:moveTo>
                  <a:pt x="960076" y="0"/>
                </a:moveTo>
                <a:lnTo>
                  <a:pt x="12247" y="0"/>
                </a:lnTo>
                <a:lnTo>
                  <a:pt x="5511" y="0"/>
                </a:lnTo>
                <a:lnTo>
                  <a:pt x="0" y="7222"/>
                </a:lnTo>
                <a:lnTo>
                  <a:pt x="0" y="24879"/>
                </a:lnTo>
                <a:lnTo>
                  <a:pt x="5511" y="32097"/>
                </a:lnTo>
                <a:lnTo>
                  <a:pt x="960076" y="32097"/>
                </a:lnTo>
                <a:lnTo>
                  <a:pt x="965588" y="24879"/>
                </a:lnTo>
                <a:lnTo>
                  <a:pt x="965588" y="7222"/>
                </a:lnTo>
                <a:lnTo>
                  <a:pt x="960076" y="0"/>
                </a:lnTo>
                <a:close/>
              </a:path>
            </a:pathLst>
          </a:custGeom>
          <a:solidFill>
            <a:srgbClr val="7CBC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003057" y="387578"/>
            <a:ext cx="5581650" cy="59499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algn="ctr" marL="253365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5.</a:t>
            </a:r>
            <a:r>
              <a:rPr dirty="0" sz="1400" spc="-1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00913F"/>
                </a:solidFill>
                <a:latin typeface="Comic Sans MS"/>
                <a:cs typeface="Comic Sans MS"/>
              </a:rPr>
              <a:t>ESPAÇOS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00913F"/>
                </a:solidFill>
                <a:latin typeface="Comic Sans MS"/>
                <a:cs typeface="Comic Sans MS"/>
              </a:rPr>
              <a:t>ORGANIZATIVOS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 E</a:t>
            </a:r>
            <a:r>
              <a:rPr dirty="0" sz="1400" spc="-5" b="1">
                <a:solidFill>
                  <a:srgbClr val="00913F"/>
                </a:solidFill>
                <a:latin typeface="Comic Sans MS"/>
                <a:cs typeface="Comic Sans MS"/>
              </a:rPr>
              <a:t> DE ARTICULAÇÃO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00913F"/>
                </a:solidFill>
                <a:latin typeface="Comic Sans MS"/>
                <a:cs typeface="Comic Sans MS"/>
              </a:rPr>
              <a:t>DA REDE</a:t>
            </a:r>
            <a:endParaRPr sz="1400">
              <a:latin typeface="Comic Sans MS"/>
              <a:cs typeface="Comic Sans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907" y="9390769"/>
            <a:ext cx="7555230" cy="1301750"/>
            <a:chOff x="4907" y="9390769"/>
            <a:chExt cx="7555230" cy="1301750"/>
          </a:xfrm>
        </p:grpSpPr>
        <p:sp>
          <p:nvSpPr>
            <p:cNvPr id="12" name="object 12"/>
            <p:cNvSpPr/>
            <p:nvPr/>
          </p:nvSpPr>
          <p:spPr>
            <a:xfrm>
              <a:off x="4907" y="9390769"/>
              <a:ext cx="7555230" cy="1301750"/>
            </a:xfrm>
            <a:custGeom>
              <a:avLst/>
              <a:gdLst/>
              <a:ahLst/>
              <a:cxnLst/>
              <a:rect l="l" t="t" r="r" b="b"/>
              <a:pathLst>
                <a:path w="7555230" h="1301750">
                  <a:moveTo>
                    <a:pt x="0" y="0"/>
                  </a:moveTo>
                  <a:lnTo>
                    <a:pt x="7555092" y="0"/>
                  </a:lnTo>
                  <a:lnTo>
                    <a:pt x="7555092" y="1301230"/>
                  </a:lnTo>
                  <a:lnTo>
                    <a:pt x="0" y="13012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863" y="9490226"/>
              <a:ext cx="1334637" cy="106138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01107" y="9485078"/>
              <a:ext cx="1173067" cy="108713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20863" y="10342151"/>
              <a:ext cx="1341120" cy="261620"/>
            </a:xfrm>
            <a:custGeom>
              <a:avLst/>
              <a:gdLst/>
              <a:ahLst/>
              <a:cxnLst/>
              <a:rect l="l" t="t" r="r" b="b"/>
              <a:pathLst>
                <a:path w="1341120" h="261620">
                  <a:moveTo>
                    <a:pt x="1340758" y="0"/>
                  </a:moveTo>
                  <a:lnTo>
                    <a:pt x="0" y="0"/>
                  </a:lnTo>
                  <a:lnTo>
                    <a:pt x="0" y="261475"/>
                  </a:lnTo>
                  <a:lnTo>
                    <a:pt x="1340758" y="261475"/>
                  </a:lnTo>
                  <a:lnTo>
                    <a:pt x="13407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/>
          <p:nvPr/>
        </p:nvSpPr>
        <p:spPr>
          <a:xfrm>
            <a:off x="519177" y="1129240"/>
            <a:ext cx="6500495" cy="899160"/>
          </a:xfrm>
          <a:custGeom>
            <a:avLst/>
            <a:gdLst/>
            <a:ahLst/>
            <a:cxnLst/>
            <a:rect l="l" t="t" r="r" b="b"/>
            <a:pathLst>
              <a:path w="6500495" h="899160">
                <a:moveTo>
                  <a:pt x="6499898" y="0"/>
                </a:moveTo>
                <a:lnTo>
                  <a:pt x="0" y="0"/>
                </a:lnTo>
                <a:lnTo>
                  <a:pt x="0" y="898780"/>
                </a:lnTo>
                <a:lnTo>
                  <a:pt x="6499898" y="898780"/>
                </a:lnTo>
                <a:lnTo>
                  <a:pt x="6499898" y="0"/>
                </a:lnTo>
                <a:close/>
              </a:path>
            </a:pathLst>
          </a:custGeom>
          <a:solidFill>
            <a:srgbClr val="E5EF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997635" y="1148846"/>
            <a:ext cx="3007360" cy="662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R="5080">
              <a:lnSpc>
                <a:spcPct val="116100"/>
              </a:lnSpc>
              <a:spcBef>
                <a:spcPts val="100"/>
              </a:spcBef>
            </a:pPr>
            <a:r>
              <a:rPr dirty="0" sz="1200" spc="50">
                <a:solidFill>
                  <a:srgbClr val="1E1916"/>
                </a:solidFill>
                <a:latin typeface="Comic Sans MS"/>
                <a:cs typeface="Comic Sans MS"/>
              </a:rPr>
              <a:t>hierarquizadas</a:t>
            </a:r>
            <a:r>
              <a:rPr dirty="0" sz="1200" spc="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ou </a:t>
            </a:r>
            <a:r>
              <a:rPr dirty="0" sz="1200" spc="3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0">
                <a:solidFill>
                  <a:srgbClr val="1E1916"/>
                </a:solidFill>
                <a:latin typeface="Comic Sans MS"/>
                <a:cs typeface="Comic Sans MS"/>
              </a:rPr>
              <a:t>verticalizadas 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spc="-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</a:t>
            </a:r>
            <a:r>
              <a:rPr dirty="0" sz="1200" spc="-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-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z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ç</a:t>
            </a:r>
            <a:r>
              <a:rPr dirty="0" sz="1200" spc="-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ã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,</a:t>
            </a:r>
            <a:r>
              <a:rPr dirty="0" sz="1200" spc="3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-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2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-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3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</a:t>
            </a:r>
            <a:r>
              <a:rPr dirty="0" sz="1200" spc="-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responsabilidade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protagonismo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coletivos.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6022" y="1129557"/>
            <a:ext cx="3007360" cy="8750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R="5080" indent="427355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através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espaços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interação e dinâmicas locais,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regionais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todo.</a:t>
            </a:r>
            <a:endParaRPr sz="1200">
              <a:latin typeface="Comic Sans MS"/>
              <a:cs typeface="Comic Sans MS"/>
            </a:endParaRPr>
          </a:p>
          <a:p>
            <a:pPr algn="just" marL="426720">
              <a:lnSpc>
                <a:spcPct val="100000"/>
              </a:lnSpc>
              <a:spcBef>
                <a:spcPts val="229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Exercita</a:t>
            </a:r>
            <a:r>
              <a:rPr dirty="0" sz="1200" spc="2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formas</a:t>
            </a:r>
            <a:r>
              <a:rPr dirty="0" sz="1200" spc="25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participativas</a:t>
            </a:r>
            <a:r>
              <a:rPr dirty="0" sz="1200" spc="25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não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3239" y="10329350"/>
            <a:ext cx="1256030" cy="26289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222250" marR="5080" indent="-210185">
              <a:lnSpc>
                <a:spcPts val="910"/>
              </a:lnSpc>
              <a:spcBef>
                <a:spcPts val="170"/>
              </a:spcBef>
            </a:pPr>
            <a:r>
              <a:rPr dirty="0" sz="800" spc="-114">
                <a:solidFill>
                  <a:srgbClr val="1E1916"/>
                </a:solidFill>
                <a:latin typeface="Arial MT"/>
                <a:cs typeface="Arial MT"/>
              </a:rPr>
              <a:t>V</a:t>
            </a:r>
            <a:r>
              <a:rPr dirty="0" sz="800" spc="-55">
                <a:solidFill>
                  <a:srgbClr val="1E1916"/>
                </a:solidFill>
                <a:latin typeface="Arial MT"/>
                <a:cs typeface="Arial MT"/>
              </a:rPr>
              <a:t>isita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grupo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durante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reunião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de  Núcleo</a:t>
            </a:r>
            <a:r>
              <a:rPr dirty="0" sz="8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Alto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Uruguai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861591" y="9483714"/>
            <a:ext cx="2632075" cy="1129665"/>
            <a:chOff x="4861591" y="9483714"/>
            <a:chExt cx="2632075" cy="1129665"/>
          </a:xfrm>
        </p:grpSpPr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62257" y="9483714"/>
              <a:ext cx="1328320" cy="105193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861585" y="10461063"/>
              <a:ext cx="2632075" cy="152400"/>
            </a:xfrm>
            <a:custGeom>
              <a:avLst/>
              <a:gdLst/>
              <a:ahLst/>
              <a:cxnLst/>
              <a:rect l="l" t="t" r="r" b="b"/>
              <a:pathLst>
                <a:path w="2632075" h="152400">
                  <a:moveTo>
                    <a:pt x="1244866" y="0"/>
                  </a:moveTo>
                  <a:lnTo>
                    <a:pt x="0" y="0"/>
                  </a:lnTo>
                  <a:lnTo>
                    <a:pt x="0" y="149263"/>
                  </a:lnTo>
                  <a:lnTo>
                    <a:pt x="1244866" y="149263"/>
                  </a:lnTo>
                  <a:lnTo>
                    <a:pt x="1244866" y="0"/>
                  </a:lnTo>
                  <a:close/>
                </a:path>
                <a:path w="2632075" h="152400">
                  <a:moveTo>
                    <a:pt x="2631681" y="2565"/>
                  </a:moveTo>
                  <a:lnTo>
                    <a:pt x="1300670" y="2565"/>
                  </a:lnTo>
                  <a:lnTo>
                    <a:pt x="1300670" y="151815"/>
                  </a:lnTo>
                  <a:lnTo>
                    <a:pt x="2631681" y="151815"/>
                  </a:lnTo>
                  <a:lnTo>
                    <a:pt x="2631681" y="25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4861591" y="10447455"/>
            <a:ext cx="260413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255">
              <a:lnSpc>
                <a:spcPct val="100000"/>
              </a:lnSpc>
              <a:spcBef>
                <a:spcPts val="100"/>
              </a:spcBef>
            </a:pP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Feira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Agroecol.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Lagoa-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Fpolis/SC</a:t>
            </a:r>
            <a:r>
              <a:rPr dirty="0" sz="800" spc="19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19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Feira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Agroecol.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Passo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Fundo/RS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537221" y="9481665"/>
            <a:ext cx="3283585" cy="1116965"/>
            <a:chOff x="1537221" y="9481665"/>
            <a:chExt cx="3283585" cy="1116965"/>
          </a:xfrm>
        </p:grpSpPr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61352" y="9481665"/>
              <a:ext cx="1454878" cy="109115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53566" y="9485219"/>
              <a:ext cx="1690220" cy="1031413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537221" y="10449132"/>
              <a:ext cx="3283585" cy="149860"/>
            </a:xfrm>
            <a:custGeom>
              <a:avLst/>
              <a:gdLst/>
              <a:ahLst/>
              <a:cxnLst/>
              <a:rect l="l" t="t" r="r" b="b"/>
              <a:pathLst>
                <a:path w="3283585" h="149859">
                  <a:moveTo>
                    <a:pt x="3282990" y="0"/>
                  </a:moveTo>
                  <a:lnTo>
                    <a:pt x="0" y="0"/>
                  </a:lnTo>
                  <a:lnTo>
                    <a:pt x="0" y="149256"/>
                  </a:lnTo>
                  <a:lnTo>
                    <a:pt x="3282990" y="149256"/>
                  </a:lnTo>
                  <a:lnTo>
                    <a:pt x="32829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1529690" y="10432965"/>
            <a:ext cx="329819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Mutirão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90">
                <a:solidFill>
                  <a:srgbClr val="1E1916"/>
                </a:solidFill>
                <a:latin typeface="Arial MT"/>
                <a:cs typeface="Arial MT"/>
              </a:rPr>
              <a:t>pamonha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ecológica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colheita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Cebola-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G.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Terceiro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Plano,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Maurício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B.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Amaral/PR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81793" y="3045585"/>
            <a:ext cx="3031490" cy="16954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coordenações</a:t>
            </a:r>
            <a:r>
              <a:rPr dirty="0" sz="1200" spc="-150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336699"/>
                </a:solidFill>
                <a:latin typeface="Comic Sans MS"/>
                <a:cs typeface="Comic Sans MS"/>
              </a:rPr>
              <a:t>do</a:t>
            </a:r>
            <a:r>
              <a:rPr dirty="0" sz="1200" spc="-145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GTs</a:t>
            </a:r>
            <a:r>
              <a:rPr dirty="0" sz="1200" spc="-145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em</a:t>
            </a:r>
            <a:r>
              <a:rPr dirty="0" sz="1200" spc="-145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336699"/>
                </a:solidFill>
                <a:latin typeface="Comic Sans MS"/>
                <a:cs typeface="Comic Sans MS"/>
              </a:rPr>
              <a:t>atividade.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6100"/>
              </a:lnSpc>
              <a:spcBef>
                <a:spcPts val="835"/>
              </a:spcBef>
            </a:pPr>
            <a:r>
              <a:rPr dirty="0" sz="1000" spc="15">
                <a:solidFill>
                  <a:srgbClr val="1E1916"/>
                </a:solidFill>
                <a:latin typeface="Wingdings"/>
                <a:cs typeface="Wingdings"/>
              </a:rPr>
              <a:t></a:t>
            </a:r>
            <a:r>
              <a:rPr dirty="0" sz="1000" spc="20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u="sng" sz="1200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Plenária </a:t>
            </a:r>
            <a:r>
              <a:rPr dirty="0" u="sng" sz="1200" spc="-5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de </a:t>
            </a:r>
            <a:r>
              <a:rPr dirty="0" u="sng" sz="1200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Núcleos na </a:t>
            </a:r>
            <a:r>
              <a:rPr dirty="0" u="sng" sz="1200" spc="-5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Rede</a:t>
            </a:r>
            <a:r>
              <a:rPr dirty="0" u="sng" sz="1200" spc="-5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:</a:t>
            </a:r>
            <a:r>
              <a:rPr dirty="0" sz="1200">
                <a:solidFill>
                  <a:srgbClr val="663333"/>
                </a:solidFill>
                <a:latin typeface="Comic Sans MS"/>
                <a:cs typeface="Comic Sans MS"/>
              </a:rPr>
              <a:t> É</a:t>
            </a:r>
            <a:r>
              <a:rPr dirty="0" sz="1200" spc="5">
                <a:solidFill>
                  <a:srgbClr val="663333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663333"/>
                </a:solidFill>
                <a:latin typeface="Comic Sans MS"/>
                <a:cs typeface="Comic Sans MS"/>
              </a:rPr>
              <a:t>o </a:t>
            </a:r>
            <a:r>
              <a:rPr dirty="0" sz="1200" spc="5">
                <a:solidFill>
                  <a:srgbClr val="663333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663333"/>
                </a:solidFill>
                <a:latin typeface="Comic Sans MS"/>
                <a:cs typeface="Comic Sans MS"/>
              </a:rPr>
              <a:t>principal</a:t>
            </a:r>
            <a:r>
              <a:rPr dirty="0" sz="1200" spc="-85">
                <a:solidFill>
                  <a:srgbClr val="663333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663333"/>
                </a:solidFill>
                <a:latin typeface="Comic Sans MS"/>
                <a:cs typeface="Comic Sans MS"/>
              </a:rPr>
              <a:t>espaço</a:t>
            </a:r>
            <a:r>
              <a:rPr dirty="0" sz="1200" spc="-75">
                <a:solidFill>
                  <a:srgbClr val="663333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663333"/>
                </a:solidFill>
                <a:latin typeface="Comic Sans MS"/>
                <a:cs typeface="Comic Sans MS"/>
              </a:rPr>
              <a:t>de</a:t>
            </a:r>
            <a:r>
              <a:rPr dirty="0" sz="1200" spc="-75">
                <a:solidFill>
                  <a:srgbClr val="663333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663333"/>
                </a:solidFill>
                <a:latin typeface="Comic Sans MS"/>
                <a:cs typeface="Comic Sans MS"/>
              </a:rPr>
              <a:t>decisão</a:t>
            </a:r>
            <a:r>
              <a:rPr dirty="0" sz="1200" spc="-80">
                <a:solidFill>
                  <a:srgbClr val="663333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663333"/>
                </a:solidFill>
                <a:latin typeface="Comic Sans MS"/>
                <a:cs typeface="Comic Sans MS"/>
              </a:rPr>
              <a:t>intermediária</a:t>
            </a:r>
            <a:r>
              <a:rPr dirty="0" sz="1200" spc="-75">
                <a:solidFill>
                  <a:srgbClr val="663333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663333"/>
                </a:solidFill>
                <a:latin typeface="Comic Sans MS"/>
                <a:cs typeface="Comic Sans MS"/>
              </a:rPr>
              <a:t>e </a:t>
            </a:r>
            <a:r>
              <a:rPr dirty="0" sz="1200" spc="-345">
                <a:solidFill>
                  <a:srgbClr val="663333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663333"/>
                </a:solidFill>
                <a:latin typeface="Comic Sans MS"/>
                <a:cs typeface="Comic Sans MS"/>
              </a:rPr>
              <a:t>funcional.</a:t>
            </a:r>
            <a:endParaRPr sz="1200">
              <a:latin typeface="Comic Sans MS"/>
              <a:cs typeface="Comic Sans MS"/>
            </a:endParaRPr>
          </a:p>
          <a:p>
            <a:pPr algn="just" marL="12700">
              <a:lnSpc>
                <a:spcPct val="100000"/>
              </a:lnSpc>
              <a:spcBef>
                <a:spcPts val="229"/>
              </a:spcBef>
            </a:pPr>
            <a:r>
              <a:rPr dirty="0" sz="1000" spc="15">
                <a:solidFill>
                  <a:srgbClr val="1E1916"/>
                </a:solidFill>
                <a:latin typeface="Wingdings"/>
                <a:cs typeface="Wingdings"/>
              </a:rPr>
              <a:t></a:t>
            </a:r>
            <a:r>
              <a:rPr dirty="0" sz="1000" spc="-40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u="sng" sz="1200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Plenári</a:t>
            </a:r>
            <a:r>
              <a:rPr dirty="0" u="sng" sz="1200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215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d</a:t>
            </a:r>
            <a:r>
              <a:rPr dirty="0" u="sng" sz="1200" spc="-5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210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Núcleo</a:t>
            </a:r>
            <a:r>
              <a:rPr dirty="0" u="sng" sz="1200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s</a:t>
            </a:r>
            <a:r>
              <a:rPr dirty="0" u="sng" sz="1200" spc="-210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no</a:t>
            </a:r>
            <a:r>
              <a:rPr dirty="0" u="sng" sz="1200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s</a:t>
            </a:r>
            <a:r>
              <a:rPr dirty="0" u="sng" sz="1200" spc="-210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estado</a:t>
            </a:r>
            <a:r>
              <a:rPr dirty="0" u="sng" sz="1200" spc="-5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s</a:t>
            </a:r>
            <a:r>
              <a:rPr dirty="0" u="sng" sz="1200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: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6100"/>
              </a:lnSpc>
              <a:spcBef>
                <a:spcPts val="840"/>
              </a:spcBef>
            </a:pPr>
            <a:r>
              <a:rPr dirty="0" sz="1000" spc="15">
                <a:solidFill>
                  <a:srgbClr val="1E1916"/>
                </a:solidFill>
                <a:latin typeface="Wingdings"/>
                <a:cs typeface="Wingdings"/>
              </a:rPr>
              <a:t></a:t>
            </a:r>
            <a:r>
              <a:rPr dirty="0" sz="1000" spc="20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663333"/>
                </a:solidFill>
                <a:latin typeface="Comic Sans MS"/>
                <a:cs typeface="Comic Sans MS"/>
              </a:rPr>
              <a:t>Encontro Ampliado:</a:t>
            </a:r>
            <a:r>
              <a:rPr dirty="0" sz="1200" spc="5" b="1">
                <a:solidFill>
                  <a:srgbClr val="663333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CC3300"/>
                </a:solidFill>
                <a:latin typeface="Comic Sans MS"/>
                <a:cs typeface="Comic Sans MS"/>
              </a:rPr>
              <a:t>É o espaço mais </a:t>
            </a:r>
            <a:r>
              <a:rPr dirty="0" sz="1200" spc="5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CC3300"/>
                </a:solidFill>
                <a:latin typeface="Comic Sans MS"/>
                <a:cs typeface="Comic Sans MS"/>
              </a:rPr>
              <a:t>amplo</a:t>
            </a:r>
            <a:r>
              <a:rPr dirty="0" sz="1200" spc="-45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CC3300"/>
                </a:solidFill>
                <a:latin typeface="Comic Sans MS"/>
                <a:cs typeface="Comic Sans MS"/>
              </a:rPr>
              <a:t>de</a:t>
            </a:r>
            <a:r>
              <a:rPr dirty="0" sz="1200" spc="-45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CC3300"/>
                </a:solidFill>
                <a:latin typeface="Comic Sans MS"/>
                <a:cs typeface="Comic Sans MS"/>
              </a:rPr>
              <a:t>troca</a:t>
            </a:r>
            <a:r>
              <a:rPr dirty="0" sz="1200" spc="-45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CC3300"/>
                </a:solidFill>
                <a:latin typeface="Comic Sans MS"/>
                <a:cs typeface="Comic Sans MS"/>
              </a:rPr>
              <a:t>de</a:t>
            </a:r>
            <a:r>
              <a:rPr dirty="0" sz="1200" spc="-45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CC3300"/>
                </a:solidFill>
                <a:latin typeface="Comic Sans MS"/>
                <a:cs typeface="Comic Sans MS"/>
              </a:rPr>
              <a:t>experiência</a:t>
            </a:r>
            <a:r>
              <a:rPr dirty="0" sz="1200" spc="-45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CC3300"/>
                </a:solidFill>
                <a:latin typeface="Comic Sans MS"/>
                <a:cs typeface="Comic Sans MS"/>
              </a:rPr>
              <a:t>e</a:t>
            </a:r>
            <a:r>
              <a:rPr dirty="0" sz="1200" spc="-45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CC3300"/>
                </a:solidFill>
                <a:latin typeface="Comic Sans MS"/>
                <a:cs typeface="Comic Sans MS"/>
              </a:rPr>
              <a:t>tomada</a:t>
            </a:r>
            <a:r>
              <a:rPr dirty="0" sz="1200" spc="-45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CC3300"/>
                </a:solidFill>
                <a:latin typeface="Comic Sans MS"/>
                <a:cs typeface="Comic Sans MS"/>
              </a:rPr>
              <a:t>de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81774" y="4715029"/>
            <a:ext cx="3031490" cy="450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CC3300"/>
                </a:solidFill>
                <a:latin typeface="Comic Sans MS"/>
                <a:cs typeface="Comic Sans MS"/>
              </a:rPr>
              <a:t>decisões</a:t>
            </a:r>
            <a:r>
              <a:rPr dirty="0" sz="1200" spc="16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CC3300"/>
                </a:solidFill>
                <a:latin typeface="Comic Sans MS"/>
                <a:cs typeface="Comic Sans MS"/>
              </a:rPr>
              <a:t>com</a:t>
            </a:r>
            <a:r>
              <a:rPr dirty="0" sz="1200" spc="165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CC3300"/>
                </a:solidFill>
                <a:latin typeface="Comic Sans MS"/>
                <a:cs typeface="Comic Sans MS"/>
              </a:rPr>
              <a:t>relação</a:t>
            </a:r>
            <a:r>
              <a:rPr dirty="0" sz="1200" spc="165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CC3300"/>
                </a:solidFill>
                <a:latin typeface="Comic Sans MS"/>
                <a:cs typeface="Comic Sans MS"/>
              </a:rPr>
              <a:t>aos</a:t>
            </a:r>
            <a:r>
              <a:rPr dirty="0" sz="1200" spc="165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CC3300"/>
                </a:solidFill>
                <a:latin typeface="Comic Sans MS"/>
                <a:cs typeface="Comic Sans MS"/>
              </a:rPr>
              <a:t>rumos</a:t>
            </a:r>
            <a:r>
              <a:rPr dirty="0" sz="1200" spc="165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CC3300"/>
                </a:solidFill>
                <a:latin typeface="Comic Sans MS"/>
                <a:cs typeface="Comic Sans MS"/>
              </a:rPr>
              <a:t>da</a:t>
            </a:r>
            <a:r>
              <a:rPr dirty="0" sz="1200" spc="17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CC3300"/>
                </a:solidFill>
                <a:latin typeface="Comic Sans MS"/>
                <a:cs typeface="Comic Sans MS"/>
              </a:rPr>
              <a:t>rede, </a:t>
            </a:r>
            <a:r>
              <a:rPr dirty="0" sz="1200" spc="-345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CC3300"/>
                </a:solidFill>
                <a:latin typeface="Comic Sans MS"/>
                <a:cs typeface="Comic Sans MS"/>
              </a:rPr>
              <a:t>Coordenação</a:t>
            </a:r>
            <a:r>
              <a:rPr dirty="0" sz="1200" spc="-15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CC3300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CC3300"/>
                </a:solidFill>
                <a:latin typeface="Comic Sans MS"/>
                <a:cs typeface="Comic Sans MS"/>
              </a:rPr>
              <a:t>Núcleos.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53219" y="3543101"/>
            <a:ext cx="59690" cy="6985"/>
          </a:xfrm>
          <a:custGeom>
            <a:avLst/>
            <a:gdLst/>
            <a:ahLst/>
            <a:cxnLst/>
            <a:rect l="l" t="t" r="r" b="b"/>
            <a:pathLst>
              <a:path w="59690" h="6985">
                <a:moveTo>
                  <a:pt x="59620" y="0"/>
                </a:moveTo>
                <a:lnTo>
                  <a:pt x="0" y="0"/>
                </a:lnTo>
                <a:lnTo>
                  <a:pt x="0" y="6926"/>
                </a:lnTo>
                <a:lnTo>
                  <a:pt x="59620" y="6926"/>
                </a:lnTo>
                <a:lnTo>
                  <a:pt x="5962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495057" y="5627930"/>
            <a:ext cx="6616065" cy="3782060"/>
            <a:chOff x="495057" y="5627930"/>
            <a:chExt cx="6616065" cy="3782060"/>
          </a:xfrm>
        </p:grpSpPr>
        <p:sp>
          <p:nvSpPr>
            <p:cNvPr id="6" name="object 6"/>
            <p:cNvSpPr/>
            <p:nvPr/>
          </p:nvSpPr>
          <p:spPr>
            <a:xfrm>
              <a:off x="495057" y="5634057"/>
              <a:ext cx="3086735" cy="1660525"/>
            </a:xfrm>
            <a:custGeom>
              <a:avLst/>
              <a:gdLst/>
              <a:ahLst/>
              <a:cxnLst/>
              <a:rect l="l" t="t" r="r" b="b"/>
              <a:pathLst>
                <a:path w="3086735" h="1660525">
                  <a:moveTo>
                    <a:pt x="3086668" y="0"/>
                  </a:moveTo>
                  <a:lnTo>
                    <a:pt x="0" y="0"/>
                  </a:lnTo>
                  <a:lnTo>
                    <a:pt x="0" y="1660377"/>
                  </a:lnTo>
                  <a:lnTo>
                    <a:pt x="3086668" y="1660377"/>
                  </a:lnTo>
                  <a:lnTo>
                    <a:pt x="3086668" y="0"/>
                  </a:lnTo>
                  <a:close/>
                </a:path>
              </a:pathLst>
            </a:custGeom>
            <a:solidFill>
              <a:srgbClr val="D3E8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98210" y="7294434"/>
              <a:ext cx="3086735" cy="1628775"/>
            </a:xfrm>
            <a:custGeom>
              <a:avLst/>
              <a:gdLst/>
              <a:ahLst/>
              <a:cxnLst/>
              <a:rect l="l" t="t" r="r" b="b"/>
              <a:pathLst>
                <a:path w="3086735" h="1628775">
                  <a:moveTo>
                    <a:pt x="3086668" y="0"/>
                  </a:moveTo>
                  <a:lnTo>
                    <a:pt x="0" y="0"/>
                  </a:lnTo>
                  <a:lnTo>
                    <a:pt x="0" y="1628157"/>
                  </a:lnTo>
                  <a:lnTo>
                    <a:pt x="3086668" y="1628157"/>
                  </a:lnTo>
                  <a:lnTo>
                    <a:pt x="3086668" y="0"/>
                  </a:lnTo>
                  <a:close/>
                </a:path>
              </a:pathLst>
            </a:custGeom>
            <a:solidFill>
              <a:srgbClr val="EAE2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03034" y="5627938"/>
              <a:ext cx="6608445" cy="3782060"/>
            </a:xfrm>
            <a:custGeom>
              <a:avLst/>
              <a:gdLst/>
              <a:ahLst/>
              <a:cxnLst/>
              <a:rect l="l" t="t" r="r" b="b"/>
              <a:pathLst>
                <a:path w="6608445" h="3782059">
                  <a:moveTo>
                    <a:pt x="3086671" y="3294659"/>
                  </a:moveTo>
                  <a:lnTo>
                    <a:pt x="0" y="3294659"/>
                  </a:lnTo>
                  <a:lnTo>
                    <a:pt x="0" y="3772128"/>
                  </a:lnTo>
                  <a:lnTo>
                    <a:pt x="3086671" y="3772128"/>
                  </a:lnTo>
                  <a:lnTo>
                    <a:pt x="3086671" y="3294659"/>
                  </a:lnTo>
                  <a:close/>
                </a:path>
                <a:path w="6608445" h="3782059">
                  <a:moveTo>
                    <a:pt x="6607873" y="0"/>
                  </a:moveTo>
                  <a:lnTo>
                    <a:pt x="3471430" y="0"/>
                  </a:lnTo>
                  <a:lnTo>
                    <a:pt x="3471430" y="3781501"/>
                  </a:lnTo>
                  <a:lnTo>
                    <a:pt x="6607873" y="3781501"/>
                  </a:lnTo>
                  <a:lnTo>
                    <a:pt x="6607873" y="0"/>
                  </a:lnTo>
                  <a:close/>
                </a:path>
              </a:pathLst>
            </a:custGeom>
            <a:solidFill>
              <a:srgbClr val="E8EDF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498278" y="6381496"/>
            <a:ext cx="3048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das</a:t>
            </a:r>
            <a:r>
              <a:rPr dirty="0" sz="1200" spc="3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familias</a:t>
            </a:r>
            <a:r>
              <a:rPr dirty="0" sz="1200" spc="32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3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32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são</a:t>
            </a:r>
            <a:r>
              <a:rPr dirty="0" sz="1200" spc="3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os</a:t>
            </a:r>
            <a:r>
              <a:rPr dirty="0" sz="1200" spc="32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grupos</a:t>
            </a:r>
            <a:r>
              <a:rPr dirty="0" sz="1200" spc="3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8200" y="6564376"/>
            <a:ext cx="3048635" cy="662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outras organizações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base. Cada uma 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segue</a:t>
            </a:r>
            <a:r>
              <a:rPr dirty="0" sz="1200" spc="49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49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sua</a:t>
            </a:r>
            <a:r>
              <a:rPr dirty="0" sz="1200" spc="49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dinâmica</a:t>
            </a:r>
            <a:r>
              <a:rPr dirty="0" sz="1200" spc="49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própria</a:t>
            </a:r>
            <a:r>
              <a:rPr dirty="0" sz="1200" spc="49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spc="-509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organização.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55386" y="7584900"/>
            <a:ext cx="25920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8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articulação</a:t>
            </a:r>
            <a:r>
              <a:rPr dirty="0" sz="1200" spc="-18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entre</a:t>
            </a:r>
            <a:r>
              <a:rPr dirty="0" sz="1200" spc="-18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as</a:t>
            </a:r>
            <a:r>
              <a:rPr dirty="0" sz="1200" spc="-18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organizações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8152" y="7767779"/>
            <a:ext cx="3048635" cy="662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base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que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formam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os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Núcleos 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Regionais.</a:t>
            </a:r>
            <a:r>
              <a:rPr dirty="0" sz="1200" spc="-13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Diante</a:t>
            </a:r>
            <a:r>
              <a:rPr dirty="0" sz="1200" spc="-13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13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importância</a:t>
            </a:r>
            <a:r>
              <a:rPr dirty="0" sz="1200" spc="-13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deste,</a:t>
            </a:r>
            <a:r>
              <a:rPr dirty="0" sz="1200" spc="-13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  </a:t>
            </a:r>
            <a:r>
              <a:rPr dirty="0" sz="1200" spc="55" b="1">
                <a:solidFill>
                  <a:srgbClr val="1E1916"/>
                </a:solidFill>
                <a:latin typeface="Comic Sans MS"/>
                <a:cs typeface="Comic Sans MS"/>
              </a:rPr>
              <a:t>sua</a:t>
            </a:r>
            <a:r>
              <a:rPr dirty="0" sz="1200" spc="55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70" b="1">
                <a:solidFill>
                  <a:srgbClr val="1E1916"/>
                </a:solidFill>
                <a:latin typeface="Comic Sans MS"/>
                <a:cs typeface="Comic Sans MS"/>
              </a:rPr>
              <a:t>condição</a:t>
            </a:r>
            <a:r>
              <a:rPr dirty="0" sz="1200" spc="53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0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56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75" b="1">
                <a:solidFill>
                  <a:srgbClr val="1E1916"/>
                </a:solidFill>
                <a:latin typeface="Comic Sans MS"/>
                <a:cs typeface="Comic Sans MS"/>
              </a:rPr>
              <a:t>organização</a:t>
            </a:r>
            <a:r>
              <a:rPr dirty="0" sz="1200" spc="53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8041" y="8404879"/>
            <a:ext cx="3048635" cy="450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  <a:tabLst>
                <a:tab pos="1363980" algn="l"/>
                <a:tab pos="1915160" algn="l"/>
                <a:tab pos="2861945" algn="l"/>
              </a:tabLst>
            </a:pPr>
            <a:r>
              <a:rPr dirty="0" sz="1200" spc="65" b="1">
                <a:solidFill>
                  <a:srgbClr val="1E1916"/>
                </a:solidFill>
                <a:latin typeface="Comic Sans MS"/>
                <a:cs typeface="Comic Sans MS"/>
              </a:rPr>
              <a:t>f</a:t>
            </a:r>
            <a:r>
              <a:rPr dirty="0" sz="1200" spc="70" b="1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200" spc="65" b="1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65" b="1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65" b="1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70" b="1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65" b="1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65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70" b="1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65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65" b="1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65" b="1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 spc="70" b="1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65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65" b="1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á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 spc="65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65" b="1">
                <a:solidFill>
                  <a:srgbClr val="1E1916"/>
                </a:solidFill>
                <a:latin typeface="Comic Sans MS"/>
                <a:cs typeface="Comic Sans MS"/>
              </a:rPr>
              <a:t>b</a:t>
            </a:r>
            <a:r>
              <a:rPr dirty="0" sz="1200" spc="70" b="1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65" b="1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65" b="1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65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65" b="1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 spc="65" b="1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 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sequência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mais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profundidade.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5191" y="5641759"/>
            <a:ext cx="2592070" cy="735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  <a:tabLst>
                <a:tab pos="1840864" algn="l"/>
              </a:tabLst>
            </a:pPr>
            <a:r>
              <a:rPr dirty="0" u="sng" sz="1400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400" spc="10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g</a:t>
            </a:r>
            <a:r>
              <a:rPr dirty="0" u="sng" sz="1400" spc="15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r</a:t>
            </a:r>
            <a:r>
              <a:rPr dirty="0" u="sng" sz="1400" spc="15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spc="-5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i</a:t>
            </a:r>
            <a:r>
              <a:rPr dirty="0" u="sng" sz="1400" spc="15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c</a:t>
            </a:r>
            <a:r>
              <a:rPr dirty="0" u="sng" sz="1400" spc="15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u</a:t>
            </a:r>
            <a:r>
              <a:rPr dirty="0" u="sng" sz="1400" spc="15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l</a:t>
            </a:r>
            <a:r>
              <a:rPr dirty="0" u="sng" sz="1400" spc="15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spc="-5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t</a:t>
            </a:r>
            <a:r>
              <a:rPr dirty="0" u="sng" sz="1400" spc="15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400" spc="15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r</a:t>
            </a:r>
            <a:r>
              <a:rPr dirty="0" u="sng" sz="1400" spc="15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spc="-5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400" spc="15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s</a:t>
            </a:r>
            <a:r>
              <a:rPr dirty="0" u="sng" sz="1400" spc="15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spc="-5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(</a:t>
            </a:r>
            <a:r>
              <a:rPr dirty="0" u="sng" sz="1400" spc="15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400" spc="15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s</a:t>
            </a:r>
            <a:r>
              <a:rPr dirty="0" u="sng" sz="1400" spc="15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, </a:t>
            </a:r>
            <a:r>
              <a:rPr dirty="0" sz="1400" spc="-590" b="1">
                <a:solidFill>
                  <a:srgbClr val="006633"/>
                </a:solidFill>
                <a:latin typeface="Comic Sans MS"/>
                <a:cs typeface="Comic Sans MS"/>
              </a:rPr>
              <a:t> </a:t>
            </a:r>
            <a:r>
              <a:rPr dirty="0" u="sng" sz="1400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consumidores(as),</a:t>
            </a:r>
            <a:r>
              <a:rPr dirty="0" sz="1400" b="1">
                <a:solidFill>
                  <a:srgbClr val="006633"/>
                </a:solidFill>
                <a:latin typeface="Comic Sans MS"/>
                <a:cs typeface="Comic Sans MS"/>
              </a:rPr>
              <a:t>	</a:t>
            </a:r>
            <a:r>
              <a:rPr dirty="0" u="sng" sz="1400" b="1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Comic Sans MS"/>
                <a:cs typeface="Comic Sans MS"/>
              </a:rPr>
              <a:t>ong’s</a:t>
            </a:r>
            <a:endParaRPr sz="1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1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primeiro</a:t>
            </a:r>
            <a:r>
              <a:rPr dirty="0" sz="1200" spc="1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espaço</a:t>
            </a:r>
            <a:r>
              <a:rPr dirty="0" sz="1200" spc="1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1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organização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94849" y="7339715"/>
            <a:ext cx="158496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000066"/>
                </a:solidFill>
                <a:latin typeface="Comic Sans MS"/>
                <a:cs typeface="Comic Sans MS"/>
              </a:rPr>
              <a:t>Núcleos</a:t>
            </a:r>
            <a:r>
              <a:rPr dirty="0" sz="1400" spc="-245" b="1">
                <a:solidFill>
                  <a:srgbClr val="00006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0066"/>
                </a:solidFill>
                <a:latin typeface="Comic Sans MS"/>
                <a:cs typeface="Comic Sans MS"/>
              </a:rPr>
              <a:t>Regionais: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55194" y="8930746"/>
            <a:ext cx="2591435" cy="490855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u="sng" sz="1400" b="1">
                <a:solidFill>
                  <a:srgbClr val="336699"/>
                </a:solidFill>
                <a:uFill>
                  <a:solidFill>
                    <a:srgbClr val="336699"/>
                  </a:solidFill>
                </a:uFill>
                <a:latin typeface="Comic Sans MS"/>
                <a:cs typeface="Comic Sans MS"/>
              </a:rPr>
              <a:t>Coordenação</a:t>
            </a:r>
            <a:r>
              <a:rPr dirty="0" sz="1400" b="1">
                <a:solidFill>
                  <a:srgbClr val="336699"/>
                </a:solidFill>
                <a:latin typeface="Comic Sans MS"/>
                <a:cs typeface="Comic Sans MS"/>
              </a:rPr>
              <a:t>:</a:t>
            </a:r>
            <a:endParaRPr sz="1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0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coordenação</a:t>
            </a:r>
            <a:r>
              <a:rPr dirty="0" sz="1200" spc="-10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200" spc="-10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-1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instância</a:t>
            </a:r>
            <a:r>
              <a:rPr dirty="0" sz="1200" spc="-10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78216" y="5644114"/>
            <a:ext cx="3049270" cy="36360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caráter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operacional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coordenação </a:t>
            </a:r>
            <a:r>
              <a:rPr dirty="0" sz="1200" spc="-509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executiva.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Encaminha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organiza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as 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questões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do dia-dia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Rede. Se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reúne 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ordinariamente a cada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dois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meses,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95" b="1">
                <a:solidFill>
                  <a:srgbClr val="1E1916"/>
                </a:solidFill>
                <a:latin typeface="Comic Sans MS"/>
                <a:cs typeface="Comic Sans MS"/>
              </a:rPr>
              <a:t>extraordinariamente</a:t>
            </a:r>
            <a:r>
              <a:rPr dirty="0" sz="1200" spc="1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85" b="1">
                <a:solidFill>
                  <a:srgbClr val="1E1916"/>
                </a:solidFill>
                <a:latin typeface="Comic Sans MS"/>
                <a:cs typeface="Comic Sans MS"/>
              </a:rPr>
              <a:t>sempre</a:t>
            </a:r>
            <a:r>
              <a:rPr dirty="0" sz="1200" spc="9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70" b="1">
                <a:solidFill>
                  <a:srgbClr val="1E1916"/>
                </a:solidFill>
                <a:latin typeface="Comic Sans MS"/>
                <a:cs typeface="Comic Sans MS"/>
              </a:rPr>
              <a:t>que </a:t>
            </a:r>
            <a:r>
              <a:rPr dirty="0" sz="1200" spc="7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necessário.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</a:pP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É composta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forma colegiada, 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tendo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seus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membros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indicados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nas 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plenárias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Núcleos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estaduais,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é </a:t>
            </a:r>
            <a:r>
              <a:rPr dirty="0" sz="1200" spc="-509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empossada no Encontro Ampliado, com 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mandato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dois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anos.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</a:pPr>
            <a:r>
              <a:rPr dirty="0" sz="1200" spc="-5" b="1">
                <a:latin typeface="Comic Sans MS"/>
                <a:cs typeface="Comic Sans MS"/>
              </a:rPr>
              <a:t>Os</a:t>
            </a:r>
            <a:r>
              <a:rPr dirty="0" sz="1200" spc="49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membros</a:t>
            </a:r>
            <a:r>
              <a:rPr dirty="0" sz="1200" spc="49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indicados</a:t>
            </a:r>
            <a:r>
              <a:rPr dirty="0" sz="1200" spc="49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em</a:t>
            </a:r>
            <a:r>
              <a:rPr dirty="0" sz="1200" spc="49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cada </a:t>
            </a:r>
            <a:r>
              <a:rPr dirty="0" sz="1200" spc="-50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estado também compõe a Coordenação </a:t>
            </a:r>
            <a:r>
              <a:rPr dirty="0" sz="1200" spc="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Estadual.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6565">
              <a:lnSpc>
                <a:spcPct val="116100"/>
              </a:lnSpc>
            </a:pPr>
            <a:r>
              <a:rPr dirty="0" sz="1200" b="1">
                <a:latin typeface="Comic Sans MS"/>
                <a:cs typeface="Comic Sans MS"/>
              </a:rPr>
              <a:t>F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azem</a:t>
            </a:r>
            <a:r>
              <a:rPr dirty="0" sz="1200" spc="-9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parte</a:t>
            </a:r>
            <a:r>
              <a:rPr dirty="0" sz="1200" spc="-9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8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Coordenação</a:t>
            </a:r>
            <a:r>
              <a:rPr dirty="0" sz="1200" spc="-9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Geral </a:t>
            </a:r>
            <a:r>
              <a:rPr dirty="0" sz="1200" spc="-509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os(as) coordenadores(as) dos Grupos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Trabalho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Gt’s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ativos.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968212" y="7544105"/>
            <a:ext cx="1598930" cy="10795"/>
            <a:chOff x="968212" y="7544105"/>
            <a:chExt cx="1598930" cy="10795"/>
          </a:xfrm>
        </p:grpSpPr>
        <p:sp>
          <p:nvSpPr>
            <p:cNvPr id="19" name="object 19"/>
            <p:cNvSpPr/>
            <p:nvPr/>
          </p:nvSpPr>
          <p:spPr>
            <a:xfrm>
              <a:off x="968212" y="7544105"/>
              <a:ext cx="40005" cy="6985"/>
            </a:xfrm>
            <a:custGeom>
              <a:avLst/>
              <a:gdLst/>
              <a:ahLst/>
              <a:cxnLst/>
              <a:rect l="l" t="t" r="r" b="b"/>
              <a:pathLst>
                <a:path w="40005" h="6984">
                  <a:moveTo>
                    <a:pt x="39654" y="0"/>
                  </a:moveTo>
                  <a:lnTo>
                    <a:pt x="0" y="0"/>
                  </a:lnTo>
                  <a:lnTo>
                    <a:pt x="0" y="6926"/>
                  </a:lnTo>
                  <a:lnTo>
                    <a:pt x="39654" y="6926"/>
                  </a:lnTo>
                  <a:lnTo>
                    <a:pt x="3965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007866" y="7546416"/>
              <a:ext cx="1559560" cy="8255"/>
            </a:xfrm>
            <a:custGeom>
              <a:avLst/>
              <a:gdLst/>
              <a:ahLst/>
              <a:cxnLst/>
              <a:rect l="l" t="t" r="r" b="b"/>
              <a:pathLst>
                <a:path w="1559560" h="8254">
                  <a:moveTo>
                    <a:pt x="1559062" y="0"/>
                  </a:moveTo>
                  <a:lnTo>
                    <a:pt x="0" y="0"/>
                  </a:lnTo>
                  <a:lnTo>
                    <a:pt x="0" y="8082"/>
                  </a:lnTo>
                  <a:lnTo>
                    <a:pt x="1559062" y="8082"/>
                  </a:lnTo>
                  <a:lnTo>
                    <a:pt x="1559062" y="0"/>
                  </a:lnTo>
                  <a:close/>
                </a:path>
              </a:pathLst>
            </a:custGeom>
            <a:solidFill>
              <a:srgbClr val="0000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630317" y="5624147"/>
            <a:ext cx="27178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70" b="1" i="1">
                <a:solidFill>
                  <a:srgbClr val="211B18"/>
                </a:solidFill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6455" y="7187458"/>
            <a:ext cx="27178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70" b="1" i="1">
                <a:solidFill>
                  <a:srgbClr val="7566A3"/>
                </a:solidFill>
                <a:latin typeface="Arial"/>
                <a:cs typeface="Arial"/>
              </a:rPr>
              <a:t>2</a:t>
            </a:r>
            <a:endParaRPr sz="3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9682" y="8859022"/>
            <a:ext cx="27178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70" b="1" i="1">
                <a:solidFill>
                  <a:srgbClr val="211B18"/>
                </a:solidFill>
                <a:latin typeface="Arial"/>
                <a:cs typeface="Arial"/>
              </a:rPr>
              <a:t>3</a:t>
            </a:r>
            <a:endParaRPr sz="3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03660" y="5329923"/>
            <a:ext cx="635889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solidFill>
                  <a:srgbClr val="00913F"/>
                </a:solidFill>
                <a:latin typeface="Comic Sans MS"/>
                <a:cs typeface="Comic Sans MS"/>
              </a:rPr>
              <a:t>6.CONDIÇÕES</a:t>
            </a:r>
            <a:r>
              <a:rPr dirty="0" sz="1300" spc="-15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300" b="1">
                <a:solidFill>
                  <a:srgbClr val="00913F"/>
                </a:solidFill>
                <a:latin typeface="Comic Sans MS"/>
                <a:cs typeface="Comic Sans MS"/>
              </a:rPr>
              <a:t>OPERACIONAIS</a:t>
            </a:r>
            <a:r>
              <a:rPr dirty="0" sz="1300" spc="-1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300" b="1">
                <a:solidFill>
                  <a:srgbClr val="00913F"/>
                </a:solidFill>
                <a:latin typeface="Comic Sans MS"/>
                <a:cs typeface="Comic Sans MS"/>
              </a:rPr>
              <a:t>E</a:t>
            </a:r>
            <a:r>
              <a:rPr dirty="0" sz="1300" spc="-1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300" b="1">
                <a:solidFill>
                  <a:srgbClr val="00913F"/>
                </a:solidFill>
                <a:latin typeface="Comic Sans MS"/>
                <a:cs typeface="Comic Sans MS"/>
              </a:rPr>
              <a:t>FUNÇÕES</a:t>
            </a:r>
            <a:r>
              <a:rPr dirty="0" sz="1300" spc="-1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300" spc="-5" b="1">
                <a:solidFill>
                  <a:srgbClr val="00913F"/>
                </a:solidFill>
                <a:latin typeface="Comic Sans MS"/>
                <a:cs typeface="Comic Sans MS"/>
              </a:rPr>
              <a:t>DOS</a:t>
            </a:r>
            <a:r>
              <a:rPr dirty="0" sz="1300" spc="-15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300" b="1">
                <a:solidFill>
                  <a:srgbClr val="00913F"/>
                </a:solidFill>
                <a:latin typeface="Comic Sans MS"/>
                <a:cs typeface="Comic Sans MS"/>
              </a:rPr>
              <a:t>ESPAÇOS</a:t>
            </a:r>
            <a:r>
              <a:rPr dirty="0" sz="1300" spc="-1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300" b="1">
                <a:solidFill>
                  <a:srgbClr val="00913F"/>
                </a:solidFill>
                <a:latin typeface="Comic Sans MS"/>
                <a:cs typeface="Comic Sans MS"/>
              </a:rPr>
              <a:t>DE</a:t>
            </a:r>
            <a:r>
              <a:rPr dirty="0" sz="1300" spc="-1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300" b="1">
                <a:solidFill>
                  <a:srgbClr val="00913F"/>
                </a:solidFill>
                <a:latin typeface="Comic Sans MS"/>
                <a:cs typeface="Comic Sans MS"/>
              </a:rPr>
              <a:t>INTERAÇÃO</a:t>
            </a:r>
            <a:endParaRPr sz="1300">
              <a:latin typeface="Comic Sans MS"/>
              <a:cs typeface="Comic Sans MS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0" y="9409712"/>
            <a:ext cx="7560309" cy="1282700"/>
            <a:chOff x="0" y="9409712"/>
            <a:chExt cx="7560309" cy="1282700"/>
          </a:xfrm>
        </p:grpSpPr>
        <p:sp>
          <p:nvSpPr>
            <p:cNvPr id="26" name="object 26"/>
            <p:cNvSpPr/>
            <p:nvPr/>
          </p:nvSpPr>
          <p:spPr>
            <a:xfrm>
              <a:off x="0" y="9409712"/>
              <a:ext cx="7560309" cy="1282700"/>
            </a:xfrm>
            <a:custGeom>
              <a:avLst/>
              <a:gdLst/>
              <a:ahLst/>
              <a:cxnLst/>
              <a:rect l="l" t="t" r="r" b="b"/>
              <a:pathLst>
                <a:path w="7560309" h="1282700">
                  <a:moveTo>
                    <a:pt x="0" y="1282287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1282287"/>
                  </a:lnTo>
                  <a:lnTo>
                    <a:pt x="0" y="1282287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698" y="9503697"/>
              <a:ext cx="1375999" cy="108663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38801" y="9497983"/>
              <a:ext cx="1245697" cy="109454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66730" y="9497145"/>
              <a:ext cx="1263423" cy="106224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99684" y="9496821"/>
              <a:ext cx="1486940" cy="103492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53837" y="10452779"/>
              <a:ext cx="2755265" cy="144780"/>
            </a:xfrm>
            <a:custGeom>
              <a:avLst/>
              <a:gdLst/>
              <a:ahLst/>
              <a:cxnLst/>
              <a:rect l="l" t="t" r="r" b="b"/>
              <a:pathLst>
                <a:path w="2755265" h="144779">
                  <a:moveTo>
                    <a:pt x="2754889" y="0"/>
                  </a:moveTo>
                  <a:lnTo>
                    <a:pt x="0" y="0"/>
                  </a:lnTo>
                  <a:lnTo>
                    <a:pt x="0" y="144349"/>
                  </a:lnTo>
                  <a:lnTo>
                    <a:pt x="2754889" y="144349"/>
                  </a:lnTo>
                  <a:lnTo>
                    <a:pt x="27548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425952" y="10436464"/>
            <a:ext cx="201104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Feiras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agroecológicas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Alto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Vale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Rio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Peixe/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SC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851743" y="10461261"/>
            <a:ext cx="2848610" cy="149860"/>
          </a:xfrm>
          <a:custGeom>
            <a:avLst/>
            <a:gdLst/>
            <a:ahLst/>
            <a:cxnLst/>
            <a:rect l="l" t="t" r="r" b="b"/>
            <a:pathLst>
              <a:path w="2848610" h="149859">
                <a:moveTo>
                  <a:pt x="2848255" y="0"/>
                </a:moveTo>
                <a:lnTo>
                  <a:pt x="0" y="0"/>
                </a:lnTo>
                <a:lnTo>
                  <a:pt x="0" y="149256"/>
                </a:lnTo>
                <a:lnTo>
                  <a:pt x="2848255" y="149256"/>
                </a:lnTo>
                <a:lnTo>
                  <a:pt x="2848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3496788" y="10445094"/>
            <a:ext cx="155829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Feiras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agroecológicas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Núcleo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Oeste/SC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571453" y="833324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44234" y="0"/>
                </a:moveTo>
                <a:lnTo>
                  <a:pt x="0" y="44236"/>
                </a:lnTo>
              </a:path>
            </a:pathLst>
          </a:custGeom>
          <a:ln w="3175">
            <a:solidFill>
              <a:srgbClr val="1E1916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6" name="object 36"/>
          <p:cNvGrpSpPr/>
          <p:nvPr/>
        </p:nvGrpSpPr>
        <p:grpSpPr>
          <a:xfrm>
            <a:off x="5745538" y="9500961"/>
            <a:ext cx="1715770" cy="1097915"/>
            <a:chOff x="5745538" y="9500961"/>
            <a:chExt cx="1715770" cy="1097915"/>
          </a:xfrm>
        </p:grpSpPr>
        <p:pic>
          <p:nvPicPr>
            <p:cNvPr id="37" name="object 3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54784" y="9500961"/>
              <a:ext cx="1697911" cy="1022667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5745538" y="10448997"/>
              <a:ext cx="1715770" cy="149860"/>
            </a:xfrm>
            <a:custGeom>
              <a:avLst/>
              <a:gdLst/>
              <a:ahLst/>
              <a:cxnLst/>
              <a:rect l="l" t="t" r="r" b="b"/>
              <a:pathLst>
                <a:path w="1715770" h="149859">
                  <a:moveTo>
                    <a:pt x="1715688" y="0"/>
                  </a:moveTo>
                  <a:lnTo>
                    <a:pt x="0" y="0"/>
                  </a:lnTo>
                  <a:lnTo>
                    <a:pt x="0" y="149255"/>
                  </a:lnTo>
                  <a:lnTo>
                    <a:pt x="1715688" y="149255"/>
                  </a:lnTo>
                  <a:lnTo>
                    <a:pt x="17156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 txBox="1"/>
          <p:nvPr/>
        </p:nvSpPr>
        <p:spPr>
          <a:xfrm>
            <a:off x="5817993" y="10432828"/>
            <a:ext cx="157099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Feira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Agroecológica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Vale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Rio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Pardo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-1577" y="0"/>
            <a:ext cx="7561580" cy="247015"/>
            <a:chOff x="-1577" y="0"/>
            <a:chExt cx="7561580" cy="247015"/>
          </a:xfrm>
        </p:grpSpPr>
        <p:sp>
          <p:nvSpPr>
            <p:cNvPr id="41" name="object 41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19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44" name="object 4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17691" y="264480"/>
            <a:ext cx="423524" cy="445943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432056" y="387578"/>
            <a:ext cx="977265" cy="2260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3437873" y="628368"/>
            <a:ext cx="965835" cy="32384"/>
          </a:xfrm>
          <a:custGeom>
            <a:avLst/>
            <a:gdLst/>
            <a:ahLst/>
            <a:cxnLst/>
            <a:rect l="l" t="t" r="r" b="b"/>
            <a:pathLst>
              <a:path w="965835" h="32384">
                <a:moveTo>
                  <a:pt x="960076" y="0"/>
                </a:moveTo>
                <a:lnTo>
                  <a:pt x="12247" y="0"/>
                </a:lnTo>
                <a:lnTo>
                  <a:pt x="5511" y="0"/>
                </a:lnTo>
                <a:lnTo>
                  <a:pt x="0" y="7222"/>
                </a:lnTo>
                <a:lnTo>
                  <a:pt x="0" y="24879"/>
                </a:lnTo>
                <a:lnTo>
                  <a:pt x="5511" y="32097"/>
                </a:lnTo>
                <a:lnTo>
                  <a:pt x="960076" y="32097"/>
                </a:lnTo>
                <a:lnTo>
                  <a:pt x="965588" y="24879"/>
                </a:lnTo>
                <a:lnTo>
                  <a:pt x="965588" y="7222"/>
                </a:lnTo>
                <a:lnTo>
                  <a:pt x="960076" y="0"/>
                </a:lnTo>
                <a:close/>
              </a:path>
            </a:pathLst>
          </a:custGeom>
          <a:solidFill>
            <a:srgbClr val="7CBC3A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8" name="object 48"/>
          <p:cNvGrpSpPr/>
          <p:nvPr/>
        </p:nvGrpSpPr>
        <p:grpSpPr>
          <a:xfrm>
            <a:off x="2690957" y="818481"/>
            <a:ext cx="4283710" cy="2136775"/>
            <a:chOff x="2690957" y="818481"/>
            <a:chExt cx="4283710" cy="2136775"/>
          </a:xfrm>
        </p:grpSpPr>
        <p:pic>
          <p:nvPicPr>
            <p:cNvPr id="49" name="object 4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90957" y="818481"/>
              <a:ext cx="4283506" cy="2096010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3747931" y="2777720"/>
              <a:ext cx="2087245" cy="177800"/>
            </a:xfrm>
            <a:custGeom>
              <a:avLst/>
              <a:gdLst/>
              <a:ahLst/>
              <a:cxnLst/>
              <a:rect l="l" t="t" r="r" b="b"/>
              <a:pathLst>
                <a:path w="2087245" h="177800">
                  <a:moveTo>
                    <a:pt x="2086646" y="0"/>
                  </a:moveTo>
                  <a:lnTo>
                    <a:pt x="0" y="0"/>
                  </a:lnTo>
                  <a:lnTo>
                    <a:pt x="0" y="177519"/>
                  </a:lnTo>
                  <a:lnTo>
                    <a:pt x="2086646" y="177519"/>
                  </a:lnTo>
                  <a:lnTo>
                    <a:pt x="20866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/>
          <p:cNvSpPr txBox="1"/>
          <p:nvPr/>
        </p:nvSpPr>
        <p:spPr>
          <a:xfrm>
            <a:off x="3863761" y="2760416"/>
            <a:ext cx="185547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Reunião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Coordenação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6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Lapa/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2007.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22531" y="704132"/>
            <a:ext cx="3031490" cy="4461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4130" marR="981075">
              <a:lnSpc>
                <a:spcPct val="115500"/>
              </a:lnSpc>
              <a:spcBef>
                <a:spcPts val="120"/>
              </a:spcBef>
            </a:pPr>
            <a:r>
              <a:rPr dirty="0" u="sng" sz="14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</a:t>
            </a:r>
            <a:r>
              <a:rPr dirty="0" u="sng" sz="13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ão</a:t>
            </a:r>
            <a:r>
              <a:rPr dirty="0" u="sng" sz="1300" spc="3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3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espaços</a:t>
            </a:r>
            <a:r>
              <a:rPr dirty="0" u="sng" sz="1300" spc="35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3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300" spc="3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3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dinâmicas </a:t>
            </a:r>
            <a:r>
              <a:rPr dirty="0" sz="1300" spc="-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3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organizativo</a:t>
            </a:r>
            <a:r>
              <a:rPr dirty="0" u="sng" sz="13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</a:t>
            </a:r>
            <a:r>
              <a:rPr dirty="0" u="sng" sz="1300" spc="-1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3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</a:t>
            </a:r>
            <a:r>
              <a:rPr dirty="0" u="sng" sz="13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300" spc="-1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3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Rede:</a:t>
            </a:r>
            <a:endParaRPr sz="1300">
              <a:latin typeface="Comic Sans MS"/>
              <a:cs typeface="Comic Sans MS"/>
            </a:endParaRPr>
          </a:p>
          <a:p>
            <a:pPr algn="just" marL="24130" marR="981075" indent="-635">
              <a:lnSpc>
                <a:spcPct val="116100"/>
              </a:lnSpc>
              <a:spcBef>
                <a:spcPts val="844"/>
              </a:spcBef>
            </a:pPr>
            <a:r>
              <a:rPr dirty="0" sz="1000" spc="15">
                <a:solidFill>
                  <a:srgbClr val="1E1916"/>
                </a:solidFill>
                <a:latin typeface="Wingdings"/>
                <a:cs typeface="Wingdings"/>
              </a:rPr>
              <a:t></a:t>
            </a:r>
            <a:r>
              <a:rPr dirty="0" sz="1000" spc="20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u="sng" sz="1200" b="1">
                <a:solidFill>
                  <a:srgbClr val="00FF00"/>
                </a:solidFill>
                <a:uFill>
                  <a:solidFill>
                    <a:srgbClr val="00FF00"/>
                  </a:solidFill>
                </a:uFill>
                <a:latin typeface="Comic Sans MS"/>
                <a:cs typeface="Comic Sans MS"/>
              </a:rPr>
              <a:t>A nível </a:t>
            </a:r>
            <a:r>
              <a:rPr dirty="0" u="sng" sz="1200" spc="-5" b="1">
                <a:solidFill>
                  <a:srgbClr val="00FF00"/>
                </a:solidFill>
                <a:uFill>
                  <a:solidFill>
                    <a:srgbClr val="00FF00"/>
                  </a:solidFill>
                </a:uFill>
                <a:latin typeface="Comic Sans MS"/>
                <a:cs typeface="Comic Sans MS"/>
              </a:rPr>
              <a:t>de </a:t>
            </a:r>
            <a:r>
              <a:rPr dirty="0" u="sng" sz="1200" b="1">
                <a:solidFill>
                  <a:srgbClr val="00FF00"/>
                </a:solidFill>
                <a:uFill>
                  <a:solidFill>
                    <a:srgbClr val="00FF00"/>
                  </a:solidFill>
                </a:uFill>
                <a:latin typeface="Comic Sans MS"/>
                <a:cs typeface="Comic Sans MS"/>
              </a:rPr>
              <a:t>organização </a:t>
            </a:r>
            <a:r>
              <a:rPr dirty="0" sz="1200" spc="5" b="1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00FF00"/>
                </a:solidFill>
                <a:uFill>
                  <a:solidFill>
                    <a:srgbClr val="00FF00"/>
                  </a:solidFill>
                </a:uFill>
                <a:latin typeface="Comic Sans MS"/>
                <a:cs typeface="Comic Sans MS"/>
              </a:rPr>
              <a:t>local:</a:t>
            </a:r>
            <a:r>
              <a:rPr dirty="0" sz="1200" spc="-295" b="1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Famílias</a:t>
            </a:r>
            <a:r>
              <a:rPr dirty="0" sz="1200" spc="-13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Agricultoras</a:t>
            </a:r>
            <a:r>
              <a:rPr dirty="0" sz="1200" spc="-13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e  </a:t>
            </a:r>
            <a:r>
              <a:rPr dirty="0" sz="1200" spc="20">
                <a:solidFill>
                  <a:srgbClr val="00FF00"/>
                </a:solidFill>
                <a:latin typeface="Comic Sans MS"/>
                <a:cs typeface="Comic Sans MS"/>
              </a:rPr>
              <a:t>consumidores(as),</a:t>
            </a:r>
            <a:r>
              <a:rPr dirty="0" sz="1200" spc="35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00FF00"/>
                </a:solidFill>
                <a:latin typeface="Comic Sans MS"/>
                <a:cs typeface="Comic Sans MS"/>
              </a:rPr>
              <a:t>ong’s </a:t>
            </a:r>
            <a:r>
              <a:rPr dirty="0" sz="1200" spc="345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- </a:t>
            </a:r>
            <a:r>
              <a:rPr dirty="0" sz="1200" spc="-35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G</a:t>
            </a:r>
            <a:r>
              <a:rPr dirty="0" sz="1200" spc="-9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r</a:t>
            </a:r>
            <a:r>
              <a:rPr dirty="0" sz="1200" spc="-9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u</a:t>
            </a:r>
            <a:r>
              <a:rPr dirty="0" sz="1200" spc="-9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p</a:t>
            </a:r>
            <a:r>
              <a:rPr dirty="0" sz="1200" spc="-9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o</a:t>
            </a:r>
            <a:r>
              <a:rPr dirty="0" sz="1200" spc="-9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   </a:t>
            </a:r>
            <a:r>
              <a:rPr dirty="0" sz="1200" spc="-9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o</a:t>
            </a:r>
            <a:r>
              <a:rPr dirty="0" sz="1200" spc="-9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r</a:t>
            </a:r>
            <a:r>
              <a:rPr dirty="0" sz="1200" spc="-9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g</a:t>
            </a:r>
            <a:r>
              <a:rPr dirty="0" sz="1200" spc="-9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a</a:t>
            </a:r>
            <a:r>
              <a:rPr dirty="0" sz="1200" spc="-9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n</a:t>
            </a:r>
            <a:r>
              <a:rPr dirty="0" sz="1200" spc="-9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FF00"/>
                </a:solidFill>
                <a:latin typeface="Comic Sans MS"/>
                <a:cs typeface="Comic Sans MS"/>
              </a:rPr>
              <a:t>i</a:t>
            </a:r>
            <a:r>
              <a:rPr dirty="0" sz="1200" spc="-9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FF00"/>
                </a:solidFill>
                <a:latin typeface="Comic Sans MS"/>
                <a:cs typeface="Comic Sans MS"/>
              </a:rPr>
              <a:t>z</a:t>
            </a:r>
            <a:r>
              <a:rPr dirty="0" sz="1200" spc="-9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a</a:t>
            </a:r>
            <a:r>
              <a:rPr dirty="0" sz="1200" spc="-9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FF00"/>
                </a:solidFill>
                <a:latin typeface="Comic Sans MS"/>
                <a:cs typeface="Comic Sans MS"/>
              </a:rPr>
              <a:t>d</a:t>
            </a:r>
            <a:r>
              <a:rPr dirty="0" sz="1200" spc="-9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o</a:t>
            </a:r>
            <a:r>
              <a:rPr dirty="0" sz="1200" spc="-9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s 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(associações,</a:t>
            </a:r>
            <a:r>
              <a:rPr dirty="0" sz="1200" spc="355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00FF00"/>
                </a:solidFill>
                <a:latin typeface="Comic Sans MS"/>
                <a:cs typeface="Comic Sans MS"/>
              </a:rPr>
              <a:t>cooperativas, </a:t>
            </a:r>
            <a:r>
              <a:rPr dirty="0" sz="1200" spc="1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g</a:t>
            </a:r>
            <a:r>
              <a:rPr dirty="0" sz="1200" spc="-18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r</a:t>
            </a:r>
            <a:r>
              <a:rPr dirty="0" sz="1200" spc="-18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u</a:t>
            </a:r>
            <a:r>
              <a:rPr dirty="0" sz="1200" spc="-18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p</a:t>
            </a:r>
            <a:r>
              <a:rPr dirty="0" sz="1200" spc="-18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o</a:t>
            </a:r>
            <a:r>
              <a:rPr dirty="0" sz="1200" spc="-18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   </a:t>
            </a:r>
            <a:r>
              <a:rPr dirty="0" sz="1200" spc="-18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n</a:t>
            </a:r>
            <a:r>
              <a:rPr dirty="0" sz="1200" spc="-18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ã</a:t>
            </a:r>
            <a:r>
              <a:rPr dirty="0" sz="1200" spc="-18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   </a:t>
            </a:r>
            <a:r>
              <a:rPr dirty="0" sz="1200" spc="-18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FF00"/>
                </a:solidFill>
                <a:latin typeface="Comic Sans MS"/>
                <a:cs typeface="Comic Sans MS"/>
              </a:rPr>
              <a:t>f</a:t>
            </a:r>
            <a:r>
              <a:rPr dirty="0" sz="1200" spc="-18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o</a:t>
            </a:r>
            <a:r>
              <a:rPr dirty="0" sz="1200" spc="-18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r</a:t>
            </a:r>
            <a:r>
              <a:rPr dirty="0" sz="1200" spc="-18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m</a:t>
            </a:r>
            <a:r>
              <a:rPr dirty="0" sz="1200" spc="-18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a</a:t>
            </a:r>
            <a:r>
              <a:rPr dirty="0" sz="1200" spc="-18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FF00"/>
                </a:solidFill>
                <a:latin typeface="Comic Sans MS"/>
                <a:cs typeface="Comic Sans MS"/>
              </a:rPr>
              <a:t>i</a:t>
            </a:r>
            <a:r>
              <a:rPr dirty="0" sz="1200" spc="-18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s</a:t>
            </a:r>
            <a:r>
              <a:rPr dirty="0" sz="1200" spc="-18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FF00"/>
                </a:solidFill>
                <a:latin typeface="Comic Sans MS"/>
                <a:cs typeface="Comic Sans MS"/>
              </a:rPr>
              <a:t>)</a:t>
            </a:r>
            <a:r>
              <a:rPr dirty="0" sz="1200" spc="-18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,  </a:t>
            </a:r>
            <a:r>
              <a:rPr dirty="0" sz="1200" spc="30">
                <a:solidFill>
                  <a:srgbClr val="00FF00"/>
                </a:solidFill>
                <a:latin typeface="Comic Sans MS"/>
                <a:cs typeface="Comic Sans MS"/>
              </a:rPr>
              <a:t>entidades</a:t>
            </a:r>
            <a:r>
              <a:rPr dirty="0" sz="1200" spc="35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00FF00"/>
                </a:solidFill>
                <a:latin typeface="Comic Sans MS"/>
                <a:cs typeface="Comic Sans MS"/>
              </a:rPr>
              <a:t>de</a:t>
            </a:r>
            <a:r>
              <a:rPr dirty="0" sz="1200" spc="2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 spc="30">
                <a:solidFill>
                  <a:srgbClr val="00FF00"/>
                </a:solidFill>
                <a:latin typeface="Comic Sans MS"/>
                <a:cs typeface="Comic Sans MS"/>
              </a:rPr>
              <a:t>assessoria, </a:t>
            </a:r>
            <a:r>
              <a:rPr dirty="0" sz="1200" spc="35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 spc="85">
                <a:solidFill>
                  <a:srgbClr val="00FF00"/>
                </a:solidFill>
                <a:latin typeface="Comic Sans MS"/>
                <a:cs typeface="Comic Sans MS"/>
              </a:rPr>
              <a:t>pequenos</a:t>
            </a:r>
            <a:r>
              <a:rPr dirty="0" sz="1200" spc="33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 spc="90">
                <a:solidFill>
                  <a:srgbClr val="00FF00"/>
                </a:solidFill>
                <a:latin typeface="Comic Sans MS"/>
                <a:cs typeface="Comic Sans MS"/>
              </a:rPr>
              <a:t>comerciantes,</a:t>
            </a:r>
            <a:endParaRPr sz="1200">
              <a:latin typeface="Comic Sans MS"/>
              <a:cs typeface="Comic Sans MS"/>
            </a:endParaRPr>
          </a:p>
          <a:p>
            <a:pPr algn="just" marL="12700">
              <a:lnSpc>
                <a:spcPct val="100000"/>
              </a:lnSpc>
              <a:spcBef>
                <a:spcPts val="430"/>
              </a:spcBef>
            </a:pP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pessoas</a:t>
            </a:r>
            <a:r>
              <a:rPr dirty="0" sz="1200" spc="-150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membros</a:t>
            </a:r>
            <a:r>
              <a:rPr dirty="0" sz="1200" spc="-145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FF00"/>
                </a:solidFill>
                <a:latin typeface="Comic Sans MS"/>
                <a:cs typeface="Comic Sans MS"/>
              </a:rPr>
              <a:t>da</a:t>
            </a:r>
            <a:r>
              <a:rPr dirty="0" sz="1200" spc="-145">
                <a:solidFill>
                  <a:srgbClr val="00FF00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FF00"/>
                </a:solidFill>
                <a:latin typeface="Comic Sans MS"/>
                <a:cs typeface="Comic Sans MS"/>
              </a:rPr>
              <a:t>Rede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6100"/>
              </a:lnSpc>
              <a:spcBef>
                <a:spcPts val="840"/>
              </a:spcBef>
            </a:pPr>
            <a:r>
              <a:rPr dirty="0" sz="1000" spc="15">
                <a:solidFill>
                  <a:srgbClr val="1E1916"/>
                </a:solidFill>
                <a:latin typeface="Wingdings"/>
                <a:cs typeface="Wingdings"/>
              </a:rPr>
              <a:t></a:t>
            </a:r>
            <a:r>
              <a:rPr dirty="0" sz="1000" spc="15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000" spc="-35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u="sng" sz="1200" b="1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Comic Sans MS"/>
                <a:cs typeface="Comic Sans MS"/>
              </a:rPr>
              <a:t>Núcleo</a:t>
            </a:r>
            <a:r>
              <a:rPr dirty="0" u="sng" sz="1200" b="1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Comic Sans MS"/>
                <a:cs typeface="Comic Sans MS"/>
              </a:rPr>
              <a:t>s</a:t>
            </a:r>
            <a:r>
              <a:rPr dirty="0" u="sng" sz="1200" spc="-55" b="1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Comic Sans MS"/>
                <a:cs typeface="Comic Sans MS"/>
              </a:rPr>
              <a:t>Regionais:</a:t>
            </a:r>
            <a:r>
              <a:rPr dirty="0" sz="1200" spc="-150" b="1">
                <a:solidFill>
                  <a:srgbClr val="00006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0066"/>
                </a:solidFill>
                <a:latin typeface="Comic Sans MS"/>
                <a:cs typeface="Comic Sans MS"/>
              </a:rPr>
              <a:t>Espaço</a:t>
            </a:r>
            <a:r>
              <a:rPr dirty="0" sz="1200" spc="10">
                <a:solidFill>
                  <a:srgbClr val="00006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0066"/>
                </a:solidFill>
                <a:latin typeface="Comic Sans MS"/>
                <a:cs typeface="Comic Sans MS"/>
              </a:rPr>
              <a:t>que</a:t>
            </a:r>
            <a:r>
              <a:rPr dirty="0" sz="1200" spc="10">
                <a:solidFill>
                  <a:srgbClr val="00006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0066"/>
                </a:solidFill>
                <a:latin typeface="Comic Sans MS"/>
                <a:cs typeface="Comic Sans MS"/>
              </a:rPr>
              <a:t>reúne</a:t>
            </a:r>
            <a:r>
              <a:rPr dirty="0" sz="1200" spc="10">
                <a:solidFill>
                  <a:srgbClr val="00006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0066"/>
                </a:solidFill>
                <a:latin typeface="Comic Sans MS"/>
                <a:cs typeface="Comic Sans MS"/>
              </a:rPr>
              <a:t>os  </a:t>
            </a:r>
            <a:r>
              <a:rPr dirty="0" sz="1200" spc="10">
                <a:solidFill>
                  <a:srgbClr val="000066"/>
                </a:solidFill>
                <a:latin typeface="Comic Sans MS"/>
                <a:cs typeface="Comic Sans MS"/>
              </a:rPr>
              <a:t>membros</a:t>
            </a:r>
            <a:r>
              <a:rPr dirty="0" sz="1200" spc="360">
                <a:solidFill>
                  <a:srgbClr val="00006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000066"/>
                </a:solidFill>
                <a:latin typeface="Comic Sans MS"/>
                <a:cs typeface="Comic Sans MS"/>
              </a:rPr>
              <a:t>da</a:t>
            </a:r>
            <a:r>
              <a:rPr dirty="0" sz="1200" spc="365">
                <a:solidFill>
                  <a:srgbClr val="00006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000066"/>
                </a:solidFill>
                <a:latin typeface="Comic Sans MS"/>
                <a:cs typeface="Comic Sans MS"/>
              </a:rPr>
              <a:t>Rede</a:t>
            </a:r>
            <a:r>
              <a:rPr dirty="0" sz="1200" spc="360">
                <a:solidFill>
                  <a:srgbClr val="00006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000066"/>
                </a:solidFill>
                <a:latin typeface="Comic Sans MS"/>
                <a:cs typeface="Comic Sans MS"/>
              </a:rPr>
              <a:t>numa</a:t>
            </a:r>
            <a:r>
              <a:rPr dirty="0" sz="1200" spc="360">
                <a:solidFill>
                  <a:srgbClr val="00006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000066"/>
                </a:solidFill>
                <a:latin typeface="Comic Sans MS"/>
                <a:cs typeface="Comic Sans MS"/>
              </a:rPr>
              <a:t>determinada </a:t>
            </a:r>
            <a:r>
              <a:rPr dirty="0" sz="1200" spc="-350">
                <a:solidFill>
                  <a:srgbClr val="00006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0066"/>
                </a:solidFill>
                <a:latin typeface="Comic Sans MS"/>
                <a:cs typeface="Comic Sans MS"/>
              </a:rPr>
              <a:t>região. </a:t>
            </a:r>
            <a:r>
              <a:rPr dirty="0" sz="1200" spc="-5">
                <a:solidFill>
                  <a:srgbClr val="000066"/>
                </a:solidFill>
                <a:latin typeface="Comic Sans MS"/>
                <a:cs typeface="Comic Sans MS"/>
              </a:rPr>
              <a:t>Os </a:t>
            </a:r>
            <a:r>
              <a:rPr dirty="0" sz="1200">
                <a:solidFill>
                  <a:srgbClr val="000066"/>
                </a:solidFill>
                <a:latin typeface="Comic Sans MS"/>
                <a:cs typeface="Comic Sans MS"/>
              </a:rPr>
              <a:t>Núcleos são a principal unidade </a:t>
            </a:r>
            <a:r>
              <a:rPr dirty="0" sz="1200" spc="-345">
                <a:solidFill>
                  <a:srgbClr val="00006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0066"/>
                </a:solidFill>
                <a:latin typeface="Comic Sans MS"/>
                <a:cs typeface="Comic Sans MS"/>
              </a:rPr>
              <a:t>funcional</a:t>
            </a:r>
            <a:r>
              <a:rPr dirty="0" sz="1200" spc="-145">
                <a:solidFill>
                  <a:srgbClr val="00006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0066"/>
                </a:solidFill>
                <a:latin typeface="Comic Sans MS"/>
                <a:cs typeface="Comic Sans MS"/>
              </a:rPr>
              <a:t>da</a:t>
            </a:r>
            <a:r>
              <a:rPr dirty="0" sz="1200" spc="-145">
                <a:solidFill>
                  <a:srgbClr val="00006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0066"/>
                </a:solidFill>
                <a:latin typeface="Comic Sans MS"/>
                <a:cs typeface="Comic Sans MS"/>
              </a:rPr>
              <a:t>organização.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6100"/>
              </a:lnSpc>
              <a:spcBef>
                <a:spcPts val="835"/>
              </a:spcBef>
            </a:pPr>
            <a:r>
              <a:rPr dirty="0" sz="1000" spc="15">
                <a:solidFill>
                  <a:srgbClr val="1E1916"/>
                </a:solidFill>
                <a:latin typeface="Wingdings"/>
                <a:cs typeface="Wingdings"/>
              </a:rPr>
              <a:t></a:t>
            </a:r>
            <a:r>
              <a:rPr dirty="0" sz="1000" spc="15">
                <a:solidFill>
                  <a:srgbClr val="1E1916"/>
                </a:solidFill>
                <a:latin typeface="Times New Roman"/>
                <a:cs typeface="Times New Roman"/>
              </a:rPr>
              <a:t>  </a:t>
            </a:r>
            <a:r>
              <a:rPr dirty="0" sz="1000" spc="20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u="sng" sz="1200" b="1">
                <a:solidFill>
                  <a:srgbClr val="336699"/>
                </a:solidFill>
                <a:uFill>
                  <a:solidFill>
                    <a:srgbClr val="336699"/>
                  </a:solidFill>
                </a:uFill>
                <a:latin typeface="Comic Sans MS"/>
                <a:cs typeface="Comic Sans MS"/>
              </a:rPr>
              <a:t>Coordenação</a:t>
            </a:r>
            <a:r>
              <a:rPr dirty="0" u="sng" sz="1200" spc="520" b="1">
                <a:solidFill>
                  <a:srgbClr val="336699"/>
                </a:solidFill>
                <a:uFill>
                  <a:solidFill>
                    <a:srgbClr val="3366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336699"/>
                </a:solidFill>
                <a:uFill>
                  <a:solidFill>
                    <a:srgbClr val="336699"/>
                  </a:solidFill>
                </a:uFill>
                <a:latin typeface="Comic Sans MS"/>
                <a:cs typeface="Comic Sans MS"/>
              </a:rPr>
              <a:t>Geral</a:t>
            </a:r>
            <a:r>
              <a:rPr dirty="0" sz="1200" b="1">
                <a:solidFill>
                  <a:srgbClr val="336699"/>
                </a:solidFill>
                <a:latin typeface="Comic Sans MS"/>
                <a:cs typeface="Comic Sans MS"/>
              </a:rPr>
              <a:t>:</a:t>
            </a:r>
            <a:r>
              <a:rPr dirty="0" sz="1200" spc="520" b="1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É</a:t>
            </a:r>
            <a:r>
              <a:rPr dirty="0" sz="1200" spc="355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composta</a:t>
            </a:r>
            <a:r>
              <a:rPr dirty="0" sz="1200" spc="360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336699"/>
                </a:solidFill>
                <a:latin typeface="Comic Sans MS"/>
                <a:cs typeface="Comic Sans MS"/>
              </a:rPr>
              <a:t>de </a:t>
            </a:r>
            <a:r>
              <a:rPr dirty="0" sz="1200" spc="-345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336699"/>
                </a:solidFill>
                <a:latin typeface="Comic Sans MS"/>
                <a:cs typeface="Comic Sans MS"/>
              </a:rPr>
              <a:t>f</a:t>
            </a:r>
            <a:r>
              <a:rPr dirty="0" sz="1200" spc="-140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o</a:t>
            </a:r>
            <a:r>
              <a:rPr dirty="0" sz="1200" spc="-140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r</a:t>
            </a:r>
            <a:r>
              <a:rPr dirty="0" sz="1200" spc="-140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m</a:t>
            </a:r>
            <a:r>
              <a:rPr dirty="0" sz="1200" spc="-140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a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   </a:t>
            </a:r>
            <a:r>
              <a:rPr dirty="0" sz="1200" spc="-140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c</a:t>
            </a:r>
            <a:r>
              <a:rPr dirty="0" sz="1200" spc="-140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o</a:t>
            </a:r>
            <a:r>
              <a:rPr dirty="0" sz="1200" spc="-140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l</a:t>
            </a:r>
            <a:r>
              <a:rPr dirty="0" sz="1200" spc="-140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e</a:t>
            </a:r>
            <a:r>
              <a:rPr dirty="0" sz="1200" spc="-140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g</a:t>
            </a:r>
            <a:r>
              <a:rPr dirty="0" sz="1200" spc="-140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336699"/>
                </a:solidFill>
                <a:latin typeface="Comic Sans MS"/>
                <a:cs typeface="Comic Sans MS"/>
              </a:rPr>
              <a:t>i</a:t>
            </a:r>
            <a:r>
              <a:rPr dirty="0" sz="1200" spc="-140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a</a:t>
            </a:r>
            <a:r>
              <a:rPr dirty="0" sz="1200" spc="-140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336699"/>
                </a:solidFill>
                <a:latin typeface="Comic Sans MS"/>
                <a:cs typeface="Comic Sans MS"/>
              </a:rPr>
              <a:t>d</a:t>
            </a:r>
            <a:r>
              <a:rPr dirty="0" sz="1200" spc="-140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a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   </a:t>
            </a:r>
            <a:r>
              <a:rPr dirty="0" sz="1200" spc="-140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p</a:t>
            </a:r>
            <a:r>
              <a:rPr dirty="0" sz="1200" spc="-140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o</a:t>
            </a:r>
            <a:r>
              <a:rPr dirty="0" sz="1200" spc="-140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r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   </a:t>
            </a:r>
            <a:r>
              <a:rPr dirty="0" sz="1200" spc="-140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m</a:t>
            </a:r>
            <a:r>
              <a:rPr dirty="0" sz="1200" spc="-140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e</a:t>
            </a:r>
            <a:r>
              <a:rPr dirty="0" sz="1200" spc="-140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m</a:t>
            </a:r>
            <a:r>
              <a:rPr dirty="0" sz="1200" spc="-140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336699"/>
                </a:solidFill>
                <a:latin typeface="Comic Sans MS"/>
                <a:cs typeface="Comic Sans MS"/>
              </a:rPr>
              <a:t>b</a:t>
            </a:r>
            <a:r>
              <a:rPr dirty="0" sz="1200" spc="-140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r</a:t>
            </a:r>
            <a:r>
              <a:rPr dirty="0" sz="1200" spc="-140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o</a:t>
            </a:r>
            <a:r>
              <a:rPr dirty="0" sz="1200" spc="-140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s  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representantes</a:t>
            </a:r>
            <a:r>
              <a:rPr dirty="0" sz="1200" spc="5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indicados</a:t>
            </a:r>
            <a:r>
              <a:rPr dirty="0" sz="1200" spc="5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nos</a:t>
            </a:r>
            <a:r>
              <a:rPr dirty="0" sz="1200" spc="5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estados. </a:t>
            </a:r>
            <a:r>
              <a:rPr dirty="0" sz="1200" spc="-345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 spc="60">
                <a:solidFill>
                  <a:srgbClr val="336699"/>
                </a:solidFill>
                <a:latin typeface="Comic Sans MS"/>
                <a:cs typeface="Comic Sans MS"/>
              </a:rPr>
              <a:t>Compõe</a:t>
            </a:r>
            <a:r>
              <a:rPr dirty="0" sz="1200" spc="375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 spc="60">
                <a:solidFill>
                  <a:srgbClr val="336699"/>
                </a:solidFill>
                <a:latin typeface="Comic Sans MS"/>
                <a:cs typeface="Comic Sans MS"/>
              </a:rPr>
              <a:t>também</a:t>
            </a:r>
            <a:r>
              <a:rPr dirty="0" sz="1200" spc="375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336699"/>
                </a:solidFill>
                <a:latin typeface="Comic Sans MS"/>
                <a:cs typeface="Comic Sans MS"/>
              </a:rPr>
              <a:t>a</a:t>
            </a:r>
            <a:r>
              <a:rPr dirty="0" sz="1200" spc="75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 spc="65">
                <a:solidFill>
                  <a:srgbClr val="336699"/>
                </a:solidFill>
                <a:latin typeface="Comic Sans MS"/>
                <a:cs typeface="Comic Sans MS"/>
              </a:rPr>
              <a:t>coordenação</a:t>
            </a:r>
            <a:r>
              <a:rPr dirty="0" sz="1200" spc="370">
                <a:solidFill>
                  <a:srgbClr val="336699"/>
                </a:solidFill>
                <a:latin typeface="Comic Sans MS"/>
                <a:cs typeface="Comic Sans MS"/>
              </a:rPr>
              <a:t> </a:t>
            </a:r>
            <a:r>
              <a:rPr dirty="0" sz="1200" spc="35">
                <a:solidFill>
                  <a:srgbClr val="336699"/>
                </a:solidFill>
                <a:latin typeface="Comic Sans MS"/>
                <a:cs typeface="Comic Sans MS"/>
              </a:rPr>
              <a:t>as</a:t>
            </a:r>
            <a:endParaRPr sz="12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49" y="2542186"/>
            <a:ext cx="7556500" cy="8150225"/>
            <a:chOff x="3949" y="2542186"/>
            <a:chExt cx="7556500" cy="8150225"/>
          </a:xfrm>
        </p:grpSpPr>
        <p:sp>
          <p:nvSpPr>
            <p:cNvPr id="3" name="object 3"/>
            <p:cNvSpPr/>
            <p:nvPr/>
          </p:nvSpPr>
          <p:spPr>
            <a:xfrm>
              <a:off x="3975034" y="2542186"/>
              <a:ext cx="3086735" cy="4163060"/>
            </a:xfrm>
            <a:custGeom>
              <a:avLst/>
              <a:gdLst/>
              <a:ahLst/>
              <a:cxnLst/>
              <a:rect l="l" t="t" r="r" b="b"/>
              <a:pathLst>
                <a:path w="3086734" h="4163059">
                  <a:moveTo>
                    <a:pt x="3086668" y="0"/>
                  </a:moveTo>
                  <a:lnTo>
                    <a:pt x="0" y="0"/>
                  </a:lnTo>
                  <a:lnTo>
                    <a:pt x="0" y="4162489"/>
                  </a:lnTo>
                  <a:lnTo>
                    <a:pt x="3086668" y="4162489"/>
                  </a:lnTo>
                  <a:lnTo>
                    <a:pt x="3086668" y="0"/>
                  </a:lnTo>
                  <a:close/>
                </a:path>
              </a:pathLst>
            </a:custGeom>
            <a:solidFill>
              <a:srgbClr val="F4E8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949" y="9286912"/>
              <a:ext cx="7556500" cy="1405255"/>
            </a:xfrm>
            <a:custGeom>
              <a:avLst/>
              <a:gdLst/>
              <a:ahLst/>
              <a:cxnLst/>
              <a:rect l="l" t="t" r="r" b="b"/>
              <a:pathLst>
                <a:path w="7556500" h="1405254">
                  <a:moveTo>
                    <a:pt x="0" y="0"/>
                  </a:moveTo>
                  <a:lnTo>
                    <a:pt x="7556050" y="0"/>
                  </a:lnTo>
                  <a:lnTo>
                    <a:pt x="7556050" y="1405087"/>
                  </a:lnTo>
                  <a:lnTo>
                    <a:pt x="0" y="14050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7413" y="9409689"/>
              <a:ext cx="1385718" cy="103928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8037" y="9406714"/>
              <a:ext cx="1432739" cy="10745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98862" y="9398192"/>
              <a:ext cx="1392999" cy="104474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82538" y="9401190"/>
              <a:ext cx="1425662" cy="106924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565" y="9409830"/>
              <a:ext cx="1431840" cy="1073882"/>
            </a:xfrm>
            <a:prstGeom prst="rect">
              <a:avLst/>
            </a:prstGeom>
          </p:spPr>
        </p:pic>
      </p:grp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53765" y="10448975"/>
          <a:ext cx="7438390" cy="1498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92755"/>
                <a:gridCol w="1508759"/>
                <a:gridCol w="1504950"/>
                <a:gridCol w="1431925"/>
              </a:tblGrid>
              <a:tr h="149255">
                <a:tc>
                  <a:txBody>
                    <a:bodyPr/>
                    <a:lstStyle/>
                    <a:p>
                      <a:pPr marL="138430">
                        <a:lnSpc>
                          <a:spcPts val="830"/>
                        </a:lnSpc>
                      </a:pPr>
                      <a:r>
                        <a:rPr dirty="0" sz="800" spc="-75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Entregas</a:t>
                      </a:r>
                      <a:r>
                        <a:rPr dirty="0" sz="800" spc="-4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00" spc="-7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cestas</a:t>
                      </a:r>
                      <a:r>
                        <a:rPr dirty="0" sz="800" spc="-35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00" spc="-85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dirty="0" sz="800" spc="-35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00" spc="-65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domicílio</a:t>
                      </a:r>
                      <a:r>
                        <a:rPr dirty="0" sz="800" spc="-35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00" spc="-85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e</a:t>
                      </a:r>
                      <a:r>
                        <a:rPr dirty="0" sz="800" spc="-35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00" spc="-105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em</a:t>
                      </a:r>
                      <a:r>
                        <a:rPr dirty="0" sz="800" spc="-4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00" spc="-55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refeit.</a:t>
                      </a:r>
                      <a:r>
                        <a:rPr dirty="0" sz="800" spc="-35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00" spc="-65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Indust.</a:t>
                      </a:r>
                      <a:r>
                        <a:rPr dirty="0" sz="800" spc="-35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00" spc="-5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-</a:t>
                      </a:r>
                      <a:r>
                        <a:rPr dirty="0" sz="800" spc="-35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00" spc="-8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M.</a:t>
                      </a:r>
                      <a:r>
                        <a:rPr dirty="0" sz="800" spc="-35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00" spc="-7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B.</a:t>
                      </a:r>
                      <a:r>
                        <a:rPr dirty="0" sz="800" spc="-4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00" spc="-95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Do</a:t>
                      </a:r>
                      <a:r>
                        <a:rPr dirty="0" sz="800" spc="-7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00" spc="-8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Amaral</a:t>
                      </a:r>
                      <a:r>
                        <a:rPr dirty="0" sz="800" spc="-35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00" spc="-5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-</a:t>
                      </a:r>
                      <a:r>
                        <a:rPr dirty="0" sz="800" spc="-35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00" spc="-7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Ctba.</a:t>
                      </a:r>
                      <a:endParaRPr sz="80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R w="76200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Coop.</a:t>
                      </a:r>
                      <a:r>
                        <a:rPr dirty="0" sz="800" spc="-4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0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Consumid.</a:t>
                      </a:r>
                      <a:r>
                        <a:rPr dirty="0" sz="800" spc="-55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00" spc="-25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T</a:t>
                      </a:r>
                      <a:r>
                        <a:rPr dirty="0" sz="80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rês</a:t>
                      </a:r>
                      <a:r>
                        <a:rPr dirty="0" sz="800" spc="-4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0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Cacheiras/RS</a:t>
                      </a:r>
                      <a:endParaRPr sz="80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7620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5895">
                        <a:lnSpc>
                          <a:spcPts val="900"/>
                        </a:lnSpc>
                      </a:pPr>
                      <a:r>
                        <a:rPr dirty="0" sz="80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Coop.</a:t>
                      </a:r>
                      <a:r>
                        <a:rPr dirty="0" sz="800" spc="-4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0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Consum.</a:t>
                      </a:r>
                      <a:r>
                        <a:rPr dirty="0" sz="800" spc="-4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0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Ecotorres</a:t>
                      </a:r>
                      <a:r>
                        <a:rPr dirty="0" sz="800" spc="-4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0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-</a:t>
                      </a:r>
                      <a:r>
                        <a:rPr dirty="0" sz="800" spc="-4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0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RS</a:t>
                      </a:r>
                      <a:endParaRPr sz="80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53975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8120">
                        <a:lnSpc>
                          <a:spcPts val="935"/>
                        </a:lnSpc>
                      </a:pPr>
                      <a:r>
                        <a:rPr dirty="0" sz="80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Coop.</a:t>
                      </a:r>
                      <a:r>
                        <a:rPr dirty="0" sz="800" spc="-4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0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Consum.</a:t>
                      </a:r>
                      <a:r>
                        <a:rPr dirty="0" sz="800" spc="-4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0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Coopet</a:t>
                      </a:r>
                      <a:r>
                        <a:rPr dirty="0" sz="800" spc="-4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0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-</a:t>
                      </a:r>
                      <a:r>
                        <a:rPr dirty="0" sz="800" spc="-4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800">
                          <a:solidFill>
                            <a:srgbClr val="1E1916"/>
                          </a:solidFill>
                          <a:latin typeface="Arial MT"/>
                          <a:cs typeface="Arial MT"/>
                        </a:rPr>
                        <a:t>RS</a:t>
                      </a:r>
                      <a:endParaRPr sz="80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53975">
                      <a:solidFill>
                        <a:srgbClr val="FFFFFF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11" name="object 11"/>
          <p:cNvGrpSpPr/>
          <p:nvPr/>
        </p:nvGrpSpPr>
        <p:grpSpPr>
          <a:xfrm>
            <a:off x="550158" y="1103497"/>
            <a:ext cx="6559550" cy="8039100"/>
            <a:chOff x="550158" y="1103497"/>
            <a:chExt cx="6559550" cy="8039100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0158" y="6732388"/>
              <a:ext cx="6559495" cy="240967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965889" y="1103497"/>
              <a:ext cx="3086735" cy="1438910"/>
            </a:xfrm>
            <a:custGeom>
              <a:avLst/>
              <a:gdLst/>
              <a:ahLst/>
              <a:cxnLst/>
              <a:rect l="l" t="t" r="r" b="b"/>
              <a:pathLst>
                <a:path w="3086734" h="1438910">
                  <a:moveTo>
                    <a:pt x="3086668" y="0"/>
                  </a:moveTo>
                  <a:lnTo>
                    <a:pt x="0" y="0"/>
                  </a:lnTo>
                  <a:lnTo>
                    <a:pt x="0" y="1438689"/>
                  </a:lnTo>
                  <a:lnTo>
                    <a:pt x="3086668" y="1438689"/>
                  </a:lnTo>
                  <a:lnTo>
                    <a:pt x="3086668" y="0"/>
                  </a:lnTo>
                  <a:close/>
                </a:path>
              </a:pathLst>
            </a:custGeom>
            <a:solidFill>
              <a:srgbClr val="F2EDD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4491440" y="1299674"/>
            <a:ext cx="26022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11175" algn="l"/>
                <a:tab pos="1320165" algn="l"/>
                <a:tab pos="1779905" algn="l"/>
              </a:tabLst>
            </a:pPr>
            <a:r>
              <a:rPr dirty="0" sz="1200" spc="35" b="1">
                <a:latin typeface="Comic Sans MS"/>
                <a:cs typeface="Comic Sans MS"/>
              </a:rPr>
              <a:t>Nos	</a:t>
            </a:r>
            <a:r>
              <a:rPr dirty="0" sz="1200" spc="45" b="1">
                <a:latin typeface="Comic Sans MS"/>
                <a:cs typeface="Comic Sans MS"/>
              </a:rPr>
              <a:t>estados	</a:t>
            </a:r>
            <a:r>
              <a:rPr dirty="0" sz="1200" spc="35" b="1">
                <a:latin typeface="Comic Sans MS"/>
                <a:cs typeface="Comic Sans MS"/>
              </a:rPr>
              <a:t>são	</a:t>
            </a:r>
            <a:r>
              <a:rPr dirty="0" sz="1200" spc="45" b="1">
                <a:latin typeface="Comic Sans MS"/>
                <a:cs typeface="Comic Sans MS"/>
              </a:rPr>
              <a:t>realizadas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34195" y="1512038"/>
            <a:ext cx="30594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55040" algn="l"/>
                <a:tab pos="1946910" algn="l"/>
                <a:tab pos="2341245" algn="l"/>
              </a:tabLst>
            </a:pPr>
            <a:r>
              <a:rPr dirty="0" sz="1200" spc="70" b="1">
                <a:latin typeface="Comic Sans MS"/>
                <a:cs typeface="Comic Sans MS"/>
              </a:rPr>
              <a:t>Plenárias	Estaduais	</a:t>
            </a:r>
            <a:r>
              <a:rPr dirty="0" sz="1200" spc="40" b="1">
                <a:latin typeface="Comic Sans MS"/>
                <a:cs typeface="Comic Sans MS"/>
              </a:rPr>
              <a:t>de	</a:t>
            </a:r>
            <a:r>
              <a:rPr dirty="0" sz="1200" spc="70" b="1">
                <a:latin typeface="Comic Sans MS"/>
                <a:cs typeface="Comic Sans MS"/>
              </a:rPr>
              <a:t>Núcleos,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34137" y="1724407"/>
            <a:ext cx="30594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36955" algn="l"/>
                <a:tab pos="1613535" algn="l"/>
                <a:tab pos="2807335" algn="l"/>
              </a:tabLst>
            </a:pPr>
            <a:r>
              <a:rPr dirty="0" sz="1200" spc="15" b="1">
                <a:latin typeface="Comic Sans MS"/>
                <a:cs typeface="Comic Sans MS"/>
              </a:rPr>
              <a:t>c</a:t>
            </a:r>
            <a:r>
              <a:rPr dirty="0" sz="1200" spc="15" b="1">
                <a:latin typeface="Comic Sans MS"/>
                <a:cs typeface="Comic Sans MS"/>
              </a:rPr>
              <a:t>o</a:t>
            </a:r>
            <a:r>
              <a:rPr dirty="0" sz="1200" spc="15" b="1">
                <a:latin typeface="Comic Sans MS"/>
                <a:cs typeface="Comic Sans MS"/>
              </a:rPr>
              <a:t>n</a:t>
            </a:r>
            <a:r>
              <a:rPr dirty="0" sz="1200" spc="10" b="1">
                <a:latin typeface="Comic Sans MS"/>
                <a:cs typeface="Comic Sans MS"/>
              </a:rPr>
              <a:t>v</a:t>
            </a:r>
            <a:r>
              <a:rPr dirty="0" sz="1200" spc="15" b="1">
                <a:latin typeface="Comic Sans MS"/>
                <a:cs typeface="Comic Sans MS"/>
              </a:rPr>
              <a:t>o</a:t>
            </a:r>
            <a:r>
              <a:rPr dirty="0" sz="1200" spc="15" b="1">
                <a:latin typeface="Comic Sans MS"/>
                <a:cs typeface="Comic Sans MS"/>
              </a:rPr>
              <a:t>ca</a:t>
            </a:r>
            <a:r>
              <a:rPr dirty="0" sz="1200" spc="10" b="1">
                <a:latin typeface="Comic Sans MS"/>
                <a:cs typeface="Comic Sans MS"/>
              </a:rPr>
              <a:t>d</a:t>
            </a:r>
            <a:r>
              <a:rPr dirty="0" sz="1200" spc="15" b="1">
                <a:latin typeface="Comic Sans MS"/>
                <a:cs typeface="Comic Sans MS"/>
              </a:rPr>
              <a:t>a</a:t>
            </a:r>
            <a:r>
              <a:rPr dirty="0" sz="1200" b="1">
                <a:latin typeface="Comic Sans MS"/>
                <a:cs typeface="Comic Sans MS"/>
              </a:rPr>
              <a:t>s</a:t>
            </a:r>
            <a:r>
              <a:rPr dirty="0" sz="1200" b="1">
                <a:latin typeface="Comic Sans MS"/>
                <a:cs typeface="Comic Sans MS"/>
              </a:rPr>
              <a:t>	</a:t>
            </a:r>
            <a:r>
              <a:rPr dirty="0" sz="1200" spc="15" b="1">
                <a:latin typeface="Comic Sans MS"/>
                <a:cs typeface="Comic Sans MS"/>
              </a:rPr>
              <a:t>p</a:t>
            </a:r>
            <a:r>
              <a:rPr dirty="0" sz="1200" spc="10" b="1">
                <a:latin typeface="Comic Sans MS"/>
                <a:cs typeface="Comic Sans MS"/>
              </a:rPr>
              <a:t>e</a:t>
            </a:r>
            <a:r>
              <a:rPr dirty="0" sz="1200" spc="15" b="1">
                <a:latin typeface="Comic Sans MS"/>
                <a:cs typeface="Comic Sans MS"/>
              </a:rPr>
              <a:t>l</a:t>
            </a:r>
            <a:r>
              <a:rPr dirty="0" sz="1200" spc="15" b="1">
                <a:latin typeface="Comic Sans MS"/>
                <a:cs typeface="Comic Sans MS"/>
              </a:rPr>
              <a:t>a</a:t>
            </a:r>
            <a:r>
              <a:rPr dirty="0" sz="1200" b="1">
                <a:latin typeface="Comic Sans MS"/>
                <a:cs typeface="Comic Sans MS"/>
              </a:rPr>
              <a:t>s</a:t>
            </a:r>
            <a:r>
              <a:rPr dirty="0" sz="1200" b="1">
                <a:latin typeface="Comic Sans MS"/>
                <a:cs typeface="Comic Sans MS"/>
              </a:rPr>
              <a:t>	</a:t>
            </a:r>
            <a:r>
              <a:rPr dirty="0" sz="1200" spc="15" b="1">
                <a:latin typeface="Comic Sans MS"/>
                <a:cs typeface="Comic Sans MS"/>
              </a:rPr>
              <a:t>c</a:t>
            </a:r>
            <a:r>
              <a:rPr dirty="0" sz="1200" spc="15" b="1">
                <a:latin typeface="Comic Sans MS"/>
                <a:cs typeface="Comic Sans MS"/>
              </a:rPr>
              <a:t>oo</a:t>
            </a:r>
            <a:r>
              <a:rPr dirty="0" sz="1200" spc="15" b="1">
                <a:latin typeface="Comic Sans MS"/>
                <a:cs typeface="Comic Sans MS"/>
              </a:rPr>
              <a:t>r</a:t>
            </a:r>
            <a:r>
              <a:rPr dirty="0" sz="1200" spc="10" b="1">
                <a:latin typeface="Comic Sans MS"/>
                <a:cs typeface="Comic Sans MS"/>
              </a:rPr>
              <a:t>d</a:t>
            </a:r>
            <a:r>
              <a:rPr dirty="0" sz="1200" spc="10" b="1">
                <a:latin typeface="Comic Sans MS"/>
                <a:cs typeface="Comic Sans MS"/>
              </a:rPr>
              <a:t>e</a:t>
            </a:r>
            <a:r>
              <a:rPr dirty="0" sz="1200" spc="15" b="1">
                <a:latin typeface="Comic Sans MS"/>
                <a:cs typeface="Comic Sans MS"/>
              </a:rPr>
              <a:t>n</a:t>
            </a:r>
            <a:r>
              <a:rPr dirty="0" sz="1200" spc="15" b="1">
                <a:latin typeface="Comic Sans MS"/>
                <a:cs typeface="Comic Sans MS"/>
              </a:rPr>
              <a:t>aç</a:t>
            </a:r>
            <a:r>
              <a:rPr dirty="0" sz="1200" spc="15" b="1">
                <a:latin typeface="Comic Sans MS"/>
                <a:cs typeface="Comic Sans MS"/>
              </a:rPr>
              <a:t>õ</a:t>
            </a:r>
            <a:r>
              <a:rPr dirty="0" sz="1200" spc="10" b="1">
                <a:latin typeface="Comic Sans MS"/>
                <a:cs typeface="Comic Sans MS"/>
              </a:rPr>
              <a:t>e</a:t>
            </a:r>
            <a:r>
              <a:rPr dirty="0" sz="1200" b="1">
                <a:latin typeface="Comic Sans MS"/>
                <a:cs typeface="Comic Sans MS"/>
              </a:rPr>
              <a:t>s</a:t>
            </a:r>
            <a:r>
              <a:rPr dirty="0" sz="1200" b="1">
                <a:latin typeface="Comic Sans MS"/>
                <a:cs typeface="Comic Sans MS"/>
              </a:rPr>
              <a:t>	</a:t>
            </a:r>
            <a:r>
              <a:rPr dirty="0" sz="1200" spc="15" b="1">
                <a:latin typeface="Comic Sans MS"/>
                <a:cs typeface="Comic Sans MS"/>
              </a:rPr>
              <a:t>n</a:t>
            </a:r>
            <a:r>
              <a:rPr dirty="0" sz="1200" spc="15" b="1">
                <a:latin typeface="Comic Sans MS"/>
                <a:cs typeface="Comic Sans MS"/>
              </a:rPr>
              <a:t>o</a:t>
            </a:r>
            <a:r>
              <a:rPr dirty="0" sz="1200" b="1">
                <a:latin typeface="Comic Sans MS"/>
                <a:cs typeface="Comic Sans MS"/>
              </a:rPr>
              <a:t>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34057" y="1936770"/>
            <a:ext cx="30594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Comic Sans MS"/>
                <a:cs typeface="Comic Sans MS"/>
              </a:rPr>
              <a:t>estados.</a:t>
            </a:r>
            <a:r>
              <a:rPr dirty="0" sz="1200" spc="22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Tem</a:t>
            </a:r>
            <a:r>
              <a:rPr dirty="0" sz="1200" spc="22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o</a:t>
            </a:r>
            <a:r>
              <a:rPr dirty="0" sz="1200" spc="229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papel</a:t>
            </a:r>
            <a:r>
              <a:rPr dirty="0" sz="1200" spc="220" b="1">
                <a:latin typeface="Comic Sans MS"/>
                <a:cs typeface="Comic Sans MS"/>
              </a:rPr>
              <a:t> </a:t>
            </a:r>
            <a:r>
              <a:rPr dirty="0" sz="1200" spc="-5" b="1">
                <a:latin typeface="Comic Sans MS"/>
                <a:cs typeface="Comic Sans MS"/>
              </a:rPr>
              <a:t>de</a:t>
            </a:r>
            <a:r>
              <a:rPr dirty="0" sz="1200" spc="22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aprofundar</a:t>
            </a:r>
            <a:r>
              <a:rPr dirty="0" sz="1200" spc="225" b="1">
                <a:latin typeface="Comic Sans MS"/>
                <a:cs typeface="Comic Sans MS"/>
              </a:rPr>
              <a:t> </a:t>
            </a:r>
            <a:r>
              <a:rPr dirty="0" sz="1200" spc="-5" b="1">
                <a:latin typeface="Comic Sans MS"/>
                <a:cs typeface="Comic Sans MS"/>
              </a:rPr>
              <a:t>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34007" y="2149139"/>
            <a:ext cx="30594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Comic Sans MS"/>
                <a:cs typeface="Comic Sans MS"/>
              </a:rPr>
              <a:t>encaminhar</a:t>
            </a:r>
            <a:r>
              <a:rPr dirty="0" sz="1200" spc="-10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questões</a:t>
            </a:r>
            <a:r>
              <a:rPr dirty="0" sz="1200" spc="-9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relativas</a:t>
            </a:r>
            <a:r>
              <a:rPr dirty="0" sz="1200" spc="-9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à</a:t>
            </a:r>
            <a:r>
              <a:rPr dirty="0" sz="1200" spc="-95" b="1">
                <a:latin typeface="Comic Sans MS"/>
                <a:cs typeface="Comic Sans MS"/>
              </a:rPr>
              <a:t> </a:t>
            </a:r>
            <a:r>
              <a:rPr dirty="0" sz="1200" spc="-5" b="1">
                <a:latin typeface="Comic Sans MS"/>
                <a:cs typeface="Comic Sans MS"/>
              </a:rPr>
              <a:t>Rede</a:t>
            </a:r>
            <a:r>
              <a:rPr dirty="0" sz="1200" spc="-9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nos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034001" y="2361503"/>
            <a:ext cx="6515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Comic Sans MS"/>
                <a:cs typeface="Comic Sans MS"/>
              </a:rPr>
              <a:t>estados.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91201" y="3069400"/>
            <a:ext cx="26022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Comic Sans MS"/>
                <a:cs typeface="Comic Sans MS"/>
              </a:rPr>
              <a:t>Este</a:t>
            </a:r>
            <a:r>
              <a:rPr dirty="0" sz="1200" spc="90" b="1">
                <a:latin typeface="Comic Sans MS"/>
                <a:cs typeface="Comic Sans MS"/>
              </a:rPr>
              <a:t> </a:t>
            </a:r>
            <a:r>
              <a:rPr dirty="0" sz="1200" spc="-5" b="1">
                <a:latin typeface="Comic Sans MS"/>
                <a:cs typeface="Comic Sans MS"/>
              </a:rPr>
              <a:t>é</a:t>
            </a:r>
            <a:r>
              <a:rPr dirty="0" sz="1200" spc="9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o</a:t>
            </a:r>
            <a:r>
              <a:rPr dirty="0" sz="1200" spc="9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grande</a:t>
            </a:r>
            <a:r>
              <a:rPr dirty="0" sz="1200" spc="9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momento</a:t>
            </a:r>
            <a:r>
              <a:rPr dirty="0" sz="1200" spc="9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coletivo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034005" y="3281768"/>
            <a:ext cx="6629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Comic Sans MS"/>
                <a:cs typeface="Comic Sans MS"/>
              </a:rPr>
              <a:t>da</a:t>
            </a:r>
            <a:r>
              <a:rPr dirty="0" sz="1200" spc="-21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Rede.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491202" y="3494136"/>
            <a:ext cx="26022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Comic Sans MS"/>
                <a:cs typeface="Comic Sans MS"/>
              </a:rPr>
              <a:t>Sugere-se</a:t>
            </a:r>
            <a:r>
              <a:rPr dirty="0" sz="1200" spc="-114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que</a:t>
            </a:r>
            <a:r>
              <a:rPr dirty="0" sz="1200" spc="-114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cada</a:t>
            </a:r>
            <a:r>
              <a:rPr dirty="0" sz="1200" spc="-114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organização</a:t>
            </a:r>
            <a:r>
              <a:rPr dirty="0" sz="1200" spc="-114" b="1">
                <a:latin typeface="Comic Sans MS"/>
                <a:cs typeface="Comic Sans MS"/>
              </a:rPr>
              <a:t> </a:t>
            </a:r>
            <a:r>
              <a:rPr dirty="0" sz="1200" spc="-5" b="1">
                <a:latin typeface="Comic Sans MS"/>
                <a:cs typeface="Comic Sans MS"/>
              </a:rPr>
              <a:t>de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33984" y="3706500"/>
            <a:ext cx="30594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18159" algn="l"/>
                <a:tab pos="1330960" algn="l"/>
                <a:tab pos="1779270" algn="l"/>
                <a:tab pos="2239010" algn="l"/>
                <a:tab pos="2847975" algn="l"/>
              </a:tabLst>
            </a:pPr>
            <a:r>
              <a:rPr dirty="0" sz="1200" b="1">
                <a:latin typeface="Comic Sans MS"/>
                <a:cs typeface="Comic Sans MS"/>
              </a:rPr>
              <a:t>base	</a:t>
            </a:r>
            <a:r>
              <a:rPr dirty="0" sz="1200" b="1">
                <a:latin typeface="Comic Sans MS"/>
                <a:cs typeface="Comic Sans MS"/>
              </a:rPr>
              <a:t>participe</a:t>
            </a:r>
            <a:r>
              <a:rPr dirty="0" sz="1200" b="1">
                <a:latin typeface="Comic Sans MS"/>
                <a:cs typeface="Comic Sans MS"/>
              </a:rPr>
              <a:t>	</a:t>
            </a:r>
            <a:r>
              <a:rPr dirty="0" sz="1200" b="1">
                <a:latin typeface="Comic Sans MS"/>
                <a:cs typeface="Comic Sans MS"/>
              </a:rPr>
              <a:t>com</a:t>
            </a:r>
            <a:r>
              <a:rPr dirty="0" sz="1200" b="1">
                <a:latin typeface="Comic Sans MS"/>
                <a:cs typeface="Comic Sans MS"/>
              </a:rPr>
              <a:t>	</a:t>
            </a:r>
            <a:r>
              <a:rPr dirty="0" sz="1200" b="1">
                <a:latin typeface="Comic Sans MS"/>
                <a:cs typeface="Comic Sans MS"/>
              </a:rPr>
              <a:t>pelo</a:t>
            </a:r>
            <a:r>
              <a:rPr dirty="0" sz="1200" b="1">
                <a:latin typeface="Comic Sans MS"/>
                <a:cs typeface="Comic Sans MS"/>
              </a:rPr>
              <a:t>	</a:t>
            </a:r>
            <a:r>
              <a:rPr dirty="0" sz="1200" b="1">
                <a:latin typeface="Comic Sans MS"/>
                <a:cs typeface="Comic Sans MS"/>
              </a:rPr>
              <a:t>menos</a:t>
            </a:r>
            <a:r>
              <a:rPr dirty="0" sz="1200" b="1">
                <a:latin typeface="Comic Sans MS"/>
                <a:cs typeface="Comic Sans MS"/>
              </a:rPr>
              <a:t>	um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033958" y="3889385"/>
            <a:ext cx="1920239" cy="662940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1200" b="1">
                <a:latin typeface="Comic Sans MS"/>
                <a:cs typeface="Comic Sans MS"/>
              </a:rPr>
              <a:t>representante.</a:t>
            </a:r>
            <a:endParaRPr sz="1200">
              <a:latin typeface="Comic Sans MS"/>
              <a:cs typeface="Comic Sans MS"/>
            </a:endParaRPr>
          </a:p>
          <a:p>
            <a:pPr marL="12700" marR="5080" indent="457200">
              <a:lnSpc>
                <a:spcPct val="116100"/>
              </a:lnSpc>
              <a:tabLst>
                <a:tab pos="994410" algn="l"/>
                <a:tab pos="1105535" algn="l"/>
                <a:tab pos="1821180" algn="l"/>
              </a:tabLst>
            </a:pPr>
            <a:r>
              <a:rPr dirty="0" sz="1200" b="1">
                <a:latin typeface="Comic Sans MS"/>
                <a:cs typeface="Comic Sans MS"/>
              </a:rPr>
              <a:t>Este</a:t>
            </a:r>
            <a:r>
              <a:rPr dirty="0" sz="1200" b="1">
                <a:latin typeface="Comic Sans MS"/>
                <a:cs typeface="Comic Sans MS"/>
              </a:rPr>
              <a:t>	</a:t>
            </a:r>
            <a:r>
              <a:rPr dirty="0" sz="1200" b="1">
                <a:latin typeface="Comic Sans MS"/>
                <a:cs typeface="Comic Sans MS"/>
              </a:rPr>
              <a:t>encontro</a:t>
            </a:r>
            <a:r>
              <a:rPr dirty="0" sz="1200" b="1">
                <a:latin typeface="Comic Sans MS"/>
                <a:cs typeface="Comic Sans MS"/>
              </a:rPr>
              <a:t>	</a:t>
            </a:r>
            <a:r>
              <a:rPr dirty="0" sz="1200" spc="-5" b="1">
                <a:latin typeface="Comic Sans MS"/>
                <a:cs typeface="Comic Sans MS"/>
              </a:rPr>
              <a:t>é  </a:t>
            </a:r>
            <a:r>
              <a:rPr dirty="0" sz="1200" spc="95" b="1">
                <a:latin typeface="Comic Sans MS"/>
                <a:cs typeface="Comic Sans MS"/>
              </a:rPr>
              <a:t>discussões		políticas,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126565" y="4101745"/>
            <a:ext cx="966469" cy="450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780" marR="5080" indent="-5715">
              <a:lnSpc>
                <a:spcPct val="116100"/>
              </a:lnSpc>
              <a:spcBef>
                <a:spcPts val="100"/>
              </a:spcBef>
              <a:tabLst>
                <a:tab pos="385445" algn="l"/>
                <a:tab pos="763905" algn="l"/>
              </a:tabLst>
            </a:pPr>
            <a:r>
              <a:rPr dirty="0" sz="1200" spc="-5" b="1">
                <a:latin typeface="Comic Sans MS"/>
                <a:cs typeface="Comic Sans MS"/>
              </a:rPr>
              <a:t>de</a:t>
            </a:r>
            <a:r>
              <a:rPr dirty="0" sz="1200" spc="-5" b="1">
                <a:latin typeface="Comic Sans MS"/>
                <a:cs typeface="Comic Sans MS"/>
              </a:rPr>
              <a:t>	</a:t>
            </a:r>
            <a:r>
              <a:rPr dirty="0" sz="1200" b="1">
                <a:latin typeface="Comic Sans MS"/>
                <a:cs typeface="Comic Sans MS"/>
              </a:rPr>
              <a:t>grandes  </a:t>
            </a:r>
            <a:r>
              <a:rPr dirty="0" sz="1200" spc="105" b="1">
                <a:latin typeface="Comic Sans MS"/>
                <a:cs typeface="Comic Sans MS"/>
              </a:rPr>
              <a:t>t</a:t>
            </a:r>
            <a:r>
              <a:rPr dirty="0" sz="1200" spc="110" b="1">
                <a:latin typeface="Comic Sans MS"/>
                <a:cs typeface="Comic Sans MS"/>
              </a:rPr>
              <a:t>r</a:t>
            </a:r>
            <a:r>
              <a:rPr dirty="0" sz="1200" spc="110" b="1">
                <a:latin typeface="Comic Sans MS"/>
                <a:cs typeface="Comic Sans MS"/>
              </a:rPr>
              <a:t>o</a:t>
            </a:r>
            <a:r>
              <a:rPr dirty="0" sz="1200" spc="110" b="1">
                <a:latin typeface="Comic Sans MS"/>
                <a:cs typeface="Comic Sans MS"/>
              </a:rPr>
              <a:t>ca</a:t>
            </a:r>
            <a:r>
              <a:rPr dirty="0" sz="1200" b="1">
                <a:latin typeface="Comic Sans MS"/>
                <a:cs typeface="Comic Sans MS"/>
              </a:rPr>
              <a:t>s</a:t>
            </a:r>
            <a:r>
              <a:rPr dirty="0" sz="1200" b="1">
                <a:latin typeface="Comic Sans MS"/>
                <a:cs typeface="Comic Sans MS"/>
              </a:rPr>
              <a:t>	</a:t>
            </a:r>
            <a:r>
              <a:rPr dirty="0" sz="1200" spc="105" b="1">
                <a:latin typeface="Comic Sans MS"/>
                <a:cs typeface="Comic Sans MS"/>
              </a:rPr>
              <a:t>d</a:t>
            </a:r>
            <a:r>
              <a:rPr dirty="0" sz="1200" spc="-5" b="1">
                <a:latin typeface="Comic Sans MS"/>
                <a:cs typeface="Comic Sans MS"/>
              </a:rPr>
              <a:t>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033902" y="4555965"/>
            <a:ext cx="30594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Comic Sans MS"/>
                <a:cs typeface="Comic Sans MS"/>
              </a:rPr>
              <a:t>experiências,</a:t>
            </a:r>
            <a:r>
              <a:rPr dirty="0" sz="1200" spc="39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oficinas</a:t>
            </a:r>
            <a:r>
              <a:rPr dirty="0" sz="1200" spc="40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temáticas,</a:t>
            </a:r>
            <a:r>
              <a:rPr dirty="0" sz="1200" spc="40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feira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033893" y="4768330"/>
            <a:ext cx="22053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Comic Sans MS"/>
                <a:cs typeface="Comic Sans MS"/>
              </a:rPr>
              <a:t>dos</a:t>
            </a:r>
            <a:r>
              <a:rPr dirty="0" sz="1200" spc="-21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“Sabores</a:t>
            </a:r>
            <a:r>
              <a:rPr dirty="0" sz="1200" spc="-210" b="1">
                <a:latin typeface="Comic Sans MS"/>
                <a:cs typeface="Comic Sans MS"/>
              </a:rPr>
              <a:t> </a:t>
            </a:r>
            <a:r>
              <a:rPr dirty="0" sz="1200" spc="-5" b="1">
                <a:latin typeface="Comic Sans MS"/>
                <a:cs typeface="Comic Sans MS"/>
              </a:rPr>
              <a:t>e</a:t>
            </a:r>
            <a:r>
              <a:rPr dirty="0" sz="1200" spc="-21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Saberes”,</a:t>
            </a:r>
            <a:r>
              <a:rPr dirty="0" sz="1200" spc="-21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etc.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491079" y="4980698"/>
            <a:ext cx="26022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35330" algn="l"/>
                <a:tab pos="954405" algn="l"/>
                <a:tab pos="1721485" algn="l"/>
                <a:tab pos="2503805" algn="l"/>
              </a:tabLst>
            </a:pPr>
            <a:r>
              <a:rPr dirty="0" sz="1200" b="1">
                <a:latin typeface="Comic Sans MS"/>
                <a:cs typeface="Comic Sans MS"/>
              </a:rPr>
              <a:t>Durante</a:t>
            </a:r>
            <a:r>
              <a:rPr dirty="0" sz="1200" b="1">
                <a:latin typeface="Comic Sans MS"/>
                <a:cs typeface="Comic Sans MS"/>
              </a:rPr>
              <a:t>	</a:t>
            </a:r>
            <a:r>
              <a:rPr dirty="0" sz="1200" b="1">
                <a:latin typeface="Comic Sans MS"/>
                <a:cs typeface="Comic Sans MS"/>
              </a:rPr>
              <a:t>o</a:t>
            </a:r>
            <a:r>
              <a:rPr dirty="0" sz="1200" b="1">
                <a:latin typeface="Comic Sans MS"/>
                <a:cs typeface="Comic Sans MS"/>
              </a:rPr>
              <a:t>	</a:t>
            </a:r>
            <a:r>
              <a:rPr dirty="0" sz="1200" b="1">
                <a:latin typeface="Comic Sans MS"/>
                <a:cs typeface="Comic Sans MS"/>
              </a:rPr>
              <a:t>encontro</a:t>
            </a:r>
            <a:r>
              <a:rPr dirty="0" sz="1200" b="1">
                <a:latin typeface="Comic Sans MS"/>
                <a:cs typeface="Comic Sans MS"/>
              </a:rPr>
              <a:t>	</a:t>
            </a:r>
            <a:r>
              <a:rPr dirty="0" sz="1200" b="1">
                <a:latin typeface="Comic Sans MS"/>
                <a:cs typeface="Comic Sans MS"/>
              </a:rPr>
              <a:t>acontece</a:t>
            </a:r>
            <a:r>
              <a:rPr dirty="0" sz="1200" b="1">
                <a:latin typeface="Comic Sans MS"/>
                <a:cs typeface="Comic Sans MS"/>
              </a:rPr>
              <a:t>	</a:t>
            </a:r>
            <a:r>
              <a:rPr dirty="0" sz="1200" b="1">
                <a:latin typeface="Comic Sans MS"/>
                <a:cs typeface="Comic Sans MS"/>
              </a:rPr>
              <a:t>a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033869" y="5193062"/>
            <a:ext cx="30594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49325" algn="l"/>
                <a:tab pos="1252855" algn="l"/>
                <a:tab pos="1805305" algn="l"/>
                <a:tab pos="2178050" algn="l"/>
                <a:tab pos="2961005" algn="l"/>
              </a:tabLst>
            </a:pPr>
            <a:r>
              <a:rPr dirty="0" sz="1200" b="1">
                <a:latin typeface="Comic Sans MS"/>
                <a:cs typeface="Comic Sans MS"/>
              </a:rPr>
              <a:t>Assembléia</a:t>
            </a:r>
            <a:r>
              <a:rPr dirty="0" sz="1200" b="1">
                <a:latin typeface="Comic Sans MS"/>
                <a:cs typeface="Comic Sans MS"/>
              </a:rPr>
              <a:t>	da	</a:t>
            </a:r>
            <a:r>
              <a:rPr dirty="0" sz="1200" spc="-5" b="1">
                <a:latin typeface="Comic Sans MS"/>
                <a:cs typeface="Comic Sans MS"/>
              </a:rPr>
              <a:t>Rede,</a:t>
            </a:r>
            <a:r>
              <a:rPr dirty="0" sz="1200" spc="-5" b="1">
                <a:latin typeface="Comic Sans MS"/>
                <a:cs typeface="Comic Sans MS"/>
              </a:rPr>
              <a:t>	que	</a:t>
            </a:r>
            <a:r>
              <a:rPr dirty="0" sz="1200" b="1">
                <a:latin typeface="Comic Sans MS"/>
                <a:cs typeface="Comic Sans MS"/>
              </a:rPr>
              <a:t>homologa</a:t>
            </a:r>
            <a:r>
              <a:rPr dirty="0" sz="1200" b="1">
                <a:latin typeface="Comic Sans MS"/>
                <a:cs typeface="Comic Sans MS"/>
              </a:rPr>
              <a:t>	</a:t>
            </a:r>
            <a:r>
              <a:rPr dirty="0" sz="1200" b="1">
                <a:latin typeface="Comic Sans MS"/>
                <a:cs typeface="Comic Sans MS"/>
              </a:rPr>
              <a:t>a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033855" y="5405430"/>
            <a:ext cx="30587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Comic Sans MS"/>
                <a:cs typeface="Comic Sans MS"/>
              </a:rPr>
              <a:t>criação</a:t>
            </a:r>
            <a:r>
              <a:rPr dirty="0" sz="1200" spc="-20" b="1">
                <a:latin typeface="Comic Sans MS"/>
                <a:cs typeface="Comic Sans MS"/>
              </a:rPr>
              <a:t> </a:t>
            </a:r>
            <a:r>
              <a:rPr dirty="0" sz="1200" spc="-5" b="1">
                <a:latin typeface="Comic Sans MS"/>
                <a:cs typeface="Comic Sans MS"/>
              </a:rPr>
              <a:t>de </a:t>
            </a:r>
            <a:r>
              <a:rPr dirty="0" sz="1200" b="1">
                <a:latin typeface="Comic Sans MS"/>
                <a:cs typeface="Comic Sans MS"/>
              </a:rPr>
              <a:t>Núcleos,</a:t>
            </a:r>
            <a:r>
              <a:rPr dirty="0" sz="1200" spc="-1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elege</a:t>
            </a:r>
            <a:r>
              <a:rPr dirty="0" sz="1200" spc="-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a</a:t>
            </a:r>
            <a:r>
              <a:rPr dirty="0" sz="1200" spc="-2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Coordenação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033848" y="5617795"/>
            <a:ext cx="30594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Comic Sans MS"/>
                <a:cs typeface="Comic Sans MS"/>
              </a:rPr>
              <a:t>Geral,</a:t>
            </a:r>
            <a:r>
              <a:rPr dirty="0" sz="1200" spc="-120" b="1">
                <a:latin typeface="Comic Sans MS"/>
                <a:cs typeface="Comic Sans MS"/>
              </a:rPr>
              <a:t> </a:t>
            </a:r>
            <a:r>
              <a:rPr dirty="0" sz="1200" spc="-5" b="1">
                <a:latin typeface="Comic Sans MS"/>
                <a:cs typeface="Comic Sans MS"/>
              </a:rPr>
              <a:t>e</a:t>
            </a:r>
            <a:r>
              <a:rPr dirty="0" sz="1200" spc="-114" b="1">
                <a:latin typeface="Comic Sans MS"/>
                <a:cs typeface="Comic Sans MS"/>
              </a:rPr>
              <a:t> </a:t>
            </a:r>
            <a:r>
              <a:rPr dirty="0" sz="1200" spc="-5" b="1">
                <a:latin typeface="Comic Sans MS"/>
                <a:cs typeface="Comic Sans MS"/>
              </a:rPr>
              <a:t>decide</a:t>
            </a:r>
            <a:r>
              <a:rPr dirty="0" sz="1200" spc="-12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sobre</a:t>
            </a:r>
            <a:r>
              <a:rPr dirty="0" sz="1200" spc="-114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questões</a:t>
            </a:r>
            <a:r>
              <a:rPr dirty="0" sz="1200" spc="-12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remetidas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574100" y="6042531"/>
            <a:ext cx="5187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latin typeface="Comic Sans MS"/>
                <a:cs typeface="Comic Sans MS"/>
              </a:rPr>
              <a:t>o</a:t>
            </a:r>
            <a:r>
              <a:rPr dirty="0" sz="1200" spc="35" b="1">
                <a:latin typeface="Comic Sans MS"/>
                <a:cs typeface="Comic Sans MS"/>
              </a:rPr>
              <a:t>c</a:t>
            </a:r>
            <a:r>
              <a:rPr dirty="0" sz="1200" spc="35" b="1">
                <a:latin typeface="Comic Sans MS"/>
                <a:cs typeface="Comic Sans MS"/>
              </a:rPr>
              <a:t>o</a:t>
            </a:r>
            <a:r>
              <a:rPr dirty="0" sz="1200" spc="35" b="1">
                <a:latin typeface="Comic Sans MS"/>
                <a:cs typeface="Comic Sans MS"/>
              </a:rPr>
              <a:t>rr</a:t>
            </a:r>
            <a:r>
              <a:rPr dirty="0" sz="1200" spc="-5" b="1">
                <a:latin typeface="Comic Sans MS"/>
                <a:cs typeface="Comic Sans MS"/>
              </a:rPr>
              <a:t>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033781" y="5800675"/>
            <a:ext cx="2369185" cy="662940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1200" b="1">
                <a:latin typeface="Comic Sans MS"/>
                <a:cs typeface="Comic Sans MS"/>
              </a:rPr>
              <a:t>pelas</a:t>
            </a:r>
            <a:r>
              <a:rPr dirty="0" sz="1200" spc="-21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Plenárias</a:t>
            </a:r>
            <a:r>
              <a:rPr dirty="0" sz="1200" spc="-215" b="1">
                <a:latin typeface="Comic Sans MS"/>
                <a:cs typeface="Comic Sans MS"/>
              </a:rPr>
              <a:t> </a:t>
            </a:r>
            <a:r>
              <a:rPr dirty="0" sz="1200" spc="-5" b="1">
                <a:latin typeface="Comic Sans MS"/>
                <a:cs typeface="Comic Sans MS"/>
              </a:rPr>
              <a:t>de</a:t>
            </a:r>
            <a:r>
              <a:rPr dirty="0" sz="1200" spc="-21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Núcleos.</a:t>
            </a:r>
            <a:endParaRPr sz="1200">
              <a:latin typeface="Comic Sans MS"/>
              <a:cs typeface="Comic Sans MS"/>
            </a:endParaRPr>
          </a:p>
          <a:p>
            <a:pPr marL="12700" marR="5080" indent="457200">
              <a:lnSpc>
                <a:spcPct val="116100"/>
              </a:lnSpc>
              <a:tabLst>
                <a:tab pos="794385" algn="l"/>
                <a:tab pos="1667510" algn="l"/>
              </a:tabLst>
            </a:pPr>
            <a:r>
              <a:rPr dirty="0" sz="1200" spc="-5" b="1">
                <a:latin typeface="Comic Sans MS"/>
                <a:cs typeface="Comic Sans MS"/>
              </a:rPr>
              <a:t>O</a:t>
            </a:r>
            <a:r>
              <a:rPr dirty="0" sz="1200" spc="-5" b="1">
                <a:latin typeface="Comic Sans MS"/>
                <a:cs typeface="Comic Sans MS"/>
              </a:rPr>
              <a:t>	</a:t>
            </a:r>
            <a:r>
              <a:rPr dirty="0" sz="1200" spc="35" b="1">
                <a:latin typeface="Comic Sans MS"/>
                <a:cs typeface="Comic Sans MS"/>
              </a:rPr>
              <a:t>E</a:t>
            </a:r>
            <a:r>
              <a:rPr dirty="0" sz="1200" spc="35" b="1">
                <a:latin typeface="Comic Sans MS"/>
                <a:cs typeface="Comic Sans MS"/>
              </a:rPr>
              <a:t>n</a:t>
            </a:r>
            <a:r>
              <a:rPr dirty="0" sz="1200" spc="35" b="1">
                <a:latin typeface="Comic Sans MS"/>
                <a:cs typeface="Comic Sans MS"/>
              </a:rPr>
              <a:t>c</a:t>
            </a:r>
            <a:r>
              <a:rPr dirty="0" sz="1200" spc="35" b="1">
                <a:latin typeface="Comic Sans MS"/>
                <a:cs typeface="Comic Sans MS"/>
              </a:rPr>
              <a:t>o</a:t>
            </a:r>
            <a:r>
              <a:rPr dirty="0" sz="1200" spc="35" b="1">
                <a:latin typeface="Comic Sans MS"/>
                <a:cs typeface="Comic Sans MS"/>
              </a:rPr>
              <a:t>n</a:t>
            </a:r>
            <a:r>
              <a:rPr dirty="0" sz="1200" spc="30" b="1">
                <a:latin typeface="Comic Sans MS"/>
                <a:cs typeface="Comic Sans MS"/>
              </a:rPr>
              <a:t>t</a:t>
            </a:r>
            <a:r>
              <a:rPr dirty="0" sz="1200" spc="35" b="1">
                <a:latin typeface="Comic Sans MS"/>
                <a:cs typeface="Comic Sans MS"/>
              </a:rPr>
              <a:t>r</a:t>
            </a:r>
            <a:r>
              <a:rPr dirty="0" sz="1200" b="1">
                <a:latin typeface="Comic Sans MS"/>
                <a:cs typeface="Comic Sans MS"/>
              </a:rPr>
              <a:t>o</a:t>
            </a:r>
            <a:r>
              <a:rPr dirty="0" sz="1200" b="1">
                <a:latin typeface="Comic Sans MS"/>
                <a:cs typeface="Comic Sans MS"/>
              </a:rPr>
              <a:t>	</a:t>
            </a:r>
            <a:r>
              <a:rPr dirty="0" sz="1200" spc="35" b="1">
                <a:latin typeface="Comic Sans MS"/>
                <a:cs typeface="Comic Sans MS"/>
              </a:rPr>
              <a:t>A</a:t>
            </a:r>
            <a:r>
              <a:rPr dirty="0" sz="1200" spc="35" b="1">
                <a:latin typeface="Comic Sans MS"/>
                <a:cs typeface="Comic Sans MS"/>
              </a:rPr>
              <a:t>m</a:t>
            </a:r>
            <a:r>
              <a:rPr dirty="0" sz="1200" spc="35" b="1">
                <a:latin typeface="Comic Sans MS"/>
                <a:cs typeface="Comic Sans MS"/>
              </a:rPr>
              <a:t>p</a:t>
            </a:r>
            <a:r>
              <a:rPr dirty="0" sz="1200" spc="35" b="1">
                <a:latin typeface="Comic Sans MS"/>
                <a:cs typeface="Comic Sans MS"/>
              </a:rPr>
              <a:t>l</a:t>
            </a:r>
            <a:r>
              <a:rPr dirty="0" sz="1200" spc="30" b="1">
                <a:latin typeface="Comic Sans MS"/>
                <a:cs typeface="Comic Sans MS"/>
              </a:rPr>
              <a:t>i</a:t>
            </a:r>
            <a:r>
              <a:rPr dirty="0" sz="1200" spc="35" b="1">
                <a:latin typeface="Comic Sans MS"/>
                <a:cs typeface="Comic Sans MS"/>
              </a:rPr>
              <a:t>a</a:t>
            </a:r>
            <a:r>
              <a:rPr dirty="0" sz="1200" spc="30" b="1">
                <a:latin typeface="Comic Sans MS"/>
                <a:cs typeface="Comic Sans MS"/>
              </a:rPr>
              <a:t>d</a:t>
            </a:r>
            <a:r>
              <a:rPr dirty="0" sz="1200" b="1">
                <a:latin typeface="Comic Sans MS"/>
                <a:cs typeface="Comic Sans MS"/>
              </a:rPr>
              <a:t>o  ordinariamente</a:t>
            </a:r>
            <a:r>
              <a:rPr dirty="0" sz="1200" spc="-21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a</a:t>
            </a:r>
            <a:r>
              <a:rPr dirty="0" sz="1200" spc="-21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cada</a:t>
            </a:r>
            <a:r>
              <a:rPr dirty="0" sz="1200" spc="-210" b="1">
                <a:latin typeface="Comic Sans MS"/>
                <a:cs typeface="Comic Sans MS"/>
              </a:rPr>
              <a:t> </a:t>
            </a:r>
            <a:r>
              <a:rPr dirty="0" sz="1200" spc="-5" b="1">
                <a:latin typeface="Comic Sans MS"/>
                <a:cs typeface="Comic Sans MS"/>
              </a:rPr>
              <a:t>dois</a:t>
            </a:r>
            <a:r>
              <a:rPr dirty="0" sz="1200" spc="-21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anos.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34675" y="1128851"/>
            <a:ext cx="3086735" cy="2292350"/>
          </a:xfrm>
          <a:prstGeom prst="rect">
            <a:avLst/>
          </a:prstGeom>
          <a:solidFill>
            <a:srgbClr val="E8EDF2"/>
          </a:solidFill>
        </p:spPr>
        <p:txBody>
          <a:bodyPr wrap="square" lIns="0" tIns="0" rIns="0" bIns="0" rtlCol="0" vert="horz">
            <a:spAutoFit/>
          </a:bodyPr>
          <a:lstStyle/>
          <a:p>
            <a:pPr marL="18415">
              <a:lnSpc>
                <a:spcPts val="1195"/>
              </a:lnSpc>
            </a:pPr>
            <a:r>
              <a:rPr dirty="0" u="sng" sz="1400" b="1">
                <a:solidFill>
                  <a:srgbClr val="6666CC"/>
                </a:solidFill>
                <a:uFill>
                  <a:solidFill>
                    <a:srgbClr val="6666CC"/>
                  </a:solidFill>
                </a:uFill>
                <a:latin typeface="Comic Sans MS"/>
                <a:cs typeface="Comic Sans MS"/>
              </a:rPr>
              <a:t>Grupos</a:t>
            </a:r>
            <a:r>
              <a:rPr dirty="0" u="sng" sz="1400" spc="-245" b="1">
                <a:solidFill>
                  <a:srgbClr val="6666CC"/>
                </a:solidFill>
                <a:uFill>
                  <a:solidFill>
                    <a:srgbClr val="6666CC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spc="-5" b="1">
                <a:solidFill>
                  <a:srgbClr val="6666CC"/>
                </a:solidFill>
                <a:uFill>
                  <a:solidFill>
                    <a:srgbClr val="6666CC"/>
                  </a:solidFill>
                </a:uFill>
                <a:latin typeface="Comic Sans MS"/>
                <a:cs typeface="Comic Sans MS"/>
              </a:rPr>
              <a:t>d</a:t>
            </a:r>
            <a:r>
              <a:rPr dirty="0" u="sng" sz="1400" spc="-5" b="1">
                <a:solidFill>
                  <a:srgbClr val="6666CC"/>
                </a:solidFill>
                <a:uFill>
                  <a:solidFill>
                    <a:srgbClr val="6666CC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400" spc="-245" b="1">
                <a:solidFill>
                  <a:srgbClr val="6666CC"/>
                </a:solidFill>
                <a:uFill>
                  <a:solidFill>
                    <a:srgbClr val="6666CC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b="1">
                <a:solidFill>
                  <a:srgbClr val="6666CC"/>
                </a:solidFill>
                <a:uFill>
                  <a:solidFill>
                    <a:srgbClr val="6666CC"/>
                  </a:solidFill>
                </a:uFill>
                <a:latin typeface="Comic Sans MS"/>
                <a:cs typeface="Comic Sans MS"/>
              </a:rPr>
              <a:t>Trabalh</a:t>
            </a:r>
            <a:r>
              <a:rPr dirty="0" u="sng" sz="1400" b="1">
                <a:solidFill>
                  <a:srgbClr val="6666CC"/>
                </a:solidFill>
                <a:uFill>
                  <a:solidFill>
                    <a:srgbClr val="6666CC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400" spc="-245" b="1">
                <a:solidFill>
                  <a:srgbClr val="6666CC"/>
                </a:solidFill>
                <a:uFill>
                  <a:solidFill>
                    <a:srgbClr val="6666CC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spc="-5" b="1">
                <a:solidFill>
                  <a:srgbClr val="6666CC"/>
                </a:solidFill>
                <a:uFill>
                  <a:solidFill>
                    <a:srgbClr val="6666CC"/>
                  </a:solidFill>
                </a:uFill>
                <a:latin typeface="Comic Sans MS"/>
                <a:cs typeface="Comic Sans MS"/>
              </a:rPr>
              <a:t>-</a:t>
            </a:r>
            <a:r>
              <a:rPr dirty="0" u="sng" sz="1400" spc="-245" b="1">
                <a:solidFill>
                  <a:srgbClr val="6666CC"/>
                </a:solidFill>
                <a:uFill>
                  <a:solidFill>
                    <a:srgbClr val="6666CC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b="1">
                <a:solidFill>
                  <a:srgbClr val="6666CC"/>
                </a:solidFill>
                <a:uFill>
                  <a:solidFill>
                    <a:srgbClr val="6666CC"/>
                  </a:solidFill>
                </a:uFill>
                <a:latin typeface="Comic Sans MS"/>
                <a:cs typeface="Comic Sans MS"/>
              </a:rPr>
              <a:t>Gt’s:</a:t>
            </a:r>
            <a:endParaRPr sz="1400">
              <a:latin typeface="Comic Sans MS"/>
              <a:cs typeface="Comic Sans MS"/>
            </a:endParaRPr>
          </a:p>
          <a:p>
            <a:pPr algn="just" marL="18415" marR="26034" indent="457200">
              <a:lnSpc>
                <a:spcPct val="116100"/>
              </a:lnSpc>
              <a:spcBef>
                <a:spcPts val="15"/>
              </a:spcBef>
            </a:pPr>
            <a:r>
              <a:rPr dirty="0" sz="1200" b="1">
                <a:latin typeface="Comic Sans MS"/>
                <a:cs typeface="Comic Sans MS"/>
              </a:rPr>
              <a:t>Estes</a:t>
            </a:r>
            <a:r>
              <a:rPr dirty="0" sz="1200" spc="-16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são</a:t>
            </a:r>
            <a:r>
              <a:rPr dirty="0" sz="1200" spc="-16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criados</a:t>
            </a:r>
            <a:r>
              <a:rPr dirty="0" sz="1200" spc="-16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sempre</a:t>
            </a:r>
            <a:r>
              <a:rPr dirty="0" sz="1200" spc="-16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que</a:t>
            </a:r>
            <a:r>
              <a:rPr dirty="0" sz="1200" spc="-16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surgir  </a:t>
            </a:r>
            <a:r>
              <a:rPr dirty="0" sz="1200" b="1">
                <a:latin typeface="Comic Sans MS"/>
                <a:cs typeface="Comic Sans MS"/>
              </a:rPr>
              <a:t>uma</a:t>
            </a:r>
            <a:r>
              <a:rPr dirty="0" sz="1200" spc="-10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demanda</a:t>
            </a:r>
            <a:r>
              <a:rPr dirty="0" sz="1200" spc="-10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específica</a:t>
            </a:r>
            <a:r>
              <a:rPr dirty="0" sz="1200" spc="-105" b="1">
                <a:latin typeface="Comic Sans MS"/>
                <a:cs typeface="Comic Sans MS"/>
              </a:rPr>
              <a:t> </a:t>
            </a:r>
            <a:r>
              <a:rPr dirty="0" sz="1200" spc="-5" b="1">
                <a:latin typeface="Comic Sans MS"/>
                <a:cs typeface="Comic Sans MS"/>
              </a:rPr>
              <a:t>de</a:t>
            </a:r>
            <a:r>
              <a:rPr dirty="0" sz="1200" spc="-9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trabalho</a:t>
            </a:r>
            <a:r>
              <a:rPr dirty="0" sz="1200" spc="-10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mais </a:t>
            </a:r>
            <a:r>
              <a:rPr dirty="0" sz="1200" spc="-50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continuado. A dinâmica </a:t>
            </a:r>
            <a:r>
              <a:rPr dirty="0" sz="1200" spc="-5" b="1">
                <a:latin typeface="Comic Sans MS"/>
                <a:cs typeface="Comic Sans MS"/>
              </a:rPr>
              <a:t>é </a:t>
            </a:r>
            <a:r>
              <a:rPr dirty="0" sz="1200" b="1">
                <a:latin typeface="Comic Sans MS"/>
                <a:cs typeface="Comic Sans MS"/>
              </a:rPr>
              <a:t>variável, como </a:t>
            </a:r>
            <a:r>
              <a:rPr dirty="0" sz="1200" spc="-509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também</a:t>
            </a:r>
            <a:r>
              <a:rPr dirty="0" sz="1200" spc="-12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a</a:t>
            </a:r>
            <a:r>
              <a:rPr dirty="0" sz="1200" spc="-12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sua</a:t>
            </a:r>
            <a:r>
              <a:rPr dirty="0" sz="1200" spc="-12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duração.</a:t>
            </a:r>
            <a:r>
              <a:rPr dirty="0" sz="1200" spc="-12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Exemplos</a:t>
            </a:r>
            <a:r>
              <a:rPr dirty="0" sz="1200" spc="-125" b="1">
                <a:latin typeface="Comic Sans MS"/>
                <a:cs typeface="Comic Sans MS"/>
              </a:rPr>
              <a:t> </a:t>
            </a:r>
            <a:r>
              <a:rPr dirty="0" sz="1200" spc="-5" b="1">
                <a:latin typeface="Comic Sans MS"/>
                <a:cs typeface="Comic Sans MS"/>
              </a:rPr>
              <a:t>de</a:t>
            </a:r>
            <a:r>
              <a:rPr dirty="0" sz="1200" spc="-12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Gt’s: </a:t>
            </a:r>
            <a:r>
              <a:rPr dirty="0" sz="1200" spc="-509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G</a:t>
            </a:r>
            <a:r>
              <a:rPr dirty="0" sz="1200" spc="-370" b="1">
                <a:latin typeface="Comic Sans MS"/>
                <a:cs typeface="Comic Sans MS"/>
              </a:rPr>
              <a:t> </a:t>
            </a:r>
            <a:r>
              <a:rPr dirty="0" sz="1200" spc="-5" b="1">
                <a:latin typeface="Comic Sans MS"/>
                <a:cs typeface="Comic Sans MS"/>
              </a:rPr>
              <a:t>ê</a:t>
            </a:r>
            <a:r>
              <a:rPr dirty="0" sz="1200" spc="-36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n</a:t>
            </a:r>
            <a:r>
              <a:rPr dirty="0" sz="1200" spc="-370" b="1">
                <a:latin typeface="Comic Sans MS"/>
                <a:cs typeface="Comic Sans MS"/>
              </a:rPr>
              <a:t> </a:t>
            </a:r>
            <a:r>
              <a:rPr dirty="0" sz="1200" spc="-5" b="1">
                <a:latin typeface="Comic Sans MS"/>
                <a:cs typeface="Comic Sans MS"/>
              </a:rPr>
              <a:t>e</a:t>
            </a:r>
            <a:r>
              <a:rPr dirty="0" sz="1200" spc="-36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r</a:t>
            </a:r>
            <a:r>
              <a:rPr dirty="0" sz="1200" spc="-37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o</a:t>
            </a:r>
            <a:r>
              <a:rPr dirty="0" sz="1200" spc="-36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,</a:t>
            </a:r>
            <a:r>
              <a:rPr dirty="0" sz="1200" b="1">
                <a:latin typeface="Comic Sans MS"/>
                <a:cs typeface="Comic Sans MS"/>
              </a:rPr>
              <a:t>  </a:t>
            </a:r>
            <a:r>
              <a:rPr dirty="0" sz="1200" spc="15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J</a:t>
            </a:r>
            <a:r>
              <a:rPr dirty="0" sz="1200" spc="-36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u</a:t>
            </a:r>
            <a:r>
              <a:rPr dirty="0" sz="1200" spc="-365" b="1">
                <a:latin typeface="Comic Sans MS"/>
                <a:cs typeface="Comic Sans MS"/>
              </a:rPr>
              <a:t> </a:t>
            </a:r>
            <a:r>
              <a:rPr dirty="0" sz="1200" spc="-5" b="1">
                <a:latin typeface="Comic Sans MS"/>
                <a:cs typeface="Comic Sans MS"/>
              </a:rPr>
              <a:t>v</a:t>
            </a:r>
            <a:r>
              <a:rPr dirty="0" sz="1200" spc="-365" b="1">
                <a:latin typeface="Comic Sans MS"/>
                <a:cs typeface="Comic Sans MS"/>
              </a:rPr>
              <a:t> </a:t>
            </a:r>
            <a:r>
              <a:rPr dirty="0" sz="1200" spc="-5" b="1">
                <a:latin typeface="Comic Sans MS"/>
                <a:cs typeface="Comic Sans MS"/>
              </a:rPr>
              <a:t>e</a:t>
            </a:r>
            <a:r>
              <a:rPr dirty="0" sz="1200" spc="-36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n</a:t>
            </a:r>
            <a:r>
              <a:rPr dirty="0" sz="1200" spc="-370" b="1">
                <a:latin typeface="Comic Sans MS"/>
                <a:cs typeface="Comic Sans MS"/>
              </a:rPr>
              <a:t> </a:t>
            </a:r>
            <a:r>
              <a:rPr dirty="0" sz="1200" spc="-5" b="1">
                <a:latin typeface="Comic Sans MS"/>
                <a:cs typeface="Comic Sans MS"/>
              </a:rPr>
              <a:t>t</a:t>
            </a:r>
            <a:r>
              <a:rPr dirty="0" sz="1200" spc="-36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u</a:t>
            </a:r>
            <a:r>
              <a:rPr dirty="0" sz="1200" spc="-365" b="1">
                <a:latin typeface="Comic Sans MS"/>
                <a:cs typeface="Comic Sans MS"/>
              </a:rPr>
              <a:t> </a:t>
            </a:r>
            <a:r>
              <a:rPr dirty="0" sz="1200" spc="-5" b="1">
                <a:latin typeface="Comic Sans MS"/>
                <a:cs typeface="Comic Sans MS"/>
              </a:rPr>
              <a:t>d</a:t>
            </a:r>
            <a:r>
              <a:rPr dirty="0" sz="1200" spc="-365" b="1">
                <a:latin typeface="Comic Sans MS"/>
                <a:cs typeface="Comic Sans MS"/>
              </a:rPr>
              <a:t> </a:t>
            </a:r>
            <a:r>
              <a:rPr dirty="0" sz="1200" spc="-5" b="1">
                <a:latin typeface="Comic Sans MS"/>
                <a:cs typeface="Comic Sans MS"/>
              </a:rPr>
              <a:t>e</a:t>
            </a:r>
            <a:r>
              <a:rPr dirty="0" sz="1200" spc="-36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,</a:t>
            </a:r>
            <a:r>
              <a:rPr dirty="0" sz="1200" b="1">
                <a:latin typeface="Comic Sans MS"/>
                <a:cs typeface="Comic Sans MS"/>
              </a:rPr>
              <a:t>  </a:t>
            </a:r>
            <a:r>
              <a:rPr dirty="0" sz="1200" spc="15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F</a:t>
            </a:r>
            <a:r>
              <a:rPr dirty="0" sz="1200" spc="-36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o</a:t>
            </a:r>
            <a:r>
              <a:rPr dirty="0" sz="1200" spc="-36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r</a:t>
            </a:r>
            <a:r>
              <a:rPr dirty="0" sz="1200" spc="-37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m</a:t>
            </a:r>
            <a:r>
              <a:rPr dirty="0" sz="1200" spc="-36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a</a:t>
            </a:r>
            <a:r>
              <a:rPr dirty="0" sz="1200" spc="-37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ç</a:t>
            </a:r>
            <a:r>
              <a:rPr dirty="0" sz="1200" spc="-37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ã</a:t>
            </a:r>
            <a:r>
              <a:rPr dirty="0" sz="1200" spc="-37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o</a:t>
            </a:r>
            <a:r>
              <a:rPr dirty="0" sz="1200" spc="-36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,  </a:t>
            </a:r>
            <a:r>
              <a:rPr dirty="0" sz="1200" b="1">
                <a:latin typeface="Comic Sans MS"/>
                <a:cs typeface="Comic Sans MS"/>
              </a:rPr>
              <a:t>Comercialização,</a:t>
            </a:r>
            <a:r>
              <a:rPr dirty="0" sz="1200" spc="-21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ou</a:t>
            </a:r>
            <a:r>
              <a:rPr dirty="0" sz="1200" spc="-21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outras.</a:t>
            </a:r>
            <a:endParaRPr sz="1200">
              <a:latin typeface="Comic Sans MS"/>
              <a:cs typeface="Comic Sans MS"/>
            </a:endParaRPr>
          </a:p>
          <a:p>
            <a:pPr algn="just" marL="18415" marR="26670" indent="457200">
              <a:lnSpc>
                <a:spcPct val="116100"/>
              </a:lnSpc>
            </a:pP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O(a)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coordenador(a) são parte no 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colegiado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coordenação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- </a:t>
            </a:r>
            <a:r>
              <a:rPr dirty="0" sz="1200" spc="-509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enquanto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Gt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estiver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ativo.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033773" y="1054472"/>
            <a:ext cx="276606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400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Plenári</a:t>
            </a:r>
            <a:r>
              <a:rPr dirty="0" u="sng" sz="1400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400" spc="-250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spc="-5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d</a:t>
            </a:r>
            <a:r>
              <a:rPr dirty="0" u="sng" sz="1400" spc="-5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400" spc="-245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Núcleo</a:t>
            </a:r>
            <a:r>
              <a:rPr dirty="0" u="sng" sz="1400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s</a:t>
            </a:r>
            <a:r>
              <a:rPr dirty="0" u="sng" sz="1400" spc="-245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spc="-5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do</a:t>
            </a:r>
            <a:r>
              <a:rPr dirty="0" u="sng" sz="1400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s</a:t>
            </a:r>
            <a:r>
              <a:rPr dirty="0" u="sng" sz="1400" spc="-245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Estados: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34675" y="3420705"/>
            <a:ext cx="3086735" cy="3296285"/>
          </a:xfrm>
          <a:prstGeom prst="rect">
            <a:avLst/>
          </a:prstGeom>
          <a:solidFill>
            <a:srgbClr val="F2EDDB"/>
          </a:solidFill>
        </p:spPr>
        <p:txBody>
          <a:bodyPr wrap="square" lIns="0" tIns="5334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420"/>
              </a:spcBef>
            </a:pPr>
            <a:r>
              <a:rPr dirty="0" u="sng" sz="1400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Plenári</a:t>
            </a:r>
            <a:r>
              <a:rPr dirty="0" u="sng" sz="1400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400" spc="-250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spc="-5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d</a:t>
            </a:r>
            <a:r>
              <a:rPr dirty="0" u="sng" sz="1400" spc="-5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400" spc="-245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Núcleo</a:t>
            </a:r>
            <a:r>
              <a:rPr dirty="0" u="sng" sz="1400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s</a:t>
            </a:r>
            <a:r>
              <a:rPr dirty="0" u="sng" sz="1400" spc="-245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spc="-5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d</a:t>
            </a:r>
            <a:r>
              <a:rPr dirty="0" u="sng" sz="1400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400" spc="-245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spc="-5" b="1">
                <a:solidFill>
                  <a:srgbClr val="663333"/>
                </a:solidFill>
                <a:uFill>
                  <a:solidFill>
                    <a:srgbClr val="663333"/>
                  </a:solidFill>
                </a:uFill>
                <a:latin typeface="Comic Sans MS"/>
                <a:cs typeface="Comic Sans MS"/>
              </a:rPr>
              <a:t>Rede:</a:t>
            </a:r>
            <a:endParaRPr sz="1400">
              <a:latin typeface="Comic Sans MS"/>
              <a:cs typeface="Comic Sans MS"/>
            </a:endParaRPr>
          </a:p>
          <a:p>
            <a:pPr algn="just" marL="18415" marR="26034" indent="457200">
              <a:lnSpc>
                <a:spcPct val="116100"/>
              </a:lnSpc>
              <a:spcBef>
                <a:spcPts val="15"/>
              </a:spcBef>
            </a:pPr>
            <a:r>
              <a:rPr dirty="0" sz="1200" b="1">
                <a:latin typeface="Comic Sans MS"/>
                <a:cs typeface="Comic Sans MS"/>
              </a:rPr>
              <a:t>Esta</a:t>
            </a:r>
            <a:r>
              <a:rPr dirty="0" sz="1200" spc="-145" b="1">
                <a:latin typeface="Comic Sans MS"/>
                <a:cs typeface="Comic Sans MS"/>
              </a:rPr>
              <a:t> </a:t>
            </a:r>
            <a:r>
              <a:rPr dirty="0" sz="1200" spc="-5" b="1">
                <a:latin typeface="Comic Sans MS"/>
                <a:cs typeface="Comic Sans MS"/>
              </a:rPr>
              <a:t>é</a:t>
            </a:r>
            <a:r>
              <a:rPr dirty="0" sz="1200" spc="-14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uma</a:t>
            </a:r>
            <a:r>
              <a:rPr dirty="0" sz="1200" spc="-14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das</a:t>
            </a:r>
            <a:r>
              <a:rPr dirty="0" sz="1200" spc="-14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principais</a:t>
            </a:r>
            <a:r>
              <a:rPr dirty="0" sz="1200" spc="-14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instâncias  </a:t>
            </a:r>
            <a:r>
              <a:rPr dirty="0" sz="1200" b="1">
                <a:latin typeface="Comic Sans MS"/>
                <a:cs typeface="Comic Sans MS"/>
              </a:rPr>
              <a:t>deliberativas</a:t>
            </a:r>
            <a:r>
              <a:rPr dirty="0" sz="1200" spc="-3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da</a:t>
            </a:r>
            <a:r>
              <a:rPr dirty="0" sz="1200" spc="-3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Rede.</a:t>
            </a:r>
            <a:r>
              <a:rPr dirty="0" sz="1200" spc="-35" b="1">
                <a:latin typeface="Comic Sans MS"/>
                <a:cs typeface="Comic Sans MS"/>
              </a:rPr>
              <a:t> </a:t>
            </a:r>
            <a:r>
              <a:rPr dirty="0" sz="1200" spc="-5" b="1">
                <a:latin typeface="Comic Sans MS"/>
                <a:cs typeface="Comic Sans MS"/>
              </a:rPr>
              <a:t>Só</a:t>
            </a:r>
            <a:r>
              <a:rPr dirty="0" sz="1200" spc="-3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remete</a:t>
            </a:r>
            <a:r>
              <a:rPr dirty="0" sz="1200" spc="-3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para</a:t>
            </a:r>
            <a:r>
              <a:rPr dirty="0" sz="1200" spc="-4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a </a:t>
            </a:r>
            <a:r>
              <a:rPr dirty="0" sz="1200" spc="-509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Assembléia</a:t>
            </a:r>
            <a:r>
              <a:rPr dirty="0" sz="1200" spc="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da</a:t>
            </a:r>
            <a:r>
              <a:rPr dirty="0" sz="1200" spc="5" b="1">
                <a:latin typeface="Comic Sans MS"/>
                <a:cs typeface="Comic Sans MS"/>
              </a:rPr>
              <a:t> </a:t>
            </a:r>
            <a:r>
              <a:rPr dirty="0" sz="1200" spc="-5" b="1">
                <a:latin typeface="Comic Sans MS"/>
                <a:cs typeface="Comic Sans MS"/>
              </a:rPr>
              <a:t>Rede</a:t>
            </a:r>
            <a:r>
              <a:rPr dirty="0" sz="1200" b="1">
                <a:latin typeface="Comic Sans MS"/>
                <a:cs typeface="Comic Sans MS"/>
              </a:rPr>
              <a:t> questões</a:t>
            </a:r>
            <a:r>
              <a:rPr dirty="0" sz="1200" spc="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muito </a:t>
            </a:r>
            <a:r>
              <a:rPr dirty="0" sz="1200" spc="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polêmicas,</a:t>
            </a:r>
            <a:r>
              <a:rPr dirty="0" sz="1200" spc="-114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nas</a:t>
            </a:r>
            <a:r>
              <a:rPr dirty="0" sz="1200" spc="-114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quais</a:t>
            </a:r>
            <a:r>
              <a:rPr dirty="0" sz="1200" spc="-114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não</a:t>
            </a:r>
            <a:r>
              <a:rPr dirty="0" sz="1200" spc="-114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houver</a:t>
            </a:r>
            <a:r>
              <a:rPr dirty="0" sz="1200" spc="-114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consenso,  </a:t>
            </a:r>
            <a:r>
              <a:rPr dirty="0" sz="1200" b="1">
                <a:latin typeface="Comic Sans MS"/>
                <a:cs typeface="Comic Sans MS"/>
              </a:rPr>
              <a:t>a</a:t>
            </a:r>
            <a:r>
              <a:rPr dirty="0" sz="1200" spc="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homologação</a:t>
            </a:r>
            <a:r>
              <a:rPr dirty="0" sz="1200" spc="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da</a:t>
            </a:r>
            <a:r>
              <a:rPr dirty="0" sz="1200" spc="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criação</a:t>
            </a:r>
            <a:r>
              <a:rPr dirty="0" sz="1200" spc="5" b="1">
                <a:latin typeface="Comic Sans MS"/>
                <a:cs typeface="Comic Sans MS"/>
              </a:rPr>
              <a:t> </a:t>
            </a:r>
            <a:r>
              <a:rPr dirty="0" sz="1200" spc="-5" b="1">
                <a:latin typeface="Comic Sans MS"/>
                <a:cs typeface="Comic Sans MS"/>
              </a:rPr>
              <a:t>de</a:t>
            </a:r>
            <a:r>
              <a:rPr dirty="0" sz="1200" b="1">
                <a:latin typeface="Comic Sans MS"/>
                <a:cs typeface="Comic Sans MS"/>
              </a:rPr>
              <a:t> novos </a:t>
            </a:r>
            <a:r>
              <a:rPr dirty="0" sz="1200" spc="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Núcleos</a:t>
            </a:r>
            <a:r>
              <a:rPr dirty="0" sz="1200" spc="-210" b="1">
                <a:latin typeface="Comic Sans MS"/>
                <a:cs typeface="Comic Sans MS"/>
              </a:rPr>
              <a:t> </a:t>
            </a:r>
            <a:r>
              <a:rPr dirty="0" sz="1200" spc="-5" b="1">
                <a:latin typeface="Comic Sans MS"/>
                <a:cs typeface="Comic Sans MS"/>
              </a:rPr>
              <a:t>e</a:t>
            </a:r>
            <a:r>
              <a:rPr dirty="0" sz="1200" spc="-21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eleição</a:t>
            </a:r>
            <a:r>
              <a:rPr dirty="0" sz="1200" spc="-21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da</a:t>
            </a:r>
            <a:r>
              <a:rPr dirty="0" sz="1200" spc="-21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Coordenação</a:t>
            </a:r>
            <a:r>
              <a:rPr dirty="0" sz="1200" spc="-21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Geral.</a:t>
            </a:r>
            <a:endParaRPr sz="1200">
              <a:latin typeface="Comic Sans MS"/>
              <a:cs typeface="Comic Sans MS"/>
            </a:endParaRPr>
          </a:p>
          <a:p>
            <a:pPr algn="just" marL="18415" marR="26670" indent="457200">
              <a:lnSpc>
                <a:spcPct val="116100"/>
              </a:lnSpc>
            </a:pPr>
            <a:r>
              <a:rPr dirty="0" sz="1200" b="1">
                <a:latin typeface="Comic Sans MS"/>
                <a:cs typeface="Comic Sans MS"/>
              </a:rPr>
              <a:t>É</a:t>
            </a:r>
            <a:r>
              <a:rPr dirty="0" sz="1200" spc="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composta por no mínimo</a:t>
            </a:r>
            <a:r>
              <a:rPr dirty="0" sz="1200" spc="5" b="1">
                <a:latin typeface="Comic Sans MS"/>
                <a:cs typeface="Comic Sans MS"/>
              </a:rPr>
              <a:t> </a:t>
            </a:r>
            <a:r>
              <a:rPr dirty="0" sz="1200" spc="-5" b="1">
                <a:latin typeface="Comic Sans MS"/>
                <a:cs typeface="Comic Sans MS"/>
              </a:rPr>
              <a:t>dois </a:t>
            </a:r>
            <a:r>
              <a:rPr dirty="0" sz="120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representantes</a:t>
            </a:r>
            <a:r>
              <a:rPr dirty="0" sz="1200" spc="-215" b="1">
                <a:latin typeface="Comic Sans MS"/>
                <a:cs typeface="Comic Sans MS"/>
              </a:rPr>
              <a:t> </a:t>
            </a:r>
            <a:r>
              <a:rPr dirty="0" sz="1200" spc="-5" b="1">
                <a:latin typeface="Comic Sans MS"/>
                <a:cs typeface="Comic Sans MS"/>
              </a:rPr>
              <a:t>de</a:t>
            </a:r>
            <a:r>
              <a:rPr dirty="0" sz="1200" spc="-21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cada</a:t>
            </a:r>
            <a:r>
              <a:rPr dirty="0" sz="1200" spc="-21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Núcleo</a:t>
            </a:r>
            <a:r>
              <a:rPr dirty="0" sz="1200" spc="-21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Regional.</a:t>
            </a:r>
            <a:endParaRPr sz="1200">
              <a:latin typeface="Comic Sans MS"/>
              <a:cs typeface="Comic Sans MS"/>
            </a:endParaRPr>
          </a:p>
          <a:p>
            <a:pPr algn="just" marL="18415" marR="26670" indent="457200">
              <a:lnSpc>
                <a:spcPct val="116100"/>
              </a:lnSpc>
              <a:spcBef>
                <a:spcPts val="5"/>
              </a:spcBef>
            </a:pPr>
            <a:r>
              <a:rPr dirty="0" sz="1200" spc="-5" b="1">
                <a:latin typeface="Comic Sans MS"/>
                <a:cs typeface="Comic Sans MS"/>
              </a:rPr>
              <a:t>Se </a:t>
            </a:r>
            <a:r>
              <a:rPr dirty="0" sz="1200" b="1">
                <a:latin typeface="Comic Sans MS"/>
                <a:cs typeface="Comic Sans MS"/>
              </a:rPr>
              <a:t>reúne ordinariamente a cada </a:t>
            </a:r>
            <a:r>
              <a:rPr dirty="0" sz="1200" spc="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seis</a:t>
            </a:r>
            <a:r>
              <a:rPr dirty="0" sz="1200" spc="-11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meses</a:t>
            </a:r>
            <a:r>
              <a:rPr dirty="0" sz="1200" spc="-110" b="1">
                <a:latin typeface="Comic Sans MS"/>
                <a:cs typeface="Comic Sans MS"/>
              </a:rPr>
              <a:t> </a:t>
            </a:r>
            <a:r>
              <a:rPr dirty="0" sz="1200" spc="-5" b="1">
                <a:latin typeface="Comic Sans MS"/>
                <a:cs typeface="Comic Sans MS"/>
              </a:rPr>
              <a:t>e</a:t>
            </a:r>
            <a:r>
              <a:rPr dirty="0" sz="1200" spc="-11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extraordinariamente</a:t>
            </a:r>
            <a:r>
              <a:rPr dirty="0" sz="1200" spc="-11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sempre </a:t>
            </a:r>
            <a:r>
              <a:rPr dirty="0" sz="1200" spc="-509" b="1">
                <a:latin typeface="Comic Sans MS"/>
                <a:cs typeface="Comic Sans MS"/>
              </a:rPr>
              <a:t> </a:t>
            </a:r>
            <a:r>
              <a:rPr dirty="0" sz="1200" spc="-5" b="1">
                <a:latin typeface="Comic Sans MS"/>
                <a:cs typeface="Comic Sans MS"/>
              </a:rPr>
              <a:t>que</a:t>
            </a:r>
            <a:r>
              <a:rPr dirty="0" sz="1200" spc="-21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houver</a:t>
            </a:r>
            <a:r>
              <a:rPr dirty="0" sz="1200" spc="-210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necessidade.</a:t>
            </a:r>
            <a:endParaRPr sz="1200">
              <a:latin typeface="Comic Sans MS"/>
              <a:cs typeface="Comic Sans MS"/>
            </a:endParaRPr>
          </a:p>
          <a:p>
            <a:pPr algn="just" marL="18415" marR="26670" indent="457200">
              <a:lnSpc>
                <a:spcPct val="116100"/>
              </a:lnSpc>
            </a:pPr>
            <a:r>
              <a:rPr dirty="0" sz="1200" b="1">
                <a:latin typeface="Comic Sans MS"/>
                <a:cs typeface="Comic Sans MS"/>
              </a:rPr>
              <a:t>É na Plenária que se aprofunda os </a:t>
            </a:r>
            <a:r>
              <a:rPr dirty="0" sz="1200" spc="-509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temas, se faz as discussões </a:t>
            </a:r>
            <a:r>
              <a:rPr dirty="0" sz="1200" spc="-5" b="1">
                <a:latin typeface="Comic Sans MS"/>
                <a:cs typeface="Comic Sans MS"/>
              </a:rPr>
              <a:t>e </a:t>
            </a:r>
            <a:r>
              <a:rPr dirty="0" sz="1200" b="1">
                <a:latin typeface="Comic Sans MS"/>
                <a:cs typeface="Comic Sans MS"/>
              </a:rPr>
              <a:t>se faz os </a:t>
            </a:r>
            <a:r>
              <a:rPr dirty="0" sz="1200" spc="-509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encaminhamento</a:t>
            </a:r>
            <a:r>
              <a:rPr dirty="0" sz="1200" spc="-215" b="1">
                <a:latin typeface="Comic Sans MS"/>
                <a:cs typeface="Comic Sans MS"/>
              </a:rPr>
              <a:t> </a:t>
            </a:r>
            <a:r>
              <a:rPr dirty="0" sz="1200" b="1">
                <a:latin typeface="Comic Sans MS"/>
                <a:cs typeface="Comic Sans MS"/>
              </a:rPr>
              <a:t>necessários.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033754" y="2576445"/>
            <a:ext cx="305943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88060" algn="l"/>
                <a:tab pos="1969770" algn="l"/>
                <a:tab pos="2342515" algn="l"/>
                <a:tab pos="2948305" algn="l"/>
              </a:tabLst>
            </a:pPr>
            <a:r>
              <a:rPr dirty="0" u="sng" sz="1400" spc="65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400" spc="65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n</a:t>
            </a:r>
            <a:r>
              <a:rPr dirty="0" u="sng" sz="1400" spc="65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c</a:t>
            </a:r>
            <a:r>
              <a:rPr dirty="0" u="sng" sz="1400" spc="70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400" spc="65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n</a:t>
            </a:r>
            <a:r>
              <a:rPr dirty="0" u="sng" sz="1400" spc="65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t</a:t>
            </a:r>
            <a:r>
              <a:rPr dirty="0" u="sng" sz="1400" spc="65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r</a:t>
            </a:r>
            <a:r>
              <a:rPr dirty="0" u="sng" sz="1400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400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	</a:t>
            </a:r>
            <a:r>
              <a:rPr dirty="0" u="sng" sz="1400" spc="65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400" spc="70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m</a:t>
            </a:r>
            <a:r>
              <a:rPr dirty="0" u="sng" sz="1400" spc="65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p</a:t>
            </a:r>
            <a:r>
              <a:rPr dirty="0" u="sng" sz="1400" spc="70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l</a:t>
            </a:r>
            <a:r>
              <a:rPr dirty="0" u="sng" sz="1400" spc="65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i</a:t>
            </a:r>
            <a:r>
              <a:rPr dirty="0" u="sng" sz="1400" spc="65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400" spc="65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d</a:t>
            </a:r>
            <a:r>
              <a:rPr dirty="0" u="sng" sz="1400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400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	</a:t>
            </a:r>
            <a:r>
              <a:rPr dirty="0" u="sng" sz="1400" spc="65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d</a:t>
            </a:r>
            <a:r>
              <a:rPr dirty="0" u="sng" sz="1400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400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	</a:t>
            </a:r>
            <a:r>
              <a:rPr dirty="0" u="sng" sz="1400" spc="65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R</a:t>
            </a:r>
            <a:r>
              <a:rPr dirty="0" u="sng" sz="1400" spc="70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400" spc="65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d</a:t>
            </a:r>
            <a:r>
              <a:rPr dirty="0" u="sng" sz="1400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400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	</a:t>
            </a:r>
            <a:r>
              <a:rPr dirty="0" u="sng" sz="1400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e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033706" y="2824211"/>
            <a:ext cx="148526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400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Assembléi</a:t>
            </a:r>
            <a:r>
              <a:rPr dirty="0" u="sng" sz="1400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400" spc="-170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>
                <a:solidFill>
                  <a:srgbClr val="CC3300"/>
                </a:solidFill>
                <a:uFill>
                  <a:solidFill>
                    <a:srgbClr val="CC3300"/>
                  </a:solidFill>
                </a:uFill>
                <a:latin typeface="Comic Sans MS"/>
                <a:cs typeface="Comic Sans MS"/>
              </a:rPr>
              <a:t>Geral: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47502" y="9075664"/>
            <a:ext cx="6562725" cy="211454"/>
          </a:xfrm>
          <a:custGeom>
            <a:avLst/>
            <a:gdLst/>
            <a:ahLst/>
            <a:cxnLst/>
            <a:rect l="l" t="t" r="r" b="b"/>
            <a:pathLst>
              <a:path w="6562725" h="211454">
                <a:moveTo>
                  <a:pt x="6562152" y="0"/>
                </a:moveTo>
                <a:lnTo>
                  <a:pt x="0" y="0"/>
                </a:lnTo>
                <a:lnTo>
                  <a:pt x="0" y="211247"/>
                </a:lnTo>
                <a:lnTo>
                  <a:pt x="6562152" y="211247"/>
                </a:lnTo>
                <a:lnTo>
                  <a:pt x="65621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2024230" y="9059373"/>
            <a:ext cx="3608704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Durante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85">
                <a:solidFill>
                  <a:srgbClr val="1E1916"/>
                </a:solidFill>
                <a:latin typeface="Arial MT"/>
                <a:cs typeface="Arial MT"/>
              </a:rPr>
              <a:t>Plenária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Núcleos</a:t>
            </a:r>
            <a:r>
              <a:rPr dirty="0" sz="10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30">
                <a:solidFill>
                  <a:srgbClr val="1E1916"/>
                </a:solidFill>
                <a:latin typeface="Arial MT"/>
                <a:cs typeface="Arial MT"/>
              </a:rPr>
              <a:t>em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10">
                <a:solidFill>
                  <a:srgbClr val="1E1916"/>
                </a:solidFill>
                <a:latin typeface="Arial MT"/>
                <a:cs typeface="Arial MT"/>
              </a:rPr>
              <a:t>Nova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Santa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10">
                <a:solidFill>
                  <a:srgbClr val="1E1916"/>
                </a:solidFill>
                <a:latin typeface="Arial MT"/>
                <a:cs typeface="Arial MT"/>
              </a:rPr>
              <a:t>Rosa</a:t>
            </a:r>
            <a:r>
              <a:rPr dirty="0" sz="10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6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Núcleo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Oeste</a:t>
            </a:r>
            <a:r>
              <a:rPr dirty="0" sz="10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Paraná</a:t>
            </a:r>
            <a:endParaRPr sz="1000">
              <a:latin typeface="Arial MT"/>
              <a:cs typeface="Arial MT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-1577" y="0"/>
            <a:ext cx="7561580" cy="247015"/>
            <a:chOff x="-1577" y="0"/>
            <a:chExt cx="7561580" cy="247015"/>
          </a:xfrm>
        </p:grpSpPr>
        <p:sp>
          <p:nvSpPr>
            <p:cNvPr id="42" name="object 42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20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45" name="object 4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71656" y="264480"/>
            <a:ext cx="469559" cy="483105"/>
          </a:xfrm>
          <a:prstGeom prst="rect">
            <a:avLst/>
          </a:prstGeom>
        </p:spPr>
      </p:pic>
      <p:sp>
        <p:nvSpPr>
          <p:cNvPr id="46" name="object 46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34316" y="387578"/>
            <a:ext cx="6288405" cy="5867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algn="ctr" marL="283845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dirty="0" u="sng" sz="1400" b="1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Condições</a:t>
            </a:r>
            <a:r>
              <a:rPr dirty="0" u="sng" sz="1400" spc="-5" b="1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b="1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operacionais</a:t>
            </a:r>
            <a:r>
              <a:rPr dirty="0" u="sng" sz="1400" spc="-5" b="1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 e</a:t>
            </a:r>
            <a:r>
              <a:rPr dirty="0" u="sng" sz="1400" b="1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 funções</a:t>
            </a:r>
            <a:r>
              <a:rPr dirty="0" u="sng" sz="1400" spc="-5" b="1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b="1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dos espaços</a:t>
            </a:r>
            <a:r>
              <a:rPr dirty="0" u="sng" sz="1400" spc="-5" b="1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 de </a:t>
            </a:r>
            <a:r>
              <a:rPr dirty="0" u="sng" sz="1400" b="1">
                <a:solidFill>
                  <a:srgbClr val="00913F"/>
                </a:solidFill>
                <a:uFill>
                  <a:solidFill>
                    <a:srgbClr val="00913F"/>
                  </a:solidFill>
                </a:uFill>
                <a:latin typeface="Comic Sans MS"/>
                <a:cs typeface="Comic Sans MS"/>
              </a:rPr>
              <a:t>interação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00913F"/>
                </a:solidFill>
                <a:latin typeface="Comic Sans MS"/>
                <a:cs typeface="Comic Sans MS"/>
              </a:rPr>
              <a:t>(continuação)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3437873" y="628368"/>
            <a:ext cx="965835" cy="32384"/>
          </a:xfrm>
          <a:custGeom>
            <a:avLst/>
            <a:gdLst/>
            <a:ahLst/>
            <a:cxnLst/>
            <a:rect l="l" t="t" r="r" b="b"/>
            <a:pathLst>
              <a:path w="965835" h="32384">
                <a:moveTo>
                  <a:pt x="960076" y="0"/>
                </a:moveTo>
                <a:lnTo>
                  <a:pt x="12247" y="0"/>
                </a:lnTo>
                <a:lnTo>
                  <a:pt x="5511" y="0"/>
                </a:lnTo>
                <a:lnTo>
                  <a:pt x="0" y="7222"/>
                </a:lnTo>
                <a:lnTo>
                  <a:pt x="0" y="24879"/>
                </a:lnTo>
                <a:lnTo>
                  <a:pt x="5511" y="32097"/>
                </a:lnTo>
                <a:lnTo>
                  <a:pt x="960076" y="32097"/>
                </a:lnTo>
                <a:lnTo>
                  <a:pt x="965588" y="24879"/>
                </a:lnTo>
                <a:lnTo>
                  <a:pt x="965588" y="7222"/>
                </a:lnTo>
                <a:lnTo>
                  <a:pt x="960076" y="0"/>
                </a:lnTo>
                <a:close/>
              </a:path>
            </a:pathLst>
          </a:custGeom>
          <a:solidFill>
            <a:srgbClr val="7CBC3A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7720" y="1212135"/>
            <a:ext cx="6508115" cy="2936875"/>
          </a:xfrm>
          <a:custGeom>
            <a:avLst/>
            <a:gdLst/>
            <a:ahLst/>
            <a:cxnLst/>
            <a:rect l="l" t="t" r="r" b="b"/>
            <a:pathLst>
              <a:path w="6508115" h="2936875">
                <a:moveTo>
                  <a:pt x="6507493" y="50800"/>
                </a:moveTo>
                <a:lnTo>
                  <a:pt x="48018" y="50800"/>
                </a:lnTo>
                <a:lnTo>
                  <a:pt x="48018" y="0"/>
                </a:lnTo>
                <a:lnTo>
                  <a:pt x="0" y="0"/>
                </a:lnTo>
                <a:lnTo>
                  <a:pt x="0" y="50800"/>
                </a:lnTo>
                <a:lnTo>
                  <a:pt x="0" y="2936760"/>
                </a:lnTo>
                <a:lnTo>
                  <a:pt x="6507493" y="2936760"/>
                </a:lnTo>
                <a:lnTo>
                  <a:pt x="6507493" y="50800"/>
                </a:lnTo>
                <a:close/>
              </a:path>
            </a:pathLst>
          </a:custGeom>
          <a:solidFill>
            <a:srgbClr val="E5EFD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32062" y="1232970"/>
            <a:ext cx="3032760" cy="450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57200">
              <a:lnSpc>
                <a:spcPct val="116100"/>
              </a:lnSpc>
              <a:spcBef>
                <a:spcPts val="100"/>
              </a:spcBef>
              <a:tabLst>
                <a:tab pos="776605" algn="l"/>
                <a:tab pos="1110615" algn="l"/>
                <a:tab pos="1329055" algn="l"/>
                <a:tab pos="1484630" algn="l"/>
                <a:tab pos="2069464" algn="l"/>
                <a:tab pos="2350135" algn="l"/>
                <a:tab pos="2680335" algn="l"/>
              </a:tabLst>
            </a:pP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Rede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	Ecovida	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é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composta 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bas</a:t>
            </a:r>
            <a:r>
              <a:rPr dirty="0" sz="1200" spc="10" b="1">
                <a:solidFill>
                  <a:srgbClr val="003399"/>
                </a:solidFill>
                <a:latin typeface="Comic Sans MS"/>
                <a:cs typeface="Comic Sans MS"/>
              </a:rPr>
              <a:t>i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cam</a:t>
            </a:r>
            <a:r>
              <a:rPr dirty="0" sz="1200" spc="10" b="1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nte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	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org</a:t>
            </a:r>
            <a:r>
              <a:rPr dirty="0" sz="1200" spc="10" b="1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ni</a:t>
            </a:r>
            <a:r>
              <a:rPr dirty="0" sz="1200" spc="10" b="1">
                <a:solidFill>
                  <a:srgbClr val="003399"/>
                </a:solidFill>
                <a:latin typeface="Comic Sans MS"/>
                <a:cs typeface="Comic Sans MS"/>
              </a:rPr>
              <a:t>z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açõ</a:t>
            </a:r>
            <a:r>
              <a:rPr dirty="0" sz="1200" spc="10" b="1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s,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cada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95865" y="1232970"/>
            <a:ext cx="3032125" cy="450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57200">
              <a:lnSpc>
                <a:spcPct val="116100"/>
              </a:lnSpc>
              <a:spcBef>
                <a:spcPts val="100"/>
              </a:spcBef>
              <a:tabLst>
                <a:tab pos="1589405" algn="l"/>
                <a:tab pos="1915795" algn="l"/>
                <a:tab pos="2815590" algn="l"/>
              </a:tabLst>
            </a:pP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Organizações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assessoria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em 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agroecologia</a:t>
            </a:r>
            <a:r>
              <a:rPr dirty="0" sz="1200" spc="-21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-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ONG's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ou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outras.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041" y="1687190"/>
            <a:ext cx="30327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organização</a:t>
            </a:r>
            <a:r>
              <a:rPr dirty="0" sz="1200" spc="-4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que</a:t>
            </a:r>
            <a:r>
              <a:rPr dirty="0" sz="1200" spc="-3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se</a:t>
            </a:r>
            <a:r>
              <a:rPr dirty="0" sz="1200" spc="-3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filia</a:t>
            </a:r>
            <a:r>
              <a:rPr dirty="0" sz="1200" spc="-3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à</a:t>
            </a:r>
            <a:r>
              <a:rPr dirty="0" sz="1200" spc="-3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Rede</a:t>
            </a:r>
            <a:r>
              <a:rPr dirty="0" sz="1200" spc="-3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torna-se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1985" y="1899555"/>
            <a:ext cx="30321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um</a:t>
            </a:r>
            <a:r>
              <a:rPr dirty="0" sz="1200" spc="45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membro,</a:t>
            </a:r>
            <a:r>
              <a:rPr dirty="0" sz="1200" spc="45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isto</a:t>
            </a:r>
            <a:r>
              <a:rPr dirty="0" sz="1200" spc="45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é</a:t>
            </a:r>
            <a:r>
              <a:rPr dirty="0" sz="1200" spc="45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feito</a:t>
            </a:r>
            <a:r>
              <a:rPr dirty="0" sz="1200" spc="45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através</a:t>
            </a:r>
            <a:r>
              <a:rPr dirty="0" sz="1200" spc="45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do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1925" y="2111915"/>
            <a:ext cx="30321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25880" algn="l"/>
                <a:tab pos="1703705" algn="l"/>
                <a:tab pos="2650490" algn="l"/>
              </a:tabLst>
            </a:pPr>
            <a:r>
              <a:rPr dirty="0" sz="1200" spc="35" b="1">
                <a:solidFill>
                  <a:srgbClr val="003399"/>
                </a:solidFill>
                <a:latin typeface="Comic Sans MS"/>
                <a:cs typeface="Comic Sans MS"/>
              </a:rPr>
              <a:t>p</a:t>
            </a:r>
            <a:r>
              <a:rPr dirty="0" sz="1200" spc="35" b="1">
                <a:solidFill>
                  <a:srgbClr val="003399"/>
                </a:solidFill>
                <a:latin typeface="Comic Sans MS"/>
                <a:cs typeface="Comic Sans MS"/>
              </a:rPr>
              <a:t>r</a:t>
            </a:r>
            <a:r>
              <a:rPr dirty="0" sz="1200" spc="35" b="1">
                <a:solidFill>
                  <a:srgbClr val="003399"/>
                </a:solidFill>
                <a:latin typeface="Comic Sans MS"/>
                <a:cs typeface="Comic Sans MS"/>
              </a:rPr>
              <a:t>ee</a:t>
            </a:r>
            <a:r>
              <a:rPr dirty="0" sz="1200" spc="35" b="1">
                <a:solidFill>
                  <a:srgbClr val="003399"/>
                </a:solidFill>
                <a:latin typeface="Comic Sans MS"/>
                <a:cs typeface="Comic Sans MS"/>
              </a:rPr>
              <a:t>n</a:t>
            </a:r>
            <a:r>
              <a:rPr dirty="0" sz="1200" spc="35" b="1">
                <a:solidFill>
                  <a:srgbClr val="003399"/>
                </a:solidFill>
                <a:latin typeface="Comic Sans MS"/>
                <a:cs typeface="Comic Sans MS"/>
              </a:rPr>
              <a:t>ch</a:t>
            </a:r>
            <a:r>
              <a:rPr dirty="0" sz="1200" spc="35" b="1">
                <a:solidFill>
                  <a:srgbClr val="003399"/>
                </a:solidFill>
                <a:latin typeface="Comic Sans MS"/>
                <a:cs typeface="Comic Sans MS"/>
              </a:rPr>
              <a:t>i</a:t>
            </a:r>
            <a:r>
              <a:rPr dirty="0" sz="1200" spc="35" b="1">
                <a:solidFill>
                  <a:srgbClr val="003399"/>
                </a:solidFill>
                <a:latin typeface="Comic Sans MS"/>
                <a:cs typeface="Comic Sans MS"/>
              </a:rPr>
              <a:t>m</a:t>
            </a:r>
            <a:r>
              <a:rPr dirty="0" sz="1200" spc="35" b="1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35" b="1">
                <a:solidFill>
                  <a:srgbClr val="003399"/>
                </a:solidFill>
                <a:latin typeface="Comic Sans MS"/>
                <a:cs typeface="Comic Sans MS"/>
              </a:rPr>
              <a:t>n</a:t>
            </a:r>
            <a:r>
              <a:rPr dirty="0" sz="1200" spc="35" b="1">
                <a:solidFill>
                  <a:srgbClr val="003399"/>
                </a:solidFill>
                <a:latin typeface="Comic Sans MS"/>
                <a:cs typeface="Comic Sans MS"/>
              </a:rPr>
              <a:t>t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spc="35" b="1">
                <a:solidFill>
                  <a:srgbClr val="003399"/>
                </a:solidFill>
                <a:latin typeface="Comic Sans MS"/>
                <a:cs typeface="Comic Sans MS"/>
              </a:rPr>
              <a:t>d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spc="35" b="1">
                <a:solidFill>
                  <a:srgbClr val="003399"/>
                </a:solidFill>
                <a:latin typeface="Comic Sans MS"/>
                <a:cs typeface="Comic Sans MS"/>
              </a:rPr>
              <a:t>ca</a:t>
            </a:r>
            <a:r>
              <a:rPr dirty="0" sz="1200" spc="35" b="1">
                <a:solidFill>
                  <a:srgbClr val="003399"/>
                </a:solidFill>
                <a:latin typeface="Comic Sans MS"/>
                <a:cs typeface="Comic Sans MS"/>
              </a:rPr>
              <a:t>d</a:t>
            </a:r>
            <a:r>
              <a:rPr dirty="0" sz="1200" spc="35" b="1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35" b="1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dirty="0" sz="1200" spc="35" b="1">
                <a:solidFill>
                  <a:srgbClr val="003399"/>
                </a:solidFill>
                <a:latin typeface="Comic Sans MS"/>
                <a:cs typeface="Comic Sans MS"/>
              </a:rPr>
              <a:t>t</a:t>
            </a:r>
            <a:r>
              <a:rPr dirty="0" sz="1200" spc="35" b="1">
                <a:solidFill>
                  <a:srgbClr val="003399"/>
                </a:solidFill>
                <a:latin typeface="Comic Sans MS"/>
                <a:cs typeface="Comic Sans MS"/>
              </a:rPr>
              <a:t>r</a:t>
            </a:r>
            <a:r>
              <a:rPr dirty="0" sz="1200" spc="35" b="1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.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spc="35" b="1">
                <a:solidFill>
                  <a:srgbClr val="003399"/>
                </a:solidFill>
                <a:latin typeface="Comic Sans MS"/>
                <a:cs typeface="Comic Sans MS"/>
              </a:rPr>
              <a:t>Ca</a:t>
            </a:r>
            <a:r>
              <a:rPr dirty="0" sz="1200" spc="35" b="1">
                <a:solidFill>
                  <a:srgbClr val="003399"/>
                </a:solidFill>
                <a:latin typeface="Comic Sans MS"/>
                <a:cs typeface="Comic Sans MS"/>
              </a:rPr>
              <a:t>d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1856" y="2324283"/>
            <a:ext cx="30327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categoria</a:t>
            </a:r>
            <a:r>
              <a:rPr dirty="0" sz="1200" spc="-4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 spc="-3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membro</a:t>
            </a:r>
            <a:r>
              <a:rPr dirty="0" sz="1200" spc="-3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possui</a:t>
            </a:r>
            <a:r>
              <a:rPr dirty="0" sz="1200" spc="-4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um</a:t>
            </a:r>
            <a:r>
              <a:rPr dirty="0" sz="1200" spc="-3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cadastro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1816" y="2536654"/>
            <a:ext cx="30327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específico,</a:t>
            </a:r>
            <a:r>
              <a:rPr dirty="0" sz="1200" spc="8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veja</a:t>
            </a:r>
            <a:r>
              <a:rPr dirty="0" sz="1200" spc="8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quais</a:t>
            </a:r>
            <a:r>
              <a:rPr dirty="0" sz="1200" spc="8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são</a:t>
            </a:r>
            <a:r>
              <a:rPr dirty="0" sz="1200" spc="8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as</a:t>
            </a:r>
            <a:r>
              <a:rPr dirty="0" sz="1200" spc="8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categorias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95625" y="1763895"/>
            <a:ext cx="3032760" cy="1193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C</a:t>
            </a:r>
            <a:r>
              <a:rPr dirty="0" sz="1200" spc="-32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spc="-32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n</a:t>
            </a:r>
            <a:r>
              <a:rPr dirty="0" sz="1200" spc="-32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dirty="0" sz="1200" spc="-32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u</a:t>
            </a:r>
            <a:r>
              <a:rPr dirty="0" sz="1200" spc="-32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m</a:t>
            </a:r>
            <a:r>
              <a:rPr dirty="0" sz="1200" spc="-32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i</a:t>
            </a:r>
            <a:r>
              <a:rPr dirty="0" sz="1200" spc="-32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d</a:t>
            </a:r>
            <a:r>
              <a:rPr dirty="0" sz="1200" spc="-32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spc="-32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r</a:t>
            </a:r>
            <a:r>
              <a:rPr dirty="0" sz="1200" spc="-32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-32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dirty="0" sz="1200" spc="-32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(</a:t>
            </a:r>
            <a:r>
              <a:rPr dirty="0" sz="1200" spc="-32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-32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dirty="0" sz="1200" spc="-32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)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  </a:t>
            </a:r>
            <a:r>
              <a:rPr dirty="0" sz="1200" spc="20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  </a:t>
            </a:r>
            <a:r>
              <a:rPr dirty="0" sz="1200" spc="20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dirty="0" sz="1200" spc="-32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u</a:t>
            </a:r>
            <a:r>
              <a:rPr dirty="0" sz="1200" spc="-32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-32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s  </a:t>
            </a:r>
            <a:r>
              <a:rPr dirty="0" sz="1200" spc="105" b="1">
                <a:solidFill>
                  <a:srgbClr val="003399"/>
                </a:solidFill>
                <a:latin typeface="Comic Sans MS"/>
                <a:cs typeface="Comic Sans MS"/>
              </a:rPr>
              <a:t>organizações</a:t>
            </a:r>
            <a:r>
              <a:rPr dirty="0" sz="1200" spc="1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-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05" b="1">
                <a:solidFill>
                  <a:srgbClr val="003399"/>
                </a:solidFill>
                <a:latin typeface="Comic Sans MS"/>
                <a:cs typeface="Comic Sans MS"/>
              </a:rPr>
              <a:t>associações</a:t>
            </a:r>
            <a:r>
              <a:rPr dirty="0" sz="1200" spc="1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55" b="1">
                <a:solidFill>
                  <a:srgbClr val="003399"/>
                </a:solidFill>
                <a:latin typeface="Comic Sans MS"/>
                <a:cs typeface="Comic Sans MS"/>
              </a:rPr>
              <a:t>de </a:t>
            </a:r>
            <a:r>
              <a:rPr dirty="0" sz="1200" spc="6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moradores,</a:t>
            </a:r>
            <a:r>
              <a:rPr dirty="0" sz="1200" spc="-21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cooperativas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consumo,...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35"/>
              </a:spcBef>
            </a:pP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P</a:t>
            </a:r>
            <a:r>
              <a:rPr dirty="0" sz="1200" spc="-28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-28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dirty="0" sz="1200" spc="-28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dirty="0" sz="1200" spc="-28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spc="-28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-28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  </a:t>
            </a:r>
            <a:r>
              <a:rPr dirty="0" sz="1200" spc="24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  </a:t>
            </a:r>
            <a:r>
              <a:rPr dirty="0" sz="1200" spc="24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spc="-28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r</a:t>
            </a:r>
            <a:r>
              <a:rPr dirty="0" sz="1200" spc="-28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g</a:t>
            </a:r>
            <a:r>
              <a:rPr dirty="0" sz="1200" spc="-28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-28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n</a:t>
            </a:r>
            <a:r>
              <a:rPr dirty="0" sz="1200" spc="-28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i</a:t>
            </a:r>
            <a:r>
              <a:rPr dirty="0" sz="1200" spc="-28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z</a:t>
            </a:r>
            <a:r>
              <a:rPr dirty="0" sz="1200" spc="-28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-28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ç</a:t>
            </a:r>
            <a:r>
              <a:rPr dirty="0" sz="1200" spc="-28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õ</a:t>
            </a:r>
            <a:r>
              <a:rPr dirty="0" sz="1200" spc="-28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-28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s 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comprometidas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com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agroecologia.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1715" y="2749022"/>
            <a:ext cx="3032760" cy="739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que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podem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fazer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parte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da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Rede:</a:t>
            </a:r>
            <a:endParaRPr sz="1200">
              <a:latin typeface="Comic Sans MS"/>
              <a:cs typeface="Comic Sans MS"/>
            </a:endParaRPr>
          </a:p>
          <a:p>
            <a:pPr marL="12700" marR="5080" indent="457200">
              <a:lnSpc>
                <a:spcPct val="116100"/>
              </a:lnSpc>
              <a:spcBef>
                <a:spcPts val="835"/>
              </a:spcBef>
              <a:tabLst>
                <a:tab pos="937260" algn="l"/>
                <a:tab pos="1920239" algn="l"/>
                <a:tab pos="2127250" algn="l"/>
                <a:tab pos="2254250" algn="l"/>
                <a:tab pos="2854325" algn="l"/>
              </a:tabLst>
            </a:pPr>
            <a:r>
              <a:rPr dirty="0" sz="1200" spc="145" b="1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145" b="1">
                <a:solidFill>
                  <a:srgbClr val="003399"/>
                </a:solidFill>
                <a:latin typeface="Comic Sans MS"/>
                <a:cs typeface="Comic Sans MS"/>
              </a:rPr>
              <a:t>g</a:t>
            </a:r>
            <a:r>
              <a:rPr dirty="0" sz="1200" spc="145" b="1">
                <a:solidFill>
                  <a:srgbClr val="003399"/>
                </a:solidFill>
                <a:latin typeface="Comic Sans MS"/>
                <a:cs typeface="Comic Sans MS"/>
              </a:rPr>
              <a:t>r</a:t>
            </a:r>
            <a:r>
              <a:rPr dirty="0" sz="1200" spc="140" b="1">
                <a:solidFill>
                  <a:srgbClr val="003399"/>
                </a:solidFill>
                <a:latin typeface="Comic Sans MS"/>
                <a:cs typeface="Comic Sans MS"/>
              </a:rPr>
              <a:t>i</a:t>
            </a:r>
            <a:r>
              <a:rPr dirty="0" sz="1200" spc="145" b="1">
                <a:solidFill>
                  <a:srgbClr val="003399"/>
                </a:solidFill>
                <a:latin typeface="Comic Sans MS"/>
                <a:cs typeface="Comic Sans MS"/>
              </a:rPr>
              <a:t>c</a:t>
            </a:r>
            <a:r>
              <a:rPr dirty="0" sz="1200" spc="145" b="1">
                <a:solidFill>
                  <a:srgbClr val="003399"/>
                </a:solidFill>
                <a:latin typeface="Comic Sans MS"/>
                <a:cs typeface="Comic Sans MS"/>
              </a:rPr>
              <a:t>u</a:t>
            </a:r>
            <a:r>
              <a:rPr dirty="0" sz="1200" spc="145" b="1">
                <a:solidFill>
                  <a:srgbClr val="003399"/>
                </a:solidFill>
                <a:latin typeface="Comic Sans MS"/>
                <a:cs typeface="Comic Sans MS"/>
              </a:rPr>
              <a:t>l</a:t>
            </a:r>
            <a:r>
              <a:rPr dirty="0" sz="1200" spc="140" b="1">
                <a:solidFill>
                  <a:srgbClr val="003399"/>
                </a:solidFill>
                <a:latin typeface="Comic Sans MS"/>
                <a:cs typeface="Comic Sans MS"/>
              </a:rPr>
              <a:t>t</a:t>
            </a:r>
            <a:r>
              <a:rPr dirty="0" sz="1200" spc="145" b="1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spc="145" b="1">
                <a:solidFill>
                  <a:srgbClr val="003399"/>
                </a:solidFill>
                <a:latin typeface="Comic Sans MS"/>
                <a:cs typeface="Comic Sans MS"/>
              </a:rPr>
              <a:t>r</a:t>
            </a:r>
            <a:r>
              <a:rPr dirty="0" sz="1200" spc="140" b="1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145" b="1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(</a:t>
            </a:r>
            <a:r>
              <a:rPr dirty="0" sz="1200" spc="-37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45" b="1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145" b="1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)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	</a:t>
            </a:r>
            <a:r>
              <a:rPr dirty="0" sz="1200" spc="140" b="1">
                <a:solidFill>
                  <a:srgbClr val="003399"/>
                </a:solidFill>
                <a:latin typeface="Comic Sans MS"/>
                <a:cs typeface="Comic Sans MS"/>
              </a:rPr>
              <a:t>f</a:t>
            </a:r>
            <a:r>
              <a:rPr dirty="0" sz="1200" spc="145" b="1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145" b="1">
                <a:solidFill>
                  <a:srgbClr val="003399"/>
                </a:solidFill>
                <a:latin typeface="Comic Sans MS"/>
                <a:cs typeface="Comic Sans MS"/>
              </a:rPr>
              <a:t>m</a:t>
            </a:r>
            <a:r>
              <a:rPr dirty="0" sz="1200" spc="140" b="1">
                <a:solidFill>
                  <a:srgbClr val="003399"/>
                </a:solidFill>
                <a:latin typeface="Comic Sans MS"/>
                <a:cs typeface="Comic Sans MS"/>
              </a:rPr>
              <a:t>i</a:t>
            </a:r>
            <a:r>
              <a:rPr dirty="0" sz="1200" spc="145" b="1">
                <a:solidFill>
                  <a:srgbClr val="003399"/>
                </a:solidFill>
                <a:latin typeface="Comic Sans MS"/>
                <a:cs typeface="Comic Sans MS"/>
              </a:rPr>
              <a:t>l</a:t>
            </a:r>
            <a:r>
              <a:rPr dirty="0" sz="1200" spc="140" b="1">
                <a:solidFill>
                  <a:srgbClr val="003399"/>
                </a:solidFill>
                <a:latin typeface="Comic Sans MS"/>
                <a:cs typeface="Comic Sans MS"/>
              </a:rPr>
              <a:t>i</a:t>
            </a:r>
            <a:r>
              <a:rPr dirty="0" sz="1200" spc="145" b="1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145" b="1">
                <a:solidFill>
                  <a:srgbClr val="003399"/>
                </a:solidFill>
                <a:latin typeface="Comic Sans MS"/>
                <a:cs typeface="Comic Sans MS"/>
              </a:rPr>
              <a:t>r</a:t>
            </a:r>
            <a:r>
              <a:rPr dirty="0" sz="1200" spc="140" b="1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s 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ecologistas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organizados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em		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grupos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na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1712" y="3492313"/>
            <a:ext cx="30321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30605" algn="l"/>
                <a:tab pos="1306195" algn="l"/>
                <a:tab pos="1809114" algn="l"/>
                <a:tab pos="2926080" algn="l"/>
              </a:tabLst>
            </a:pP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comunidade	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suas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organizações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-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1654" y="3704678"/>
            <a:ext cx="2286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associações,</a:t>
            </a:r>
            <a:r>
              <a:rPr dirty="0" sz="1200" spc="-21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cooperativas,</a:t>
            </a:r>
            <a:r>
              <a:rPr dirty="0" sz="1200" spc="-21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etc.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95469" y="3038088"/>
            <a:ext cx="3032125" cy="981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Processadores</a:t>
            </a:r>
            <a:r>
              <a:rPr dirty="0" sz="1200" spc="24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25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comerciantes</a:t>
            </a:r>
            <a:r>
              <a:rPr dirty="0" sz="1200" spc="25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de </a:t>
            </a:r>
            <a:r>
              <a:rPr dirty="0" sz="1200" spc="-50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alimentos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ecológicos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(microempresa).</a:t>
            </a:r>
            <a:endParaRPr sz="1200">
              <a:latin typeface="Comic Sans MS"/>
              <a:cs typeface="Comic Sans MS"/>
            </a:endParaRPr>
          </a:p>
          <a:p>
            <a:pPr marL="12700" marR="5080" indent="457200">
              <a:lnSpc>
                <a:spcPct val="116100"/>
              </a:lnSpc>
              <a:spcBef>
                <a:spcPts val="835"/>
              </a:spcBef>
              <a:tabLst>
                <a:tab pos="1485265" algn="l"/>
                <a:tab pos="1917064" algn="l"/>
              </a:tabLst>
            </a:pP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F</a:t>
            </a:r>
            <a:r>
              <a:rPr dirty="0" sz="1200" spc="-29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-29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m</a:t>
            </a:r>
            <a:r>
              <a:rPr dirty="0" sz="1200" spc="-29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í</a:t>
            </a:r>
            <a:r>
              <a:rPr dirty="0" sz="1200" spc="-29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l</a:t>
            </a:r>
            <a:r>
              <a:rPr dirty="0" sz="1200" spc="-29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i</a:t>
            </a:r>
            <a:r>
              <a:rPr dirty="0" sz="1200" spc="-29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-29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d</a:t>
            </a:r>
            <a:r>
              <a:rPr dirty="0" sz="1200" spc="-29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m</a:t>
            </a:r>
            <a:r>
              <a:rPr dirty="0" sz="1200" spc="-29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spc="-29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r</a:t>
            </a:r>
            <a:r>
              <a:rPr dirty="0" sz="1200" spc="-29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-29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d</a:t>
            </a:r>
            <a:r>
              <a:rPr dirty="0" sz="1200" spc="-29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spc="-29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r</a:t>
            </a:r>
            <a:r>
              <a:rPr dirty="0" sz="1200" spc="-29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-29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dirty="0" sz="1200" spc="-29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/ 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trabalhadores</a:t>
            </a:r>
            <a:r>
              <a:rPr dirty="0" sz="1200" spc="-21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urbanos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03245" y="1212134"/>
            <a:ext cx="6560184" cy="8197850"/>
            <a:chOff x="503245" y="1212134"/>
            <a:chExt cx="6560184" cy="8197850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4783" y="3120115"/>
              <a:ext cx="250819" cy="11099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8599" y="1314990"/>
              <a:ext cx="250819" cy="11099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8599" y="1845911"/>
              <a:ext cx="250819" cy="11099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8599" y="2589198"/>
              <a:ext cx="250819" cy="11099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8599" y="3120119"/>
              <a:ext cx="250819" cy="11099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8599" y="3651040"/>
              <a:ext cx="250819" cy="11099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55739" y="1237534"/>
              <a:ext cx="6477000" cy="0"/>
            </a:xfrm>
            <a:custGeom>
              <a:avLst/>
              <a:gdLst/>
              <a:ahLst/>
              <a:cxnLst/>
              <a:rect l="l" t="t" r="r" b="b"/>
              <a:pathLst>
                <a:path w="6477000" h="0">
                  <a:moveTo>
                    <a:pt x="0" y="0"/>
                  </a:moveTo>
                  <a:lnTo>
                    <a:pt x="6476954" y="0"/>
                  </a:lnTo>
                </a:path>
              </a:pathLst>
            </a:custGeom>
            <a:ln w="50799">
              <a:solidFill>
                <a:srgbClr val="B5D8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44784" y="4039837"/>
              <a:ext cx="6470650" cy="72390"/>
            </a:xfrm>
            <a:custGeom>
              <a:avLst/>
              <a:gdLst/>
              <a:ahLst/>
              <a:cxnLst/>
              <a:rect l="l" t="t" r="r" b="b"/>
              <a:pathLst>
                <a:path w="6470650" h="72389">
                  <a:moveTo>
                    <a:pt x="0" y="71985"/>
                  </a:moveTo>
                  <a:lnTo>
                    <a:pt x="6470431" y="71985"/>
                  </a:lnTo>
                  <a:lnTo>
                    <a:pt x="6470431" y="0"/>
                  </a:lnTo>
                  <a:lnTo>
                    <a:pt x="0" y="0"/>
                  </a:lnTo>
                  <a:lnTo>
                    <a:pt x="0" y="71985"/>
                  </a:lnTo>
                  <a:close/>
                </a:path>
              </a:pathLst>
            </a:custGeom>
            <a:solidFill>
              <a:srgbClr val="B5D8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26676" y="4654652"/>
              <a:ext cx="6470650" cy="4754880"/>
            </a:xfrm>
            <a:custGeom>
              <a:avLst/>
              <a:gdLst/>
              <a:ahLst/>
              <a:cxnLst/>
              <a:rect l="l" t="t" r="r" b="b"/>
              <a:pathLst>
                <a:path w="6470650" h="4754880">
                  <a:moveTo>
                    <a:pt x="6470431" y="0"/>
                  </a:moveTo>
                  <a:lnTo>
                    <a:pt x="0" y="0"/>
                  </a:lnTo>
                  <a:lnTo>
                    <a:pt x="0" y="4754782"/>
                  </a:lnTo>
                  <a:lnTo>
                    <a:pt x="6470431" y="4754782"/>
                  </a:lnTo>
                  <a:lnTo>
                    <a:pt x="6470431" y="0"/>
                  </a:lnTo>
                  <a:close/>
                </a:path>
              </a:pathLst>
            </a:custGeom>
            <a:solidFill>
              <a:srgbClr val="E5EFD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47060" y="4595887"/>
              <a:ext cx="6472555" cy="0"/>
            </a:xfrm>
            <a:custGeom>
              <a:avLst/>
              <a:gdLst/>
              <a:ahLst/>
              <a:cxnLst/>
              <a:rect l="l" t="t" r="r" b="b"/>
              <a:pathLst>
                <a:path w="6472555" h="0">
                  <a:moveTo>
                    <a:pt x="0" y="0"/>
                  </a:moveTo>
                  <a:lnTo>
                    <a:pt x="6472464" y="0"/>
                  </a:lnTo>
                </a:path>
              </a:pathLst>
            </a:custGeom>
            <a:ln w="87410">
              <a:solidFill>
                <a:srgbClr val="B5D89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3977779" y="8045591"/>
            <a:ext cx="3032760" cy="450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dirty="0" u="sng" sz="12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OBS2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:</a:t>
            </a:r>
            <a:r>
              <a:rPr dirty="0" sz="12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criação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2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novo</a:t>
            </a:r>
            <a:r>
              <a:rPr dirty="0" sz="12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Núcleo</a:t>
            </a:r>
            <a:r>
              <a:rPr dirty="0" sz="12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regional 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deve</a:t>
            </a:r>
            <a:r>
              <a:rPr dirty="0" sz="12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ser</a:t>
            </a:r>
            <a:r>
              <a:rPr dirty="0" sz="12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acompanhado</a:t>
            </a:r>
            <a:r>
              <a:rPr dirty="0" sz="12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por</a:t>
            </a:r>
            <a:r>
              <a:rPr dirty="0" sz="12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outros</a:t>
            </a:r>
            <a:r>
              <a:rPr dirty="0" sz="12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Núcleos,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977776" y="8499812"/>
            <a:ext cx="30321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08990" algn="l"/>
                <a:tab pos="1150620" algn="l"/>
                <a:tab pos="1856105" algn="l"/>
                <a:tab pos="2077720" algn="l"/>
                <a:tab pos="2857500" algn="l"/>
              </a:tabLst>
            </a:pP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p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le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á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ap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v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977714" y="8712180"/>
            <a:ext cx="30327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Encontro</a:t>
            </a:r>
            <a:r>
              <a:rPr dirty="0" sz="1200" spc="229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Ampliado</a:t>
            </a:r>
            <a:r>
              <a:rPr dirty="0" sz="1200" spc="2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2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2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Ecovida,</a:t>
            </a:r>
            <a:r>
              <a:rPr dirty="0" sz="1200" spc="2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por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977695" y="8924545"/>
            <a:ext cx="28371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pelo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menos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2/3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dos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delegados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presentes.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13861" y="4647708"/>
            <a:ext cx="3032760" cy="450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57200">
              <a:lnSpc>
                <a:spcPct val="116100"/>
              </a:lnSpc>
              <a:spcBef>
                <a:spcPts val="100"/>
              </a:spcBef>
              <a:tabLst>
                <a:tab pos="419734" algn="l"/>
                <a:tab pos="1581785" algn="l"/>
                <a:tab pos="1868170" algn="l"/>
                <a:tab pos="2861945" algn="l"/>
              </a:tabLst>
            </a:pP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-17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pessoa</a:t>
            </a:r>
            <a:r>
              <a:rPr dirty="0" sz="1200" spc="-17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ou</a:t>
            </a:r>
            <a:r>
              <a:rPr dirty="0" sz="1200" spc="-17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organização</a:t>
            </a:r>
            <a:r>
              <a:rPr dirty="0" sz="1200" spc="-17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deve</a:t>
            </a:r>
            <a:r>
              <a:rPr dirty="0" sz="1200" spc="-17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estar  </a:t>
            </a:r>
            <a:r>
              <a:rPr dirty="0" sz="1200" spc="15" b="1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m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spc="20" b="1">
                <a:solidFill>
                  <a:srgbClr val="003399"/>
                </a:solidFill>
                <a:latin typeface="Comic Sans MS"/>
                <a:cs typeface="Comic Sans MS"/>
              </a:rPr>
              <a:t>c</a:t>
            </a:r>
            <a:r>
              <a:rPr dirty="0" sz="1200" spc="20" b="1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spc="20" b="1">
                <a:solidFill>
                  <a:srgbClr val="003399"/>
                </a:solidFill>
                <a:latin typeface="Comic Sans MS"/>
                <a:cs typeface="Comic Sans MS"/>
              </a:rPr>
              <a:t>n</a:t>
            </a:r>
            <a:r>
              <a:rPr dirty="0" sz="1200" spc="20" b="1">
                <a:solidFill>
                  <a:srgbClr val="003399"/>
                </a:solidFill>
                <a:latin typeface="Comic Sans MS"/>
                <a:cs typeface="Comic Sans MS"/>
              </a:rPr>
              <a:t>c</a:t>
            </a:r>
            <a:r>
              <a:rPr dirty="0" sz="1200" spc="20" b="1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spc="20" b="1">
                <a:solidFill>
                  <a:srgbClr val="003399"/>
                </a:solidFill>
                <a:latin typeface="Comic Sans MS"/>
                <a:cs typeface="Comic Sans MS"/>
              </a:rPr>
              <a:t>r</a:t>
            </a:r>
            <a:r>
              <a:rPr dirty="0" sz="1200" spc="15" b="1">
                <a:solidFill>
                  <a:srgbClr val="003399"/>
                </a:solidFill>
                <a:latin typeface="Comic Sans MS"/>
                <a:cs typeface="Comic Sans MS"/>
              </a:rPr>
              <a:t>d</a:t>
            </a:r>
            <a:r>
              <a:rPr dirty="0" sz="1200" spc="20" b="1">
                <a:solidFill>
                  <a:srgbClr val="003399"/>
                </a:solidFill>
                <a:latin typeface="Comic Sans MS"/>
                <a:cs typeface="Comic Sans MS"/>
              </a:rPr>
              <a:t>â</a:t>
            </a:r>
            <a:r>
              <a:rPr dirty="0" sz="1200" spc="20" b="1">
                <a:solidFill>
                  <a:srgbClr val="003399"/>
                </a:solidFill>
                <a:latin typeface="Comic Sans MS"/>
                <a:cs typeface="Comic Sans MS"/>
              </a:rPr>
              <a:t>n</a:t>
            </a:r>
            <a:r>
              <a:rPr dirty="0" sz="1200" spc="20" b="1">
                <a:solidFill>
                  <a:srgbClr val="003399"/>
                </a:solidFill>
                <a:latin typeface="Comic Sans MS"/>
                <a:cs typeface="Comic Sans MS"/>
              </a:rPr>
              <a:t>c</a:t>
            </a:r>
            <a:r>
              <a:rPr dirty="0" sz="1200" spc="15" b="1">
                <a:solidFill>
                  <a:srgbClr val="003399"/>
                </a:solidFill>
                <a:latin typeface="Comic Sans MS"/>
                <a:cs typeface="Comic Sans MS"/>
              </a:rPr>
              <a:t>i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spc="20" b="1">
                <a:solidFill>
                  <a:srgbClr val="003399"/>
                </a:solidFill>
                <a:latin typeface="Comic Sans MS"/>
                <a:cs typeface="Comic Sans MS"/>
              </a:rPr>
              <a:t>p</a:t>
            </a:r>
            <a:r>
              <a:rPr dirty="0" sz="1200" spc="20" b="1">
                <a:solidFill>
                  <a:srgbClr val="003399"/>
                </a:solidFill>
                <a:latin typeface="Comic Sans MS"/>
                <a:cs typeface="Comic Sans MS"/>
              </a:rPr>
              <a:t>r</a:t>
            </a:r>
            <a:r>
              <a:rPr dirty="0" sz="1200" spc="20" b="1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15" b="1">
                <a:solidFill>
                  <a:srgbClr val="003399"/>
                </a:solidFill>
                <a:latin typeface="Comic Sans MS"/>
                <a:cs typeface="Comic Sans MS"/>
              </a:rPr>
              <a:t>t</a:t>
            </a:r>
            <a:r>
              <a:rPr dirty="0" sz="1200" spc="15" b="1">
                <a:solidFill>
                  <a:srgbClr val="003399"/>
                </a:solidFill>
                <a:latin typeface="Comic Sans MS"/>
                <a:cs typeface="Comic Sans MS"/>
              </a:rPr>
              <a:t>i</a:t>
            </a:r>
            <a:r>
              <a:rPr dirty="0" sz="1200" spc="20" b="1">
                <a:solidFill>
                  <a:srgbClr val="003399"/>
                </a:solidFill>
                <a:latin typeface="Comic Sans MS"/>
                <a:cs typeface="Comic Sans MS"/>
              </a:rPr>
              <a:t>ca</a:t>
            </a:r>
            <a:r>
              <a:rPr dirty="0" sz="1200" spc="20" b="1">
                <a:solidFill>
                  <a:srgbClr val="003399"/>
                </a:solidFill>
                <a:latin typeface="Comic Sans MS"/>
                <a:cs typeface="Comic Sans MS"/>
              </a:rPr>
              <a:t>n</a:t>
            </a:r>
            <a:r>
              <a:rPr dirty="0" sz="1200" spc="15" b="1">
                <a:solidFill>
                  <a:srgbClr val="003399"/>
                </a:solidFill>
                <a:latin typeface="Comic Sans MS"/>
                <a:cs typeface="Comic Sans MS"/>
              </a:rPr>
              <a:t>d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spc="20" b="1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13805" y="5101925"/>
            <a:ext cx="13792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princípios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da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Rede;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977614" y="4647708"/>
            <a:ext cx="3032125" cy="662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organização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e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funcionamento da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Rede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 Ecovida</a:t>
            </a:r>
            <a:r>
              <a:rPr dirty="0" sz="1200" spc="-8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-8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spc="-8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Regimento</a:t>
            </a:r>
            <a:r>
              <a:rPr dirty="0" sz="1200" spc="-8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Interno</a:t>
            </a:r>
            <a:r>
              <a:rPr dirty="0" sz="1200" spc="-8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do</a:t>
            </a:r>
            <a:r>
              <a:rPr dirty="0" sz="1200" spc="-8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Núcleo </a:t>
            </a:r>
            <a:r>
              <a:rPr dirty="0" sz="1200" spc="-509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Regional;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70994" y="5420477"/>
            <a:ext cx="25749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spc="8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novo</a:t>
            </a:r>
            <a:r>
              <a:rPr dirty="0" sz="1200" spc="8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membro</a:t>
            </a:r>
            <a:r>
              <a:rPr dirty="0" sz="1200" spc="8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deve</a:t>
            </a:r>
            <a:r>
              <a:rPr dirty="0" sz="1200" spc="8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ser</a:t>
            </a:r>
            <a:r>
              <a:rPr dirty="0" sz="1200" spc="8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indicado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13723" y="5632845"/>
            <a:ext cx="2226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por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2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membros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atuais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da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Rede;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70808" y="6057574"/>
            <a:ext cx="25749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Ser</a:t>
            </a:r>
            <a:r>
              <a:rPr dirty="0" sz="1200" spc="-13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aprovado(a)</a:t>
            </a:r>
            <a:r>
              <a:rPr dirty="0" sz="1200" spc="-13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no</a:t>
            </a:r>
            <a:r>
              <a:rPr dirty="0" sz="1200" spc="-13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Núcleo</a:t>
            </a:r>
            <a:r>
              <a:rPr dirty="0" sz="1200" spc="-13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Regional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13552" y="6269938"/>
            <a:ext cx="26822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por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pelo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menos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2/3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seus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membros;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977342" y="5497175"/>
            <a:ext cx="3032760" cy="12998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10" b="1">
                <a:solidFill>
                  <a:srgbClr val="003399"/>
                </a:solidFill>
                <a:latin typeface="Comic Sans MS"/>
                <a:cs typeface="Comic Sans MS"/>
              </a:rPr>
              <a:t>processo</a:t>
            </a:r>
            <a:r>
              <a:rPr dirty="0" sz="1200" spc="114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60" b="1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 spc="6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14" b="1">
                <a:solidFill>
                  <a:srgbClr val="003399"/>
                </a:solidFill>
                <a:latin typeface="Comic Sans MS"/>
                <a:cs typeface="Comic Sans MS"/>
              </a:rPr>
              <a:t>produção, </a:t>
            </a:r>
            <a:r>
              <a:rPr dirty="0" sz="1200" spc="12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55" b="1">
                <a:solidFill>
                  <a:srgbClr val="003399"/>
                </a:solidFill>
                <a:latin typeface="Comic Sans MS"/>
                <a:cs typeface="Comic Sans MS"/>
              </a:rPr>
              <a:t>beneficiamento,</a:t>
            </a:r>
            <a:r>
              <a:rPr dirty="0" sz="1200" spc="6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55" b="1">
                <a:solidFill>
                  <a:srgbClr val="003399"/>
                </a:solidFill>
                <a:latin typeface="Comic Sans MS"/>
                <a:cs typeface="Comic Sans MS"/>
              </a:rPr>
              <a:t>armazenamento</a:t>
            </a:r>
            <a:r>
              <a:rPr dirty="0" sz="1200" spc="6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e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25" b="1">
                <a:solidFill>
                  <a:srgbClr val="003399"/>
                </a:solidFill>
                <a:latin typeface="Comic Sans MS"/>
                <a:cs typeface="Comic Sans MS"/>
              </a:rPr>
              <a:t>transporte</a:t>
            </a:r>
            <a:r>
              <a:rPr dirty="0" sz="1200" spc="3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20" b="1">
                <a:solidFill>
                  <a:srgbClr val="003399"/>
                </a:solidFill>
                <a:latin typeface="Comic Sans MS"/>
                <a:cs typeface="Comic Sans MS"/>
              </a:rPr>
              <a:t>deve</a:t>
            </a:r>
            <a:r>
              <a:rPr dirty="0" sz="1200" spc="2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20" b="1">
                <a:solidFill>
                  <a:srgbClr val="003399"/>
                </a:solidFill>
                <a:latin typeface="Comic Sans MS"/>
                <a:cs typeface="Comic Sans MS"/>
              </a:rPr>
              <a:t>ser</a:t>
            </a:r>
            <a:r>
              <a:rPr dirty="0" sz="1200" spc="25" b="1">
                <a:solidFill>
                  <a:srgbClr val="003399"/>
                </a:solidFill>
                <a:latin typeface="Comic Sans MS"/>
                <a:cs typeface="Comic Sans MS"/>
              </a:rPr>
              <a:t> acompanhado </a:t>
            </a:r>
            <a:r>
              <a:rPr dirty="0" sz="1200" spc="-509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00" b="1">
                <a:solidFill>
                  <a:srgbClr val="003399"/>
                </a:solidFill>
                <a:latin typeface="Comic Sans MS"/>
                <a:cs typeface="Comic Sans MS"/>
              </a:rPr>
              <a:t>t</a:t>
            </a:r>
            <a:r>
              <a:rPr dirty="0" sz="1200" spc="100" b="1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105" b="1">
                <a:solidFill>
                  <a:srgbClr val="003399"/>
                </a:solidFill>
                <a:latin typeface="Comic Sans MS"/>
                <a:cs typeface="Comic Sans MS"/>
              </a:rPr>
              <a:t>c</a:t>
            </a:r>
            <a:r>
              <a:rPr dirty="0" sz="1200" spc="105" b="1">
                <a:solidFill>
                  <a:srgbClr val="003399"/>
                </a:solidFill>
                <a:latin typeface="Comic Sans MS"/>
                <a:cs typeface="Comic Sans MS"/>
              </a:rPr>
              <a:t>n</a:t>
            </a:r>
            <a:r>
              <a:rPr dirty="0" sz="1200" spc="100" b="1">
                <a:solidFill>
                  <a:srgbClr val="003399"/>
                </a:solidFill>
                <a:latin typeface="Comic Sans MS"/>
                <a:cs typeface="Comic Sans MS"/>
              </a:rPr>
              <a:t>i</a:t>
            </a:r>
            <a:r>
              <a:rPr dirty="0" sz="1200" spc="105" b="1">
                <a:solidFill>
                  <a:srgbClr val="003399"/>
                </a:solidFill>
                <a:latin typeface="Comic Sans MS"/>
                <a:cs typeface="Comic Sans MS"/>
              </a:rPr>
              <a:t>ca</a:t>
            </a:r>
            <a:r>
              <a:rPr dirty="0" sz="1200" spc="105" b="1">
                <a:solidFill>
                  <a:srgbClr val="003399"/>
                </a:solidFill>
                <a:latin typeface="Comic Sans MS"/>
                <a:cs typeface="Comic Sans MS"/>
              </a:rPr>
              <a:t>m</a:t>
            </a:r>
            <a:r>
              <a:rPr dirty="0" sz="1200" spc="100" b="1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105" b="1">
                <a:solidFill>
                  <a:srgbClr val="003399"/>
                </a:solidFill>
                <a:latin typeface="Comic Sans MS"/>
                <a:cs typeface="Comic Sans MS"/>
              </a:rPr>
              <a:t>n</a:t>
            </a:r>
            <a:r>
              <a:rPr dirty="0" sz="1200" spc="100" b="1">
                <a:solidFill>
                  <a:srgbClr val="003399"/>
                </a:solidFill>
                <a:latin typeface="Comic Sans MS"/>
                <a:cs typeface="Comic Sans MS"/>
              </a:rPr>
              <a:t>t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  </a:t>
            </a:r>
            <a:r>
              <a:rPr dirty="0" sz="1200" spc="10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05" b="1">
                <a:solidFill>
                  <a:srgbClr val="003399"/>
                </a:solidFill>
                <a:latin typeface="Comic Sans MS"/>
                <a:cs typeface="Comic Sans MS"/>
              </a:rPr>
              <a:t>p</a:t>
            </a:r>
            <a:r>
              <a:rPr dirty="0" sz="1200" spc="105" b="1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r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  </a:t>
            </a:r>
            <a:r>
              <a:rPr dirty="0" sz="1200" spc="10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05" b="1">
                <a:solidFill>
                  <a:srgbClr val="003399"/>
                </a:solidFill>
                <a:latin typeface="Comic Sans MS"/>
                <a:cs typeface="Comic Sans MS"/>
              </a:rPr>
              <a:t>p</a:t>
            </a:r>
            <a:r>
              <a:rPr dirty="0" sz="1200" spc="100" b="1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105" b="1">
                <a:solidFill>
                  <a:srgbClr val="003399"/>
                </a:solidFill>
                <a:latin typeface="Comic Sans MS"/>
                <a:cs typeface="Comic Sans MS"/>
              </a:rPr>
              <a:t>ss</a:t>
            </a:r>
            <a:r>
              <a:rPr dirty="0" sz="1200" spc="105" b="1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spc="105" b="1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  </a:t>
            </a:r>
            <a:r>
              <a:rPr dirty="0" sz="1200" spc="10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00" b="1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/</a:t>
            </a:r>
            <a:r>
              <a:rPr dirty="0" sz="1200" spc="-41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05" b="1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u 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entidade(s)</a:t>
            </a:r>
            <a:r>
              <a:rPr dirty="0" sz="1200" spc="-12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 spc="-12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assessoria</a:t>
            </a:r>
            <a:r>
              <a:rPr dirty="0" sz="1200" spc="-12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qualificadas</a:t>
            </a:r>
            <a:r>
              <a:rPr dirty="0" sz="1200" spc="-12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em </a:t>
            </a:r>
            <a:r>
              <a:rPr dirty="0" sz="1200" spc="-509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agroecologia.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70723" y="6694667"/>
            <a:ext cx="25749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Preencher</a:t>
            </a:r>
            <a:r>
              <a:rPr dirty="0" sz="1200" spc="-13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spc="-13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cadastro</a:t>
            </a:r>
            <a:r>
              <a:rPr dirty="0" sz="1200" spc="-13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 spc="-13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filiação</a:t>
            </a:r>
            <a:r>
              <a:rPr dirty="0" sz="1200" spc="-13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(1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13519" y="6907031"/>
            <a:ext cx="12738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por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organização);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70711" y="7331766"/>
            <a:ext cx="25749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Para</a:t>
            </a:r>
            <a:r>
              <a:rPr dirty="0" sz="1200" spc="10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oficializar</a:t>
            </a:r>
            <a:r>
              <a:rPr dirty="0" sz="1200" spc="10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10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adesão</a:t>
            </a:r>
            <a:r>
              <a:rPr dirty="0" sz="1200" spc="10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deve-se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13477" y="7544130"/>
            <a:ext cx="3032125" cy="8458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pagar</a:t>
            </a:r>
            <a:r>
              <a:rPr dirty="0" sz="1200" spc="-21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anuidade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da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Rede;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1200">
              <a:latin typeface="Comic Sans MS"/>
              <a:cs typeface="Comic Sans MS"/>
            </a:endParaRPr>
          </a:p>
          <a:p>
            <a:pPr marL="12700" marR="5080" indent="457200">
              <a:lnSpc>
                <a:spcPct val="116100"/>
              </a:lnSpc>
              <a:tabLst>
                <a:tab pos="1385570" algn="l"/>
                <a:tab pos="1833245" algn="l"/>
                <a:tab pos="2774315" algn="l"/>
              </a:tabLst>
            </a:pP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Par</a:t>
            </a:r>
            <a:r>
              <a:rPr dirty="0" sz="1200" spc="10" b="1">
                <a:solidFill>
                  <a:srgbClr val="003399"/>
                </a:solidFill>
                <a:latin typeface="Comic Sans MS"/>
                <a:cs typeface="Comic Sans MS"/>
              </a:rPr>
              <a:t>t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ici</a:t>
            </a:r>
            <a:r>
              <a:rPr dirty="0" sz="1200" spc="10" b="1">
                <a:solidFill>
                  <a:srgbClr val="003399"/>
                </a:solidFill>
                <a:latin typeface="Comic Sans MS"/>
                <a:cs typeface="Comic Sans MS"/>
              </a:rPr>
              <a:t>p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ar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das	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ati</a:t>
            </a:r>
            <a:r>
              <a:rPr dirty="0" sz="1200" spc="5" b="1">
                <a:solidFill>
                  <a:srgbClr val="003399"/>
                </a:solidFill>
                <a:latin typeface="Comic Sans MS"/>
                <a:cs typeface="Comic Sans MS"/>
              </a:rPr>
              <a:t>v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ida</a:t>
            </a:r>
            <a:r>
              <a:rPr dirty="0" sz="1200" spc="5" b="1">
                <a:solidFill>
                  <a:srgbClr val="003399"/>
                </a:solidFill>
                <a:latin typeface="Comic Sans MS"/>
                <a:cs typeface="Comic Sans MS"/>
              </a:rPr>
              <a:t>d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es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dos 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Núcleos</a:t>
            </a:r>
            <a:r>
              <a:rPr dirty="0" sz="1200" spc="25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Regionais</a:t>
            </a:r>
            <a:r>
              <a:rPr dirty="0" sz="1200" spc="25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254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eventualmente</a:t>
            </a:r>
            <a:r>
              <a:rPr dirty="0" sz="1200" spc="25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dos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13462" y="8393598"/>
            <a:ext cx="30321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41705" algn="l"/>
                <a:tab pos="1882775" algn="l"/>
                <a:tab pos="2168525" algn="l"/>
                <a:tab pos="2545080" algn="l"/>
              </a:tabLst>
            </a:pPr>
            <a:r>
              <a:rPr dirty="0" sz="1200" spc="15" b="1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15" b="1">
                <a:solidFill>
                  <a:srgbClr val="003399"/>
                </a:solidFill>
                <a:latin typeface="Comic Sans MS"/>
                <a:cs typeface="Comic Sans MS"/>
              </a:rPr>
              <a:t>n</a:t>
            </a:r>
            <a:r>
              <a:rPr dirty="0" sz="1200" spc="15" b="1">
                <a:solidFill>
                  <a:srgbClr val="003399"/>
                </a:solidFill>
                <a:latin typeface="Comic Sans MS"/>
                <a:cs typeface="Comic Sans MS"/>
              </a:rPr>
              <a:t>c</a:t>
            </a:r>
            <a:r>
              <a:rPr dirty="0" sz="1200" spc="15" b="1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spc="15" b="1">
                <a:solidFill>
                  <a:srgbClr val="003399"/>
                </a:solidFill>
                <a:latin typeface="Comic Sans MS"/>
                <a:cs typeface="Comic Sans MS"/>
              </a:rPr>
              <a:t>n</a:t>
            </a:r>
            <a:r>
              <a:rPr dirty="0" sz="1200" spc="10" b="1">
                <a:solidFill>
                  <a:srgbClr val="003399"/>
                </a:solidFill>
                <a:latin typeface="Comic Sans MS"/>
                <a:cs typeface="Comic Sans MS"/>
              </a:rPr>
              <a:t>t</a:t>
            </a:r>
            <a:r>
              <a:rPr dirty="0" sz="1200" spc="15" b="1">
                <a:solidFill>
                  <a:srgbClr val="003399"/>
                </a:solidFill>
                <a:latin typeface="Comic Sans MS"/>
                <a:cs typeface="Comic Sans MS"/>
              </a:rPr>
              <a:t>r</a:t>
            </a:r>
            <a:r>
              <a:rPr dirty="0" sz="1200" spc="15" b="1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spc="15" b="1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15" b="1">
                <a:solidFill>
                  <a:srgbClr val="003399"/>
                </a:solidFill>
                <a:latin typeface="Comic Sans MS"/>
                <a:cs typeface="Comic Sans MS"/>
              </a:rPr>
              <a:t>m</a:t>
            </a:r>
            <a:r>
              <a:rPr dirty="0" sz="1200" spc="15" b="1">
                <a:solidFill>
                  <a:srgbClr val="003399"/>
                </a:solidFill>
                <a:latin typeface="Comic Sans MS"/>
                <a:cs typeface="Comic Sans MS"/>
              </a:rPr>
              <a:t>p</a:t>
            </a:r>
            <a:r>
              <a:rPr dirty="0" sz="1200" spc="15" b="1">
                <a:solidFill>
                  <a:srgbClr val="003399"/>
                </a:solidFill>
                <a:latin typeface="Comic Sans MS"/>
                <a:cs typeface="Comic Sans MS"/>
              </a:rPr>
              <a:t>l</a:t>
            </a:r>
            <a:r>
              <a:rPr dirty="0" sz="1200" spc="10" b="1">
                <a:solidFill>
                  <a:srgbClr val="003399"/>
                </a:solidFill>
                <a:latin typeface="Comic Sans MS"/>
                <a:cs typeface="Comic Sans MS"/>
              </a:rPr>
              <a:t>i</a:t>
            </a:r>
            <a:r>
              <a:rPr dirty="0" sz="1200" spc="15" b="1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10" b="1">
                <a:solidFill>
                  <a:srgbClr val="003399"/>
                </a:solidFill>
                <a:latin typeface="Comic Sans MS"/>
                <a:cs typeface="Comic Sans MS"/>
              </a:rPr>
              <a:t>d</a:t>
            </a:r>
            <a:r>
              <a:rPr dirty="0" sz="1200" spc="15" b="1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spc="10" b="1">
                <a:solidFill>
                  <a:srgbClr val="003399"/>
                </a:solidFill>
                <a:latin typeface="Comic Sans MS"/>
                <a:cs typeface="Comic Sans MS"/>
              </a:rPr>
              <a:t>d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spc="15" b="1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spc="15" b="1">
                <a:solidFill>
                  <a:srgbClr val="003399"/>
                </a:solidFill>
                <a:latin typeface="Comic Sans MS"/>
                <a:cs typeface="Comic Sans MS"/>
              </a:rPr>
              <a:t>u</a:t>
            </a:r>
            <a:r>
              <a:rPr dirty="0" sz="1200" spc="10" b="1">
                <a:solidFill>
                  <a:srgbClr val="003399"/>
                </a:solidFill>
                <a:latin typeface="Comic Sans MS"/>
                <a:cs typeface="Comic Sans MS"/>
              </a:rPr>
              <a:t>t</a:t>
            </a:r>
            <a:r>
              <a:rPr dirty="0" sz="1200" spc="15" b="1">
                <a:solidFill>
                  <a:srgbClr val="003399"/>
                </a:solidFill>
                <a:latin typeface="Comic Sans MS"/>
                <a:cs typeface="Comic Sans MS"/>
              </a:rPr>
              <a:t>r</a:t>
            </a:r>
            <a:r>
              <a:rPr dirty="0" sz="1200" spc="15" b="1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13416" y="8605963"/>
            <a:ext cx="3032125" cy="633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atividades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da</a:t>
            </a:r>
            <a:r>
              <a:rPr dirty="0" sz="1200" spc="-21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Rede;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50">
              <a:latin typeface="Comic Sans MS"/>
              <a:cs typeface="Comic Sans MS"/>
            </a:endParaRPr>
          </a:p>
          <a:p>
            <a:pPr marL="469265">
              <a:lnSpc>
                <a:spcPct val="100000"/>
              </a:lnSpc>
              <a:tabLst>
                <a:tab pos="1376680" algn="l"/>
                <a:tab pos="1827530" algn="l"/>
                <a:tab pos="2160270" algn="l"/>
                <a:tab pos="2844165" algn="l"/>
              </a:tabLst>
            </a:pP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Concordar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com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as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normas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977196" y="6983719"/>
            <a:ext cx="3032760" cy="8750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6100"/>
              </a:lnSpc>
              <a:spcBef>
                <a:spcPts val="100"/>
              </a:spcBef>
            </a:pPr>
            <a:r>
              <a:rPr dirty="0" u="sng" sz="1200" spc="-5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OBS1:</a:t>
            </a:r>
            <a:r>
              <a:rPr dirty="0" sz="1200" spc="-5">
                <a:latin typeface="Comic Sans MS"/>
                <a:cs typeface="Comic Sans MS"/>
              </a:rPr>
              <a:t> Se </a:t>
            </a:r>
            <a:r>
              <a:rPr dirty="0" sz="1200">
                <a:latin typeface="Comic Sans MS"/>
                <a:cs typeface="Comic Sans MS"/>
              </a:rPr>
              <a:t>um(a) novo(a) agricultor(a) ou </a:t>
            </a:r>
            <a:r>
              <a:rPr dirty="0" sz="1200" spc="5">
                <a:latin typeface="Comic Sans MS"/>
                <a:cs typeface="Comic Sans MS"/>
              </a:rPr>
              <a:t> </a:t>
            </a:r>
            <a:r>
              <a:rPr dirty="0" sz="1200">
                <a:latin typeface="Comic Sans MS"/>
                <a:cs typeface="Comic Sans MS"/>
              </a:rPr>
              <a:t>consumidor(a) quiser fazer parte </a:t>
            </a:r>
            <a:r>
              <a:rPr dirty="0" sz="1200" spc="-5">
                <a:latin typeface="Comic Sans MS"/>
                <a:cs typeface="Comic Sans MS"/>
              </a:rPr>
              <a:t>de </a:t>
            </a:r>
            <a:r>
              <a:rPr dirty="0" sz="1200">
                <a:latin typeface="Comic Sans MS"/>
                <a:cs typeface="Comic Sans MS"/>
              </a:rPr>
              <a:t>um </a:t>
            </a:r>
            <a:r>
              <a:rPr dirty="0" sz="1200" spc="5">
                <a:latin typeface="Comic Sans MS"/>
                <a:cs typeface="Comic Sans MS"/>
              </a:rPr>
              <a:t> </a:t>
            </a:r>
            <a:r>
              <a:rPr dirty="0" sz="1200">
                <a:latin typeface="Comic Sans MS"/>
                <a:cs typeface="Comic Sans MS"/>
              </a:rPr>
              <a:t>grupo/associação/cooperativa, é o próprio </a:t>
            </a:r>
            <a:r>
              <a:rPr dirty="0" sz="1200" spc="-345">
                <a:latin typeface="Comic Sans MS"/>
                <a:cs typeface="Comic Sans MS"/>
              </a:rPr>
              <a:t> </a:t>
            </a:r>
            <a:r>
              <a:rPr dirty="0" sz="1200">
                <a:latin typeface="Comic Sans MS"/>
                <a:cs typeface="Comic Sans MS"/>
              </a:rPr>
              <a:t>grupo</a:t>
            </a:r>
            <a:r>
              <a:rPr dirty="0" sz="1200" spc="-145">
                <a:latin typeface="Comic Sans MS"/>
                <a:cs typeface="Comic Sans MS"/>
              </a:rPr>
              <a:t> </a:t>
            </a:r>
            <a:r>
              <a:rPr dirty="0" sz="1200">
                <a:latin typeface="Comic Sans MS"/>
                <a:cs typeface="Comic Sans MS"/>
              </a:rPr>
              <a:t>que</a:t>
            </a:r>
            <a:r>
              <a:rPr dirty="0" sz="1200" spc="-145">
                <a:latin typeface="Comic Sans MS"/>
                <a:cs typeface="Comic Sans MS"/>
              </a:rPr>
              <a:t> </a:t>
            </a:r>
            <a:r>
              <a:rPr dirty="0" sz="1200" spc="-5">
                <a:latin typeface="Comic Sans MS"/>
                <a:cs typeface="Comic Sans MS"/>
              </a:rPr>
              <a:t>deve</a:t>
            </a:r>
            <a:r>
              <a:rPr dirty="0" sz="1200" spc="-145">
                <a:latin typeface="Comic Sans MS"/>
                <a:cs typeface="Comic Sans MS"/>
              </a:rPr>
              <a:t> </a:t>
            </a:r>
            <a:r>
              <a:rPr dirty="0" sz="1200">
                <a:latin typeface="Comic Sans MS"/>
                <a:cs typeface="Comic Sans MS"/>
              </a:rPr>
              <a:t>aprovar</a:t>
            </a:r>
            <a:r>
              <a:rPr dirty="0" sz="1200" spc="-150">
                <a:latin typeface="Comic Sans MS"/>
                <a:cs typeface="Comic Sans MS"/>
              </a:rPr>
              <a:t> </a:t>
            </a:r>
            <a:r>
              <a:rPr dirty="0" sz="1200">
                <a:latin typeface="Comic Sans MS"/>
                <a:cs typeface="Comic Sans MS"/>
              </a:rPr>
              <a:t>sua</a:t>
            </a:r>
            <a:r>
              <a:rPr dirty="0" sz="1200" spc="-145">
                <a:latin typeface="Comic Sans MS"/>
                <a:cs typeface="Comic Sans MS"/>
              </a:rPr>
              <a:t> </a:t>
            </a:r>
            <a:r>
              <a:rPr dirty="0" sz="1200">
                <a:latin typeface="Comic Sans MS"/>
                <a:cs typeface="Comic Sans MS"/>
              </a:rPr>
              <a:t>entrada.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526675" y="798815"/>
            <a:ext cx="6506209" cy="8395970"/>
            <a:chOff x="526675" y="798815"/>
            <a:chExt cx="6506209" cy="8395970"/>
          </a:xfrm>
        </p:grpSpPr>
        <p:sp>
          <p:nvSpPr>
            <p:cNvPr id="46" name="object 46"/>
            <p:cNvSpPr/>
            <p:nvPr/>
          </p:nvSpPr>
          <p:spPr>
            <a:xfrm>
              <a:off x="540475" y="798815"/>
              <a:ext cx="6492240" cy="413384"/>
            </a:xfrm>
            <a:custGeom>
              <a:avLst/>
              <a:gdLst/>
              <a:ahLst/>
              <a:cxnLst/>
              <a:rect l="l" t="t" r="r" b="b"/>
              <a:pathLst>
                <a:path w="6492240" h="413384">
                  <a:moveTo>
                    <a:pt x="0" y="413319"/>
                  </a:moveTo>
                  <a:lnTo>
                    <a:pt x="6492218" y="413319"/>
                  </a:lnTo>
                  <a:lnTo>
                    <a:pt x="6492218" y="0"/>
                  </a:lnTo>
                  <a:lnTo>
                    <a:pt x="0" y="0"/>
                  </a:lnTo>
                  <a:lnTo>
                    <a:pt x="0" y="413319"/>
                  </a:lnTo>
                  <a:close/>
                </a:path>
              </a:pathLst>
            </a:custGeom>
            <a:solidFill>
              <a:srgbClr val="E5EFD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6675" y="4729734"/>
              <a:ext cx="250819" cy="11099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6675" y="5473021"/>
              <a:ext cx="250819" cy="11099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6675" y="6110125"/>
              <a:ext cx="250819" cy="110991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6675" y="6747228"/>
              <a:ext cx="250819" cy="110991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6675" y="7384330"/>
              <a:ext cx="250819" cy="110992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6675" y="8021433"/>
              <a:ext cx="250819" cy="110991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6675" y="9083271"/>
              <a:ext cx="250819" cy="110991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90491" y="5579204"/>
              <a:ext cx="250819" cy="110991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533890" y="4111822"/>
              <a:ext cx="6485890" cy="440690"/>
            </a:xfrm>
            <a:custGeom>
              <a:avLst/>
              <a:gdLst/>
              <a:ahLst/>
              <a:cxnLst/>
              <a:rect l="l" t="t" r="r" b="b"/>
              <a:pathLst>
                <a:path w="6485890" h="440689">
                  <a:moveTo>
                    <a:pt x="6485634" y="0"/>
                  </a:moveTo>
                  <a:lnTo>
                    <a:pt x="0" y="0"/>
                  </a:lnTo>
                  <a:lnTo>
                    <a:pt x="0" y="440359"/>
                  </a:lnTo>
                  <a:lnTo>
                    <a:pt x="6485634" y="440359"/>
                  </a:lnTo>
                  <a:lnTo>
                    <a:pt x="6485634" y="0"/>
                  </a:lnTo>
                  <a:close/>
                </a:path>
              </a:pathLst>
            </a:custGeom>
            <a:solidFill>
              <a:srgbClr val="E5EFD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6" name="object 56"/>
          <p:cNvSpPr txBox="1"/>
          <p:nvPr/>
        </p:nvSpPr>
        <p:spPr>
          <a:xfrm>
            <a:off x="2050951" y="4214807"/>
            <a:ext cx="3406140" cy="24130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8.</a:t>
            </a:r>
            <a:r>
              <a:rPr dirty="0" sz="1400" spc="409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10">
                <a:solidFill>
                  <a:srgbClr val="1E1916"/>
                </a:solidFill>
                <a:latin typeface="Comic Sans MS"/>
                <a:cs typeface="Comic Sans MS"/>
              </a:rPr>
              <a:t>CONDIÇÕES</a:t>
            </a:r>
            <a:r>
              <a:rPr dirty="0" sz="14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10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10">
                <a:solidFill>
                  <a:srgbClr val="1E1916"/>
                </a:solidFill>
                <a:latin typeface="Comic Sans MS"/>
                <a:cs typeface="Comic Sans MS"/>
              </a:rPr>
              <a:t>ADESÃO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À</a:t>
            </a:r>
            <a:r>
              <a:rPr dirty="0" sz="14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1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endParaRPr sz="1400">
              <a:latin typeface="Comic Sans MS"/>
              <a:cs typeface="Comic Sans MS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0" y="9409434"/>
            <a:ext cx="7560309" cy="1282700"/>
            <a:chOff x="0" y="9409434"/>
            <a:chExt cx="7560309" cy="1282700"/>
          </a:xfrm>
        </p:grpSpPr>
        <p:sp>
          <p:nvSpPr>
            <p:cNvPr id="58" name="object 58"/>
            <p:cNvSpPr/>
            <p:nvPr/>
          </p:nvSpPr>
          <p:spPr>
            <a:xfrm>
              <a:off x="0" y="9409434"/>
              <a:ext cx="7560309" cy="1282700"/>
            </a:xfrm>
            <a:custGeom>
              <a:avLst/>
              <a:gdLst/>
              <a:ahLst/>
              <a:cxnLst/>
              <a:rect l="l" t="t" r="r" b="b"/>
              <a:pathLst>
                <a:path w="7560309" h="1282700">
                  <a:moveTo>
                    <a:pt x="0" y="1282565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1282565"/>
                  </a:lnTo>
                  <a:lnTo>
                    <a:pt x="0" y="1282565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25605" y="9493528"/>
              <a:ext cx="1394010" cy="998942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0958" y="9501484"/>
              <a:ext cx="1420905" cy="974242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35787" y="9497664"/>
              <a:ext cx="1285711" cy="1000710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25664" y="9497509"/>
              <a:ext cx="1236935" cy="1011297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81042" y="9505479"/>
              <a:ext cx="1464527" cy="1006956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1629582" y="10331985"/>
              <a:ext cx="1393825" cy="258445"/>
            </a:xfrm>
            <a:custGeom>
              <a:avLst/>
              <a:gdLst/>
              <a:ahLst/>
              <a:cxnLst/>
              <a:rect l="l" t="t" r="r" b="b"/>
              <a:pathLst>
                <a:path w="1393825" h="258445">
                  <a:moveTo>
                    <a:pt x="1393294" y="0"/>
                  </a:moveTo>
                  <a:lnTo>
                    <a:pt x="0" y="0"/>
                  </a:lnTo>
                  <a:lnTo>
                    <a:pt x="0" y="257850"/>
                  </a:lnTo>
                  <a:lnTo>
                    <a:pt x="1393294" y="257850"/>
                  </a:lnTo>
                  <a:lnTo>
                    <a:pt x="13932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5" name="object 65"/>
          <p:cNvSpPr txBox="1"/>
          <p:nvPr/>
        </p:nvSpPr>
        <p:spPr>
          <a:xfrm>
            <a:off x="1679173" y="10319076"/>
            <a:ext cx="1294130" cy="26289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86360" marR="5080" indent="-74295">
              <a:lnSpc>
                <a:spcPts val="910"/>
              </a:lnSpc>
              <a:spcBef>
                <a:spcPts val="170"/>
              </a:spcBef>
            </a:pP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Entrega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alim.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prog.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90">
                <a:solidFill>
                  <a:srgbClr val="1E1916"/>
                </a:solidFill>
                <a:latin typeface="Arial MT"/>
                <a:cs typeface="Arial MT"/>
              </a:rPr>
              <a:t>Compra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Direta 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Acampamento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95">
                <a:solidFill>
                  <a:srgbClr val="1E1916"/>
                </a:solidFill>
                <a:latin typeface="Arial MT"/>
                <a:cs typeface="Arial MT"/>
              </a:rPr>
              <a:t>Campo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Erê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SC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3104729" y="10328918"/>
            <a:ext cx="1354455" cy="258445"/>
          </a:xfrm>
          <a:custGeom>
            <a:avLst/>
            <a:gdLst/>
            <a:ahLst/>
            <a:cxnLst/>
            <a:rect l="l" t="t" r="r" b="b"/>
            <a:pathLst>
              <a:path w="1354454" h="258445">
                <a:moveTo>
                  <a:pt x="1354122" y="0"/>
                </a:moveTo>
                <a:lnTo>
                  <a:pt x="0" y="0"/>
                </a:lnTo>
                <a:lnTo>
                  <a:pt x="0" y="257849"/>
                </a:lnTo>
                <a:lnTo>
                  <a:pt x="1354122" y="257849"/>
                </a:lnTo>
                <a:lnTo>
                  <a:pt x="135412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 txBox="1"/>
          <p:nvPr/>
        </p:nvSpPr>
        <p:spPr>
          <a:xfrm>
            <a:off x="3106999" y="10316009"/>
            <a:ext cx="1350010" cy="26289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5080" indent="106045">
              <a:lnSpc>
                <a:spcPts val="910"/>
              </a:lnSpc>
              <a:spcBef>
                <a:spcPts val="170"/>
              </a:spcBef>
            </a:pP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Alimentos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ecológicos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merenda  escolar-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90">
                <a:solidFill>
                  <a:srgbClr val="1E1916"/>
                </a:solidFill>
                <a:latin typeface="Arial MT"/>
                <a:cs typeface="Arial MT"/>
              </a:rPr>
              <a:t>Compra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Direta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Saltinho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SC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4532414" y="10429937"/>
            <a:ext cx="2820035" cy="169545"/>
          </a:xfrm>
          <a:custGeom>
            <a:avLst/>
            <a:gdLst/>
            <a:ahLst/>
            <a:cxnLst/>
            <a:rect l="l" t="t" r="r" b="b"/>
            <a:pathLst>
              <a:path w="2820034" h="169545">
                <a:moveTo>
                  <a:pt x="2819830" y="0"/>
                </a:moveTo>
                <a:lnTo>
                  <a:pt x="0" y="0"/>
                </a:lnTo>
                <a:lnTo>
                  <a:pt x="0" y="168944"/>
                </a:lnTo>
                <a:lnTo>
                  <a:pt x="2819830" y="168944"/>
                </a:lnTo>
                <a:lnTo>
                  <a:pt x="28198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 txBox="1"/>
          <p:nvPr/>
        </p:nvSpPr>
        <p:spPr>
          <a:xfrm>
            <a:off x="4866919" y="10414360"/>
            <a:ext cx="215138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Entrega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90">
                <a:solidFill>
                  <a:srgbClr val="1E1916"/>
                </a:solidFill>
                <a:latin typeface="Arial MT"/>
                <a:cs typeface="Arial MT"/>
              </a:rPr>
              <a:t>Compra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direta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sopão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comunitário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Castro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PR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101753" y="10443924"/>
            <a:ext cx="1429385" cy="149860"/>
          </a:xfrm>
          <a:custGeom>
            <a:avLst/>
            <a:gdLst/>
            <a:ahLst/>
            <a:cxnLst/>
            <a:rect l="l" t="t" r="r" b="b"/>
            <a:pathLst>
              <a:path w="1429385" h="149859">
                <a:moveTo>
                  <a:pt x="1429268" y="0"/>
                </a:moveTo>
                <a:lnTo>
                  <a:pt x="0" y="0"/>
                </a:lnTo>
                <a:lnTo>
                  <a:pt x="0" y="149255"/>
                </a:lnTo>
                <a:lnTo>
                  <a:pt x="1429268" y="149255"/>
                </a:lnTo>
                <a:lnTo>
                  <a:pt x="14292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 txBox="1"/>
          <p:nvPr/>
        </p:nvSpPr>
        <p:spPr>
          <a:xfrm>
            <a:off x="104411" y="10427756"/>
            <a:ext cx="14243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Loja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Coop.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Sul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Ecológica-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Pelotas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RS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72" name="object 72"/>
          <p:cNvGrpSpPr/>
          <p:nvPr/>
        </p:nvGrpSpPr>
        <p:grpSpPr>
          <a:xfrm>
            <a:off x="-1577" y="0"/>
            <a:ext cx="7561580" cy="247015"/>
            <a:chOff x="-1577" y="0"/>
            <a:chExt cx="7561580" cy="247015"/>
          </a:xfrm>
        </p:grpSpPr>
        <p:sp>
          <p:nvSpPr>
            <p:cNvPr id="73" name="object 73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5" name="object 75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21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76" name="object 7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017691" y="264480"/>
            <a:ext cx="423524" cy="445943"/>
          </a:xfrm>
          <a:prstGeom prst="rect">
            <a:avLst/>
          </a:prstGeom>
        </p:spPr>
      </p:pic>
      <p:sp>
        <p:nvSpPr>
          <p:cNvPr id="77" name="object 77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2420748" y="387578"/>
            <a:ext cx="2700020" cy="71183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023619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7.</a:t>
            </a:r>
            <a:r>
              <a:rPr dirty="0" sz="1400" spc="409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QUEM</a:t>
            </a:r>
            <a:r>
              <a:rPr dirty="0" sz="14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FAZ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PARTE</a:t>
            </a:r>
            <a:r>
              <a:rPr dirty="0" sz="14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4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endParaRPr sz="1400">
              <a:latin typeface="Comic Sans MS"/>
              <a:cs typeface="Comic Sans MS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540475" y="628368"/>
            <a:ext cx="6492240" cy="170815"/>
            <a:chOff x="540475" y="628368"/>
            <a:chExt cx="6492240" cy="170815"/>
          </a:xfrm>
        </p:grpSpPr>
        <p:sp>
          <p:nvSpPr>
            <p:cNvPr id="80" name="object 80"/>
            <p:cNvSpPr/>
            <p:nvPr/>
          </p:nvSpPr>
          <p:spPr>
            <a:xfrm>
              <a:off x="3437873" y="628368"/>
              <a:ext cx="965835" cy="32384"/>
            </a:xfrm>
            <a:custGeom>
              <a:avLst/>
              <a:gdLst/>
              <a:ahLst/>
              <a:cxnLst/>
              <a:rect l="l" t="t" r="r" b="b"/>
              <a:pathLst>
                <a:path w="965835" h="32384">
                  <a:moveTo>
                    <a:pt x="960076" y="0"/>
                  </a:moveTo>
                  <a:lnTo>
                    <a:pt x="12247" y="0"/>
                  </a:lnTo>
                  <a:lnTo>
                    <a:pt x="5511" y="0"/>
                  </a:lnTo>
                  <a:lnTo>
                    <a:pt x="0" y="7222"/>
                  </a:lnTo>
                  <a:lnTo>
                    <a:pt x="0" y="24879"/>
                  </a:lnTo>
                  <a:lnTo>
                    <a:pt x="5511" y="32097"/>
                  </a:lnTo>
                  <a:lnTo>
                    <a:pt x="960076" y="32097"/>
                  </a:lnTo>
                  <a:lnTo>
                    <a:pt x="965588" y="24879"/>
                  </a:lnTo>
                  <a:lnTo>
                    <a:pt x="965588" y="7222"/>
                  </a:lnTo>
                  <a:lnTo>
                    <a:pt x="960076" y="0"/>
                  </a:lnTo>
                  <a:close/>
                </a:path>
              </a:pathLst>
            </a:custGeom>
            <a:solidFill>
              <a:srgbClr val="7CBC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540475" y="697216"/>
              <a:ext cx="6492240" cy="101600"/>
            </a:xfrm>
            <a:custGeom>
              <a:avLst/>
              <a:gdLst/>
              <a:ahLst/>
              <a:cxnLst/>
              <a:rect l="l" t="t" r="r" b="b"/>
              <a:pathLst>
                <a:path w="6492240" h="101600">
                  <a:moveTo>
                    <a:pt x="0" y="101598"/>
                  </a:moveTo>
                  <a:lnTo>
                    <a:pt x="6492218" y="101598"/>
                  </a:lnTo>
                  <a:lnTo>
                    <a:pt x="6492218" y="0"/>
                  </a:lnTo>
                  <a:lnTo>
                    <a:pt x="0" y="0"/>
                  </a:lnTo>
                  <a:lnTo>
                    <a:pt x="0" y="101598"/>
                  </a:lnTo>
                  <a:close/>
                </a:path>
              </a:pathLst>
            </a:custGeom>
            <a:solidFill>
              <a:srgbClr val="B5D899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142" y="5065210"/>
            <a:ext cx="3028950" cy="450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57200">
              <a:lnSpc>
                <a:spcPct val="116100"/>
              </a:lnSpc>
              <a:spcBef>
                <a:spcPts val="100"/>
              </a:spcBef>
              <a:tabLst>
                <a:tab pos="1783080" algn="l"/>
                <a:tab pos="2137410" algn="l"/>
              </a:tabLst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organizacionais</a:t>
            </a:r>
            <a:r>
              <a:rPr dirty="0" sz="1200" spc="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históricos,</a:t>
            </a:r>
            <a:r>
              <a:rPr dirty="0" sz="1200" spc="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resultantes</a:t>
            </a:r>
            <a:r>
              <a:rPr dirty="0" sz="1200" spc="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95760" y="5065210"/>
            <a:ext cx="3029585" cy="15125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Rede se torna menos burocrática,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sem muitas estruturas, seu funcionamento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mais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ágil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transparente;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</a:pP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Os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encontros e reuniões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tem um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número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menor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pessoas,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já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conhecem,</a:t>
            </a:r>
            <a:r>
              <a:rPr dirty="0" sz="1200" spc="3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3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permite</a:t>
            </a:r>
            <a:r>
              <a:rPr dirty="0" sz="1200" spc="3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3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maior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08301" y="6578403"/>
            <a:ext cx="3004185" cy="6407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  <a:tabLst>
                <a:tab pos="997585" algn="l"/>
                <a:tab pos="1214755" algn="l"/>
                <a:tab pos="2258695" algn="l"/>
                <a:tab pos="2565400" algn="l"/>
              </a:tabLst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participação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envolvimento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	todos,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16100"/>
              </a:lnSpc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fortalecendo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os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princípios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democráticos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4896" y="5489942"/>
            <a:ext cx="3029585" cy="2149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condições</a:t>
            </a:r>
            <a:r>
              <a:rPr dirty="0" sz="12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sociais,</a:t>
            </a:r>
            <a:r>
              <a:rPr dirty="0" sz="12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culturais,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econômicas</a:t>
            </a:r>
            <a:r>
              <a:rPr dirty="0" sz="12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ambientais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comuns.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3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Adaptação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forma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organização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construção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realidade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local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regional.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3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Maior agilidade, já que numa região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os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membros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estão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mais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próximos, </a:t>
            </a:r>
            <a:r>
              <a:rPr dirty="0" sz="1200" spc="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facilitando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deslocamento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2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reuniões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encontros;</a:t>
            </a:r>
            <a:endParaRPr sz="1200">
              <a:latin typeface="Comic Sans MS"/>
              <a:cs typeface="Comic Sans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6388" y="1287436"/>
            <a:ext cx="4301355" cy="322601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517515" y="4507762"/>
            <a:ext cx="2034539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Reunião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Núcleo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Sudoeste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Paraná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95990" y="1466438"/>
            <a:ext cx="2034539" cy="2252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</a:t>
            </a:r>
            <a:r>
              <a:rPr dirty="0" sz="1200" spc="-1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1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</a:t>
            </a:r>
            <a:r>
              <a:rPr dirty="0" sz="1200" spc="-1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1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-1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spc="-1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1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funcionamento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Rede, ela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está organizada em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Núcleos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spc="5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Regionais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0">
                <a:solidFill>
                  <a:srgbClr val="1E1916"/>
                </a:solidFill>
                <a:latin typeface="Comic Sans MS"/>
                <a:cs typeface="Comic Sans MS"/>
              </a:rPr>
              <a:t>(NR´s),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estes </a:t>
            </a:r>
            <a:r>
              <a:rPr dirty="0" sz="1200" spc="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Núcleos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reúnem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todos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membros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Rede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uma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determinada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região.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ts val="1950"/>
              </a:lnSpc>
              <a:spcBef>
                <a:spcPts val="85"/>
              </a:spcBef>
            </a:pP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Os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Núcleos são a </a:t>
            </a:r>
            <a:r>
              <a:rPr dirty="0" sz="1400" spc="-59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p</a:t>
            </a:r>
            <a:r>
              <a:rPr dirty="0" sz="1400" spc="-38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400" spc="-38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400" spc="-38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400" spc="-38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400" spc="-38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400" spc="-38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p</a:t>
            </a:r>
            <a:r>
              <a:rPr dirty="0" sz="1400" spc="-38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-38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l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  </a:t>
            </a:r>
            <a:r>
              <a:rPr dirty="0" sz="1400" spc="2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400" spc="-38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400" spc="-38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400" spc="-38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400" spc="-38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-38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400" spc="-38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e 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funcional</a:t>
            </a:r>
            <a:r>
              <a:rPr dirty="0" sz="1400" spc="-2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400" spc="-2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Rede.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2633" y="4748381"/>
            <a:ext cx="599948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 i="1">
                <a:solidFill>
                  <a:srgbClr val="211B18"/>
                </a:solidFill>
                <a:latin typeface="Arial"/>
                <a:cs typeface="Arial"/>
              </a:rPr>
              <a:t>Condições</a:t>
            </a:r>
            <a:r>
              <a:rPr dirty="0" sz="1600" b="1" i="1">
                <a:solidFill>
                  <a:srgbClr val="211B18"/>
                </a:solidFill>
                <a:latin typeface="Arial"/>
                <a:cs typeface="Arial"/>
              </a:rPr>
              <a:t> </a:t>
            </a:r>
            <a:r>
              <a:rPr dirty="0" sz="1600" spc="-5" b="1" i="1">
                <a:solidFill>
                  <a:srgbClr val="CCFFCC"/>
                </a:solidFill>
                <a:latin typeface="Arial"/>
                <a:cs typeface="Arial"/>
              </a:rPr>
              <a:t>resultantes</a:t>
            </a:r>
            <a:r>
              <a:rPr dirty="0" sz="1600" spc="5" b="1" i="1">
                <a:solidFill>
                  <a:srgbClr val="CCFFCC"/>
                </a:solidFill>
                <a:latin typeface="Arial"/>
                <a:cs typeface="Arial"/>
              </a:rPr>
              <a:t> </a:t>
            </a:r>
            <a:r>
              <a:rPr dirty="0" sz="1600" spc="-5" b="1" i="1">
                <a:solidFill>
                  <a:srgbClr val="CCFFCC"/>
                </a:solidFill>
                <a:latin typeface="Arial"/>
                <a:cs typeface="Arial"/>
              </a:rPr>
              <a:t>da</a:t>
            </a:r>
            <a:r>
              <a:rPr dirty="0" sz="1600" b="1" i="1">
                <a:solidFill>
                  <a:srgbClr val="CCFFCC"/>
                </a:solidFill>
                <a:latin typeface="Arial"/>
                <a:cs typeface="Arial"/>
              </a:rPr>
              <a:t> </a:t>
            </a:r>
            <a:r>
              <a:rPr dirty="0" sz="1600" spc="-5" b="1" i="1">
                <a:solidFill>
                  <a:srgbClr val="CCFFCC"/>
                </a:solidFill>
                <a:latin typeface="Arial"/>
                <a:cs typeface="Arial"/>
              </a:rPr>
              <a:t>forma</a:t>
            </a:r>
            <a:r>
              <a:rPr dirty="0" sz="1600" spc="5" b="1" i="1">
                <a:solidFill>
                  <a:srgbClr val="CCFFCC"/>
                </a:solidFill>
                <a:latin typeface="Arial"/>
                <a:cs typeface="Arial"/>
              </a:rPr>
              <a:t> </a:t>
            </a:r>
            <a:r>
              <a:rPr dirty="0" sz="1600" spc="-5" b="1" i="1">
                <a:solidFill>
                  <a:srgbClr val="CCFFCC"/>
                </a:solidFill>
                <a:latin typeface="Arial"/>
                <a:cs typeface="Arial"/>
              </a:rPr>
              <a:t>de</a:t>
            </a:r>
            <a:r>
              <a:rPr dirty="0" sz="1600" b="1" i="1">
                <a:solidFill>
                  <a:srgbClr val="CCFFCC"/>
                </a:solidFill>
                <a:latin typeface="Arial"/>
                <a:cs typeface="Arial"/>
              </a:rPr>
              <a:t> </a:t>
            </a:r>
            <a:r>
              <a:rPr dirty="0" sz="1600" spc="-5" b="1" i="1">
                <a:solidFill>
                  <a:srgbClr val="CCFFCC"/>
                </a:solidFill>
                <a:latin typeface="Arial"/>
                <a:cs typeface="Arial"/>
              </a:rPr>
              <a:t>ser</a:t>
            </a:r>
            <a:r>
              <a:rPr dirty="0" sz="1600" spc="5" b="1" i="1">
                <a:solidFill>
                  <a:srgbClr val="CCFFCC"/>
                </a:solidFill>
                <a:latin typeface="Arial"/>
                <a:cs typeface="Arial"/>
              </a:rPr>
              <a:t> </a:t>
            </a:r>
            <a:r>
              <a:rPr dirty="0" sz="1600" spc="-5" b="1" i="1">
                <a:solidFill>
                  <a:srgbClr val="CCFFCC"/>
                </a:solidFill>
                <a:latin typeface="Arial"/>
                <a:cs typeface="Arial"/>
              </a:rPr>
              <a:t>em</a:t>
            </a:r>
            <a:r>
              <a:rPr dirty="0" sz="1600" b="1" i="1">
                <a:solidFill>
                  <a:srgbClr val="CCFFCC"/>
                </a:solidFill>
                <a:latin typeface="Arial"/>
                <a:cs typeface="Arial"/>
              </a:rPr>
              <a:t> </a:t>
            </a:r>
            <a:r>
              <a:rPr dirty="0" sz="1600" b="1" i="1">
                <a:solidFill>
                  <a:srgbClr val="CCFFCC"/>
                </a:solidFill>
                <a:latin typeface="Arial"/>
                <a:cs typeface="Arial"/>
              </a:rPr>
              <a:t>Núcleos</a:t>
            </a:r>
            <a:r>
              <a:rPr dirty="0" sz="1600" spc="5" b="1" i="1">
                <a:solidFill>
                  <a:srgbClr val="CCFFCC"/>
                </a:solidFill>
                <a:latin typeface="Arial"/>
                <a:cs typeface="Arial"/>
              </a:rPr>
              <a:t> </a:t>
            </a:r>
            <a:r>
              <a:rPr dirty="0" sz="1600" b="1" i="1">
                <a:solidFill>
                  <a:srgbClr val="CCFFCC"/>
                </a:solidFill>
                <a:latin typeface="Arial"/>
                <a:cs typeface="Arial"/>
              </a:rPr>
              <a:t>Regionais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29838" y="6572563"/>
            <a:ext cx="3160439" cy="256415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4788" y="7825965"/>
            <a:ext cx="6379845" cy="1499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3355340" indent="45720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Possibilita um melhor conhecimento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entre</a:t>
            </a:r>
            <a:r>
              <a:rPr dirty="0" sz="12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os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membros</a:t>
            </a:r>
            <a:r>
              <a:rPr dirty="0" sz="12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Núcleo,</a:t>
            </a:r>
            <a:r>
              <a:rPr dirty="0" sz="12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podem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 </a:t>
            </a:r>
            <a:r>
              <a:rPr dirty="0" sz="1200" spc="-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visitar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mais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facilidade,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este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conhecimento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mútuo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fundamental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processo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geração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credibilidade;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50">
              <a:latin typeface="Comic Sans MS"/>
              <a:cs typeface="Comic Sans MS"/>
            </a:endParaRPr>
          </a:p>
          <a:p>
            <a:pPr marL="3395345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solidFill>
                  <a:srgbClr val="1E1916"/>
                </a:solidFill>
                <a:latin typeface="Times New Roman"/>
                <a:cs typeface="Times New Roman"/>
              </a:rPr>
              <a:t>Encontro</a:t>
            </a:r>
            <a:r>
              <a:rPr dirty="0" sz="1200" spc="-15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1E1916"/>
                </a:solidFill>
                <a:latin typeface="Times New Roman"/>
                <a:cs typeface="Times New Roman"/>
              </a:rPr>
              <a:t>do</a:t>
            </a:r>
            <a:r>
              <a:rPr dirty="0" sz="1200" spc="-10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1E1916"/>
                </a:solidFill>
                <a:latin typeface="Times New Roman"/>
                <a:cs typeface="Times New Roman"/>
              </a:rPr>
              <a:t>Núcleo</a:t>
            </a:r>
            <a:r>
              <a:rPr dirty="0" sz="1200" spc="-10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1E1916"/>
                </a:solidFill>
                <a:latin typeface="Times New Roman"/>
                <a:cs typeface="Times New Roman"/>
              </a:rPr>
              <a:t>Litoral</a:t>
            </a:r>
            <a:r>
              <a:rPr dirty="0" sz="1200" spc="-10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1E1916"/>
                </a:solidFill>
                <a:latin typeface="Times New Roman"/>
                <a:cs typeface="Times New Roman"/>
              </a:rPr>
              <a:t>de</a:t>
            </a:r>
            <a:r>
              <a:rPr dirty="0" sz="1200" spc="-10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Times New Roman"/>
                <a:cs typeface="Times New Roman"/>
              </a:rPr>
              <a:t>SC</a:t>
            </a:r>
            <a:r>
              <a:rPr dirty="0" sz="1200" spc="-10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1E1916"/>
                </a:solidFill>
                <a:latin typeface="Times New Roman"/>
                <a:cs typeface="Times New Roman"/>
              </a:rPr>
              <a:t>-</a:t>
            </a:r>
            <a:r>
              <a:rPr dirty="0" sz="1200" spc="-10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1E1916"/>
                </a:solidFill>
                <a:latin typeface="Times New Roman"/>
                <a:cs typeface="Times New Roman"/>
              </a:rPr>
              <a:t>Paulo</a:t>
            </a:r>
            <a:r>
              <a:rPr dirty="0" sz="1200" spc="-10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1E1916"/>
                </a:solidFill>
                <a:latin typeface="Times New Roman"/>
                <a:cs typeface="Times New Roman"/>
              </a:rPr>
              <a:t>Lopes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0" y="4746661"/>
            <a:ext cx="7560309" cy="5945505"/>
            <a:chOff x="0" y="4746661"/>
            <a:chExt cx="7560309" cy="5945505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0988" y="5088161"/>
              <a:ext cx="229997" cy="23307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7139" y="6074881"/>
              <a:ext cx="229997" cy="23307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81244" y="5964656"/>
              <a:ext cx="232512" cy="23279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68924" y="5143255"/>
              <a:ext cx="229998" cy="23307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2538" y="7820143"/>
              <a:ext cx="229998" cy="23307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2538" y="6817313"/>
              <a:ext cx="229998" cy="23307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24592" y="4759361"/>
              <a:ext cx="6506845" cy="4610100"/>
            </a:xfrm>
            <a:custGeom>
              <a:avLst/>
              <a:gdLst/>
              <a:ahLst/>
              <a:cxnLst/>
              <a:rect l="l" t="t" r="r" b="b"/>
              <a:pathLst>
                <a:path w="6506845" h="4610100">
                  <a:moveTo>
                    <a:pt x="0" y="0"/>
                  </a:moveTo>
                  <a:lnTo>
                    <a:pt x="6506784" y="0"/>
                  </a:lnTo>
                  <a:lnTo>
                    <a:pt x="6506784" y="4609609"/>
                  </a:lnTo>
                  <a:lnTo>
                    <a:pt x="0" y="4609609"/>
                  </a:lnTo>
                  <a:lnTo>
                    <a:pt x="0" y="0"/>
                  </a:lnTo>
                  <a:close/>
                </a:path>
              </a:pathLst>
            </a:custGeom>
            <a:ln w="25401">
              <a:solidFill>
                <a:srgbClr val="9EC6D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0" y="9409434"/>
              <a:ext cx="7560309" cy="1282700"/>
            </a:xfrm>
            <a:custGeom>
              <a:avLst/>
              <a:gdLst/>
              <a:ahLst/>
              <a:cxnLst/>
              <a:rect l="l" t="t" r="r" b="b"/>
              <a:pathLst>
                <a:path w="7560309" h="1282700">
                  <a:moveTo>
                    <a:pt x="0" y="1282565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1282565"/>
                  </a:lnTo>
                  <a:lnTo>
                    <a:pt x="0" y="1282565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811" y="9501408"/>
              <a:ext cx="1505052" cy="103895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88176" y="9496900"/>
              <a:ext cx="1293911" cy="97043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82399" y="9497466"/>
              <a:ext cx="1470427" cy="103155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53503" y="10443905"/>
              <a:ext cx="4399915" cy="149860"/>
            </a:xfrm>
            <a:custGeom>
              <a:avLst/>
              <a:gdLst/>
              <a:ahLst/>
              <a:cxnLst/>
              <a:rect l="l" t="t" r="r" b="b"/>
              <a:pathLst>
                <a:path w="4399915" h="149859">
                  <a:moveTo>
                    <a:pt x="4399323" y="0"/>
                  </a:moveTo>
                  <a:lnTo>
                    <a:pt x="0" y="0"/>
                  </a:lnTo>
                  <a:lnTo>
                    <a:pt x="0" y="149256"/>
                  </a:lnTo>
                  <a:lnTo>
                    <a:pt x="4399323" y="149256"/>
                  </a:lnTo>
                  <a:lnTo>
                    <a:pt x="43993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/>
          <p:nvPr/>
        </p:nvSpPr>
        <p:spPr>
          <a:xfrm>
            <a:off x="542541" y="1212134"/>
            <a:ext cx="6492240" cy="42545"/>
          </a:xfrm>
          <a:custGeom>
            <a:avLst/>
            <a:gdLst/>
            <a:ahLst/>
            <a:cxnLst/>
            <a:rect l="l" t="t" r="r" b="b"/>
            <a:pathLst>
              <a:path w="6492240" h="42544">
                <a:moveTo>
                  <a:pt x="0" y="42458"/>
                </a:moveTo>
                <a:lnTo>
                  <a:pt x="6492218" y="42458"/>
                </a:lnTo>
                <a:lnTo>
                  <a:pt x="6492218" y="0"/>
                </a:lnTo>
                <a:lnTo>
                  <a:pt x="0" y="0"/>
                </a:lnTo>
                <a:lnTo>
                  <a:pt x="0" y="42458"/>
                </a:lnTo>
                <a:close/>
              </a:path>
            </a:pathLst>
          </a:custGeom>
          <a:solidFill>
            <a:srgbClr val="B5D8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548168" y="770115"/>
            <a:ext cx="6487160" cy="442595"/>
          </a:xfrm>
          <a:prstGeom prst="rect">
            <a:avLst/>
          </a:prstGeom>
          <a:solidFill>
            <a:srgbClr val="E5EFD8"/>
          </a:solidFill>
        </p:spPr>
        <p:txBody>
          <a:bodyPr wrap="square" lIns="0" tIns="67310" rIns="0" bIns="0" rtlCol="0" vert="horz">
            <a:spAutoFit/>
          </a:bodyPr>
          <a:lstStyle/>
          <a:p>
            <a:pPr marL="1724660">
              <a:lnSpc>
                <a:spcPct val="100000"/>
              </a:lnSpc>
              <a:spcBef>
                <a:spcPts val="530"/>
              </a:spcBef>
            </a:pP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9.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OS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NÚCLEOS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REGIONAIS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Nr’s.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68564" y="10427738"/>
            <a:ext cx="216979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Feira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40">
                <a:solidFill>
                  <a:srgbClr val="1E1916"/>
                </a:solidFill>
                <a:latin typeface="Arial MT"/>
                <a:cs typeface="Arial MT"/>
              </a:rPr>
              <a:t>V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erde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Núcelo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Maurício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B.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9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Amaral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Curitiba/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PR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-1577" y="0"/>
            <a:ext cx="7561580" cy="247015"/>
            <a:chOff x="-1577" y="0"/>
            <a:chExt cx="7561580" cy="247015"/>
          </a:xfrm>
        </p:grpSpPr>
        <p:sp>
          <p:nvSpPr>
            <p:cNvPr id="29" name="object 29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22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017691" y="264480"/>
            <a:ext cx="423524" cy="445943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432056" y="387578"/>
            <a:ext cx="977265" cy="2260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548168" y="628368"/>
            <a:ext cx="6492240" cy="142240"/>
            <a:chOff x="548168" y="628368"/>
            <a:chExt cx="6492240" cy="142240"/>
          </a:xfrm>
        </p:grpSpPr>
        <p:sp>
          <p:nvSpPr>
            <p:cNvPr id="36" name="object 36"/>
            <p:cNvSpPr/>
            <p:nvPr/>
          </p:nvSpPr>
          <p:spPr>
            <a:xfrm>
              <a:off x="3437873" y="628368"/>
              <a:ext cx="965835" cy="32384"/>
            </a:xfrm>
            <a:custGeom>
              <a:avLst/>
              <a:gdLst/>
              <a:ahLst/>
              <a:cxnLst/>
              <a:rect l="l" t="t" r="r" b="b"/>
              <a:pathLst>
                <a:path w="965835" h="32384">
                  <a:moveTo>
                    <a:pt x="960076" y="0"/>
                  </a:moveTo>
                  <a:lnTo>
                    <a:pt x="12247" y="0"/>
                  </a:lnTo>
                  <a:lnTo>
                    <a:pt x="5511" y="0"/>
                  </a:lnTo>
                  <a:lnTo>
                    <a:pt x="0" y="7222"/>
                  </a:lnTo>
                  <a:lnTo>
                    <a:pt x="0" y="24879"/>
                  </a:lnTo>
                  <a:lnTo>
                    <a:pt x="5511" y="32097"/>
                  </a:lnTo>
                  <a:lnTo>
                    <a:pt x="960076" y="32097"/>
                  </a:lnTo>
                  <a:lnTo>
                    <a:pt x="965588" y="24879"/>
                  </a:lnTo>
                  <a:lnTo>
                    <a:pt x="965588" y="7222"/>
                  </a:lnTo>
                  <a:lnTo>
                    <a:pt x="960076" y="0"/>
                  </a:lnTo>
                  <a:close/>
                </a:path>
              </a:pathLst>
            </a:custGeom>
            <a:solidFill>
              <a:srgbClr val="7CBC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48168" y="668516"/>
              <a:ext cx="6492240" cy="101600"/>
            </a:xfrm>
            <a:custGeom>
              <a:avLst/>
              <a:gdLst/>
              <a:ahLst/>
              <a:cxnLst/>
              <a:rect l="l" t="t" r="r" b="b"/>
              <a:pathLst>
                <a:path w="6492240" h="101600">
                  <a:moveTo>
                    <a:pt x="0" y="101598"/>
                  </a:moveTo>
                  <a:lnTo>
                    <a:pt x="6492218" y="101598"/>
                  </a:lnTo>
                  <a:lnTo>
                    <a:pt x="6492218" y="0"/>
                  </a:lnTo>
                  <a:lnTo>
                    <a:pt x="0" y="0"/>
                  </a:lnTo>
                  <a:lnTo>
                    <a:pt x="0" y="101598"/>
                  </a:lnTo>
                  <a:close/>
                </a:path>
              </a:pathLst>
            </a:custGeom>
            <a:solidFill>
              <a:srgbClr val="B5D899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8" name="object 38"/>
          <p:cNvGrpSpPr/>
          <p:nvPr/>
        </p:nvGrpSpPr>
        <p:grpSpPr>
          <a:xfrm>
            <a:off x="4630711" y="9493664"/>
            <a:ext cx="2819400" cy="1099185"/>
            <a:chOff x="4630711" y="9493664"/>
            <a:chExt cx="2819400" cy="1099185"/>
          </a:xfrm>
        </p:grpSpPr>
        <p:pic>
          <p:nvPicPr>
            <p:cNvPr id="39" name="object 3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44741" y="9498936"/>
              <a:ext cx="1417172" cy="94950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162495" y="9493664"/>
              <a:ext cx="1277321" cy="978335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4630711" y="10451326"/>
              <a:ext cx="2819400" cy="141605"/>
            </a:xfrm>
            <a:custGeom>
              <a:avLst/>
              <a:gdLst/>
              <a:ahLst/>
              <a:cxnLst/>
              <a:rect l="l" t="t" r="r" b="b"/>
              <a:pathLst>
                <a:path w="2819400" h="141604">
                  <a:moveTo>
                    <a:pt x="2819112" y="0"/>
                  </a:moveTo>
                  <a:lnTo>
                    <a:pt x="0" y="0"/>
                  </a:lnTo>
                  <a:lnTo>
                    <a:pt x="0" y="141483"/>
                  </a:lnTo>
                  <a:lnTo>
                    <a:pt x="2819112" y="141483"/>
                  </a:lnTo>
                  <a:lnTo>
                    <a:pt x="28191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/>
          <p:cNvSpPr txBox="1"/>
          <p:nvPr/>
        </p:nvSpPr>
        <p:spPr>
          <a:xfrm>
            <a:off x="5552881" y="10434928"/>
            <a:ext cx="9747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Alimentos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agroecológicos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47297" y="760205"/>
          <a:ext cx="6661150" cy="45853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44945"/>
              </a:tblGrid>
              <a:tr h="517242">
                <a:tc>
                  <a:txBody>
                    <a:bodyPr/>
                    <a:lstStyle/>
                    <a:p>
                      <a:pPr marL="194818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1400" spc="-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9</a:t>
                      </a:r>
                      <a:r>
                        <a:rPr dirty="0" sz="1400" spc="-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.1</a:t>
                      </a:r>
                      <a:r>
                        <a:rPr dirty="0" sz="1400" spc="-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4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-</a:t>
                      </a:r>
                      <a:r>
                        <a:rPr dirty="0" sz="1400" spc="409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u="heavy" sz="1400" spc="-5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C</a:t>
                      </a:r>
                      <a:r>
                        <a:rPr dirty="0" u="heavy" sz="1400" spc="-5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o</a:t>
                      </a:r>
                      <a:r>
                        <a:rPr dirty="0" u="heavy" sz="1400" spc="-5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mo</a:t>
                      </a:r>
                      <a:r>
                        <a:rPr dirty="0" u="heavy" sz="1400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u="heavy" sz="1400" spc="-5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c</a:t>
                      </a:r>
                      <a:r>
                        <a:rPr dirty="0" u="heavy" sz="1400" spc="-5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ri</a:t>
                      </a:r>
                      <a:r>
                        <a:rPr dirty="0" u="heavy" sz="1400" spc="-5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ar </a:t>
                      </a:r>
                      <a:r>
                        <a:rPr dirty="0" u="heavy" sz="1400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u</a:t>
                      </a:r>
                      <a:r>
                        <a:rPr dirty="0" u="heavy" sz="1400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m</a:t>
                      </a:r>
                      <a:r>
                        <a:rPr dirty="0" u="heavy" sz="1400" spc="-5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u="heavy" sz="1400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n</a:t>
                      </a:r>
                      <a:r>
                        <a:rPr dirty="0" u="heavy" sz="1400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ov</a:t>
                      </a:r>
                      <a:r>
                        <a:rPr dirty="0" u="heavy" sz="1400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o</a:t>
                      </a:r>
                      <a:r>
                        <a:rPr dirty="0" u="heavy" sz="1400" spc="-5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u="heavy" sz="1400" spc="-5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N</a:t>
                      </a:r>
                      <a:r>
                        <a:rPr dirty="0" u="heavy" sz="1400" spc="-5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ú</a:t>
                      </a:r>
                      <a:r>
                        <a:rPr dirty="0" u="heavy" sz="1400" spc="-5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c</a:t>
                      </a:r>
                      <a:r>
                        <a:rPr dirty="0" u="heavy" sz="1400" spc="-5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l</a:t>
                      </a:r>
                      <a:r>
                        <a:rPr dirty="0" u="heavy" sz="1400" spc="-5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eo</a:t>
                      </a:r>
                      <a:endParaRPr sz="1400">
                        <a:latin typeface="Comic Sans MS"/>
                        <a:cs typeface="Comic Sans MS"/>
                      </a:endParaRPr>
                    </a:p>
                  </a:txBody>
                  <a:tcPr marL="0" marR="0" marB="0" marT="127000">
                    <a:lnT w="76200">
                      <a:solidFill>
                        <a:srgbClr val="B5D899"/>
                      </a:solidFill>
                      <a:prstDash val="solid"/>
                    </a:lnT>
                    <a:lnB w="78555">
                      <a:solidFill>
                        <a:srgbClr val="B5D899"/>
                      </a:solidFill>
                      <a:prstDash val="solid"/>
                    </a:lnB>
                    <a:solidFill>
                      <a:srgbClr val="F7F4BA"/>
                    </a:solidFill>
                  </a:tcPr>
                </a:tc>
              </a:tr>
              <a:tr h="3426817">
                <a:tc>
                  <a:txBody>
                    <a:bodyPr/>
                    <a:lstStyle/>
                    <a:p>
                      <a:pPr marL="3482340">
                        <a:lnSpc>
                          <a:spcPts val="990"/>
                        </a:lnSpc>
                        <a:spcBef>
                          <a:spcPts val="1040"/>
                        </a:spcBef>
                      </a:pPr>
                      <a:r>
                        <a:rPr dirty="0" sz="1200">
                          <a:latin typeface="Comic Sans MS"/>
                          <a:cs typeface="Comic Sans MS"/>
                        </a:rPr>
                        <a:t>necessário</a:t>
                      </a:r>
                      <a:r>
                        <a:rPr dirty="0" sz="1200" spc="-12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para</a:t>
                      </a:r>
                      <a:r>
                        <a:rPr dirty="0" sz="1200" spc="-12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sua</a:t>
                      </a:r>
                      <a:r>
                        <a:rPr dirty="0" sz="1200" spc="-114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formação,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spc="-9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organização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  <a:p>
                      <a:pPr marL="398780" indent="-275590">
                        <a:lnSpc>
                          <a:spcPts val="2315"/>
                        </a:lnSpc>
                        <a:buClr>
                          <a:srgbClr val="211B18"/>
                        </a:buClr>
                        <a:buSzPct val="200000"/>
                        <a:buFont typeface="Arial"/>
                        <a:buAutoNum type="arabicPlain"/>
                        <a:tabLst>
                          <a:tab pos="399415" algn="l"/>
                          <a:tab pos="3482340" algn="l"/>
                        </a:tabLst>
                      </a:pPr>
                      <a:r>
                        <a:rPr dirty="0" baseline="9259" sz="1800">
                          <a:latin typeface="Comic Sans MS"/>
                          <a:cs typeface="Comic Sans MS"/>
                        </a:rPr>
                        <a:t>É</a:t>
                      </a:r>
                      <a:r>
                        <a:rPr dirty="0" baseline="9259" sz="1800" spc="862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9259" sz="1800">
                          <a:latin typeface="Comic Sans MS"/>
                          <a:cs typeface="Comic Sans MS"/>
                        </a:rPr>
                        <a:t>necessário</a:t>
                      </a:r>
                      <a:r>
                        <a:rPr dirty="0" baseline="9259" sz="1800" spc="862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9259" sz="1800">
                          <a:latin typeface="Comic Sans MS"/>
                          <a:cs typeface="Comic Sans MS"/>
                        </a:rPr>
                        <a:t>que</a:t>
                      </a:r>
                      <a:r>
                        <a:rPr dirty="0" baseline="9259" sz="1800" spc="862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9259" sz="1800">
                          <a:latin typeface="Comic Sans MS"/>
                          <a:cs typeface="Comic Sans MS"/>
                        </a:rPr>
                        <a:t>haja</a:t>
                      </a:r>
                      <a:r>
                        <a:rPr dirty="0" baseline="9259" sz="1800" spc="862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9259" sz="1800">
                          <a:latin typeface="Comic Sans MS"/>
                          <a:cs typeface="Comic Sans MS"/>
                        </a:rPr>
                        <a:t>grupos</a:t>
                      </a:r>
                      <a:r>
                        <a:rPr dirty="0" baseline="9259" sz="1800" spc="862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9259" sz="1800" spc="-7">
                          <a:latin typeface="Comic Sans MS"/>
                          <a:cs typeface="Comic Sans MS"/>
                        </a:rPr>
                        <a:t>de	</a:t>
                      </a:r>
                      <a:r>
                        <a:rPr dirty="0" baseline="2314" sz="1800">
                          <a:latin typeface="Comic Sans MS"/>
                          <a:cs typeface="Comic Sans MS"/>
                        </a:rPr>
                        <a:t>e</a:t>
                      </a:r>
                      <a:r>
                        <a:rPr dirty="0" baseline="2314" sz="1800" spc="-12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2314" sz="1800">
                          <a:latin typeface="Comic Sans MS"/>
                          <a:cs typeface="Comic Sans MS"/>
                        </a:rPr>
                        <a:t>estrutura</a:t>
                      </a:r>
                      <a:r>
                        <a:rPr dirty="0" baseline="2314" sz="1800" spc="-12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2314" sz="1800">
                          <a:latin typeface="Comic Sans MS"/>
                          <a:cs typeface="Comic Sans MS"/>
                        </a:rPr>
                        <a:t>mínima</a:t>
                      </a:r>
                      <a:r>
                        <a:rPr dirty="0" baseline="2314" sz="1800" spc="-12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2314" sz="1800">
                          <a:latin typeface="Comic Sans MS"/>
                          <a:cs typeface="Comic Sans MS"/>
                        </a:rPr>
                        <a:t>ou</a:t>
                      </a:r>
                      <a:r>
                        <a:rPr dirty="0" baseline="2314" sz="1800" spc="-112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2314" sz="1800">
                          <a:latin typeface="Comic Sans MS"/>
                          <a:cs typeface="Comic Sans MS"/>
                        </a:rPr>
                        <a:t>organização</a:t>
                      </a:r>
                      <a:r>
                        <a:rPr dirty="0" baseline="2314" sz="1800" spc="-12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2314" sz="1800" spc="-7">
                          <a:latin typeface="Comic Sans MS"/>
                          <a:cs typeface="Comic Sans MS"/>
                        </a:rPr>
                        <a:t>de</a:t>
                      </a:r>
                      <a:r>
                        <a:rPr dirty="0" baseline="2314" sz="1800" spc="-12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2314" sz="1800">
                          <a:latin typeface="Comic Sans MS"/>
                          <a:cs typeface="Comic Sans MS"/>
                        </a:rPr>
                        <a:t>apoio</a:t>
                      </a:r>
                      <a:endParaRPr baseline="2314" sz="1800">
                        <a:latin typeface="Comic Sans MS"/>
                        <a:cs typeface="Comic Sans MS"/>
                      </a:endParaRPr>
                    </a:p>
                    <a:p>
                      <a:pPr marL="43180">
                        <a:lnSpc>
                          <a:spcPts val="1325"/>
                        </a:lnSpc>
                        <a:tabLst>
                          <a:tab pos="3482340" algn="l"/>
                        </a:tabLst>
                      </a:pPr>
                      <a:r>
                        <a:rPr dirty="0" sz="1200">
                          <a:latin typeface="Comic Sans MS"/>
                          <a:cs typeface="Comic Sans MS"/>
                        </a:rPr>
                        <a:t>agricultores,</a:t>
                      </a:r>
                      <a:r>
                        <a:rPr dirty="0" sz="1200" spc="56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e</a:t>
                      </a:r>
                      <a:r>
                        <a:rPr dirty="0" sz="1200" spc="57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outras</a:t>
                      </a:r>
                      <a:r>
                        <a:rPr dirty="0" sz="1200" spc="57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organizações</a:t>
                      </a:r>
                      <a:r>
                        <a:rPr dirty="0" sz="1200" spc="56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ou	</a:t>
                      </a:r>
                      <a:r>
                        <a:rPr dirty="0" baseline="-6944" sz="1800">
                          <a:latin typeface="Comic Sans MS"/>
                          <a:cs typeface="Comic Sans MS"/>
                        </a:rPr>
                        <a:t>que</a:t>
                      </a:r>
                      <a:r>
                        <a:rPr dirty="0" baseline="-6944" sz="1800" spc="78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spc="-7">
                          <a:latin typeface="Comic Sans MS"/>
                          <a:cs typeface="Comic Sans MS"/>
                        </a:rPr>
                        <a:t>dê</a:t>
                      </a:r>
                      <a:r>
                        <a:rPr dirty="0" baseline="-6944" sz="1800" spc="772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>
                          <a:latin typeface="Comic Sans MS"/>
                          <a:cs typeface="Comic Sans MS"/>
                        </a:rPr>
                        <a:t>suporte</a:t>
                      </a:r>
                      <a:r>
                        <a:rPr dirty="0" baseline="-6944" sz="1800" spc="772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>
                          <a:latin typeface="Comic Sans MS"/>
                          <a:cs typeface="Comic Sans MS"/>
                        </a:rPr>
                        <a:t>ao</a:t>
                      </a:r>
                      <a:r>
                        <a:rPr dirty="0" baseline="-6944" sz="1800" spc="772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>
                          <a:latin typeface="Comic Sans MS"/>
                          <a:cs typeface="Comic Sans MS"/>
                        </a:rPr>
                        <a:t>processo</a:t>
                      </a:r>
                      <a:r>
                        <a:rPr dirty="0" baseline="-6944" sz="1800" spc="772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>
                          <a:latin typeface="Comic Sans MS"/>
                          <a:cs typeface="Comic Sans MS"/>
                        </a:rPr>
                        <a:t>inicial</a:t>
                      </a:r>
                      <a:r>
                        <a:rPr dirty="0" baseline="-6944" sz="1800" spc="772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spc="-7">
                          <a:latin typeface="Comic Sans MS"/>
                          <a:cs typeface="Comic Sans MS"/>
                        </a:rPr>
                        <a:t>de</a:t>
                      </a:r>
                      <a:endParaRPr baseline="-6944" sz="1800">
                        <a:latin typeface="Comic Sans MS"/>
                        <a:cs typeface="Comic Sans MS"/>
                      </a:endParaRPr>
                    </a:p>
                    <a:p>
                      <a:pPr marL="43180" marR="2178050">
                        <a:lnSpc>
                          <a:spcPct val="116100"/>
                        </a:lnSpc>
                        <a:tabLst>
                          <a:tab pos="742315" algn="l"/>
                          <a:tab pos="1621155" algn="l"/>
                          <a:tab pos="1920875" algn="l"/>
                          <a:tab pos="2854960" algn="l"/>
                          <a:tab pos="3482340" algn="l"/>
                        </a:tabLst>
                      </a:pPr>
                      <a:r>
                        <a:rPr dirty="0" sz="1200" spc="15">
                          <a:latin typeface="Comic Sans MS"/>
                          <a:cs typeface="Comic Sans MS"/>
                        </a:rPr>
                        <a:t>p</a:t>
                      </a:r>
                      <a:r>
                        <a:rPr dirty="0" sz="1200" spc="15">
                          <a:latin typeface="Comic Sans MS"/>
                          <a:cs typeface="Comic Sans MS"/>
                        </a:rPr>
                        <a:t>e</a:t>
                      </a:r>
                      <a:r>
                        <a:rPr dirty="0" sz="1200" spc="15">
                          <a:latin typeface="Comic Sans MS"/>
                          <a:cs typeface="Comic Sans MS"/>
                        </a:rPr>
                        <a:t>ss</a:t>
                      </a:r>
                      <a:r>
                        <a:rPr dirty="0" sz="1200" spc="15">
                          <a:latin typeface="Comic Sans MS"/>
                          <a:cs typeface="Comic Sans MS"/>
                        </a:rPr>
                        <a:t>o</a:t>
                      </a:r>
                      <a:r>
                        <a:rPr dirty="0" sz="1200" spc="15">
                          <a:latin typeface="Comic Sans MS"/>
                          <a:cs typeface="Comic Sans MS"/>
                        </a:rPr>
                        <a:t>a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s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	</a:t>
                      </a:r>
                      <a:r>
                        <a:rPr dirty="0" sz="1200" spc="15">
                          <a:latin typeface="Comic Sans MS"/>
                          <a:cs typeface="Comic Sans MS"/>
                        </a:rPr>
                        <a:t>e</a:t>
                      </a:r>
                      <a:r>
                        <a:rPr dirty="0" sz="1200" spc="15">
                          <a:latin typeface="Comic Sans MS"/>
                          <a:cs typeface="Comic Sans MS"/>
                        </a:rPr>
                        <a:t>n</a:t>
                      </a:r>
                      <a:r>
                        <a:rPr dirty="0" sz="1200" spc="15">
                          <a:latin typeface="Comic Sans MS"/>
                          <a:cs typeface="Comic Sans MS"/>
                        </a:rPr>
                        <a:t>v</a:t>
                      </a:r>
                      <a:r>
                        <a:rPr dirty="0" sz="1200" spc="15">
                          <a:latin typeface="Comic Sans MS"/>
                          <a:cs typeface="Comic Sans MS"/>
                        </a:rPr>
                        <a:t>ol</a:t>
                      </a:r>
                      <a:r>
                        <a:rPr dirty="0" sz="1200" spc="15">
                          <a:latin typeface="Comic Sans MS"/>
                          <a:cs typeface="Comic Sans MS"/>
                        </a:rPr>
                        <a:t>v</a:t>
                      </a:r>
                      <a:r>
                        <a:rPr dirty="0" sz="1200" spc="15">
                          <a:latin typeface="Comic Sans MS"/>
                          <a:cs typeface="Comic Sans MS"/>
                        </a:rPr>
                        <a:t>i</a:t>
                      </a:r>
                      <a:r>
                        <a:rPr dirty="0" sz="1200" spc="15">
                          <a:latin typeface="Comic Sans MS"/>
                          <a:cs typeface="Comic Sans MS"/>
                        </a:rPr>
                        <a:t>d</a:t>
                      </a:r>
                      <a:r>
                        <a:rPr dirty="0" sz="1200" spc="15">
                          <a:latin typeface="Comic Sans MS"/>
                          <a:cs typeface="Comic Sans MS"/>
                        </a:rPr>
                        <a:t>a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s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	</a:t>
                      </a:r>
                      <a:r>
                        <a:rPr dirty="0" sz="1200" spc="15">
                          <a:latin typeface="Comic Sans MS"/>
                          <a:cs typeface="Comic Sans MS"/>
                        </a:rPr>
                        <a:t>n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a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	</a:t>
                      </a:r>
                      <a:r>
                        <a:rPr dirty="0" sz="1200" spc="15">
                          <a:latin typeface="Comic Sans MS"/>
                          <a:cs typeface="Comic Sans MS"/>
                        </a:rPr>
                        <a:t>c</a:t>
                      </a:r>
                      <a:r>
                        <a:rPr dirty="0" sz="1200" spc="15">
                          <a:latin typeface="Comic Sans MS"/>
                          <a:cs typeface="Comic Sans MS"/>
                        </a:rPr>
                        <a:t>o</a:t>
                      </a:r>
                      <a:r>
                        <a:rPr dirty="0" sz="1200" spc="15">
                          <a:latin typeface="Comic Sans MS"/>
                          <a:cs typeface="Comic Sans MS"/>
                        </a:rPr>
                        <a:t>n</a:t>
                      </a:r>
                      <a:r>
                        <a:rPr dirty="0" sz="1200" spc="15">
                          <a:latin typeface="Comic Sans MS"/>
                          <a:cs typeface="Comic Sans MS"/>
                        </a:rPr>
                        <a:t>s</a:t>
                      </a:r>
                      <a:r>
                        <a:rPr dirty="0" sz="1200" spc="15">
                          <a:latin typeface="Comic Sans MS"/>
                          <a:cs typeface="Comic Sans MS"/>
                        </a:rPr>
                        <a:t>t</a:t>
                      </a:r>
                      <a:r>
                        <a:rPr dirty="0" sz="1200" spc="15">
                          <a:latin typeface="Comic Sans MS"/>
                          <a:cs typeface="Comic Sans MS"/>
                        </a:rPr>
                        <a:t>r</a:t>
                      </a:r>
                      <a:r>
                        <a:rPr dirty="0" sz="1200" spc="15">
                          <a:latin typeface="Comic Sans MS"/>
                          <a:cs typeface="Comic Sans MS"/>
                        </a:rPr>
                        <a:t>u</a:t>
                      </a:r>
                      <a:r>
                        <a:rPr dirty="0" sz="1200" spc="15">
                          <a:latin typeface="Comic Sans MS"/>
                          <a:cs typeface="Comic Sans MS"/>
                        </a:rPr>
                        <a:t>çã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o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	</a:t>
                      </a:r>
                      <a:r>
                        <a:rPr dirty="0" sz="1200" spc="15">
                          <a:latin typeface="Comic Sans MS"/>
                          <a:cs typeface="Comic Sans MS"/>
                        </a:rPr>
                        <a:t>d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a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	</a:t>
                      </a:r>
                      <a:r>
                        <a:rPr dirty="0" baseline="-6944" sz="1800">
                          <a:latin typeface="Comic Sans MS"/>
                          <a:cs typeface="Comic Sans MS"/>
                        </a:rPr>
                        <a:t>organização; 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agroecologia,</a:t>
                      </a:r>
                      <a:r>
                        <a:rPr dirty="0" sz="1200" spc="19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envolvendo</a:t>
                      </a:r>
                      <a:r>
                        <a:rPr dirty="0" sz="1200" spc="19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no</a:t>
                      </a:r>
                      <a:r>
                        <a:rPr dirty="0" sz="1200" spc="19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mínimo</a:t>
                      </a:r>
                      <a:r>
                        <a:rPr dirty="0" sz="1200" spc="19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spc="-5">
                          <a:latin typeface="Comic Sans MS"/>
                          <a:cs typeface="Comic Sans MS"/>
                        </a:rPr>
                        <a:t>20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  <a:p>
                      <a:pPr marL="43180">
                        <a:lnSpc>
                          <a:spcPts val="2060"/>
                        </a:lnSpc>
                        <a:tabLst>
                          <a:tab pos="3517900" algn="l"/>
                          <a:tab pos="3837940" algn="l"/>
                          <a:tab pos="4365625" algn="l"/>
                          <a:tab pos="4883150" algn="l"/>
                          <a:tab pos="5603875" algn="l"/>
                          <a:tab pos="6325870" algn="l"/>
                        </a:tabLst>
                      </a:pPr>
                      <a:r>
                        <a:rPr dirty="0" baseline="6944" sz="1800">
                          <a:latin typeface="Comic Sans MS"/>
                          <a:cs typeface="Comic Sans MS"/>
                        </a:rPr>
                        <a:t>famílias;	</a:t>
                      </a:r>
                      <a:r>
                        <a:rPr dirty="0" baseline="-6944" sz="3600" spc="-7" b="1" i="1">
                          <a:solidFill>
                            <a:srgbClr val="211B18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dirty="0" baseline="-6944" sz="3600" spc="-7" b="1" i="1">
                          <a:solidFill>
                            <a:srgbClr val="211B18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dirty="0" sz="1200" spc="95">
                          <a:latin typeface="Comic Sans MS"/>
                          <a:cs typeface="Comic Sans MS"/>
                        </a:rPr>
                        <a:t>Este	novo	</a:t>
                      </a:r>
                      <a:r>
                        <a:rPr dirty="0" sz="1200" spc="105">
                          <a:latin typeface="Comic Sans MS"/>
                          <a:cs typeface="Comic Sans MS"/>
                        </a:rPr>
                        <a:t>Núcleo	quando	</a:t>
                      </a:r>
                      <a:r>
                        <a:rPr dirty="0" sz="1200" spc="65">
                          <a:latin typeface="Comic Sans MS"/>
                          <a:cs typeface="Comic Sans MS"/>
                        </a:rPr>
                        <a:t>já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  <a:p>
                      <a:pPr marL="3482340">
                        <a:lnSpc>
                          <a:spcPts val="990"/>
                        </a:lnSpc>
                      </a:pPr>
                      <a:r>
                        <a:rPr dirty="0" sz="1200">
                          <a:latin typeface="Comic Sans MS"/>
                          <a:cs typeface="Comic Sans MS"/>
                        </a:rPr>
                        <a:t>organizado</a:t>
                      </a:r>
                      <a:r>
                        <a:rPr dirty="0" sz="1200" spc="114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será</a:t>
                      </a:r>
                      <a:r>
                        <a:rPr dirty="0" sz="1200" spc="114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apresentado</a:t>
                      </a:r>
                      <a:r>
                        <a:rPr dirty="0" sz="1200" spc="12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no</a:t>
                      </a:r>
                      <a:r>
                        <a:rPr dirty="0" sz="1200" spc="114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Encontro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  <a:p>
                      <a:pPr marL="398780" indent="-280035">
                        <a:lnSpc>
                          <a:spcPts val="2315"/>
                        </a:lnSpc>
                        <a:buClr>
                          <a:srgbClr val="CCFFCC"/>
                        </a:buClr>
                        <a:buSzPct val="200000"/>
                        <a:buFont typeface="Arial"/>
                        <a:buAutoNum type="arabicPlain" startAt="2"/>
                        <a:tabLst>
                          <a:tab pos="399415" algn="l"/>
                          <a:tab pos="3482340" algn="l"/>
                        </a:tabLst>
                      </a:pPr>
                      <a:r>
                        <a:rPr dirty="0" baseline="11574" sz="1800">
                          <a:latin typeface="Comic Sans MS"/>
                          <a:cs typeface="Comic Sans MS"/>
                        </a:rPr>
                        <a:t>Estas</a:t>
                      </a:r>
                      <a:r>
                        <a:rPr dirty="0" baseline="11574" sz="180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11574" sz="1800" spc="-7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11574" sz="1800">
                          <a:latin typeface="Comic Sans MS"/>
                          <a:cs typeface="Comic Sans MS"/>
                        </a:rPr>
                        <a:t>organizações</a:t>
                      </a:r>
                      <a:r>
                        <a:rPr dirty="0" baseline="11574" sz="180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11574" sz="1800" spc="-7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11574" sz="1800">
                          <a:latin typeface="Comic Sans MS"/>
                          <a:cs typeface="Comic Sans MS"/>
                        </a:rPr>
                        <a:t>devem </a:t>
                      </a:r>
                      <a:r>
                        <a:rPr dirty="0" baseline="11574" sz="1800" spc="-67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11574" sz="1800">
                          <a:latin typeface="Comic Sans MS"/>
                          <a:cs typeface="Comic Sans MS"/>
                        </a:rPr>
                        <a:t>procurar</a:t>
                      </a:r>
                      <a:r>
                        <a:rPr dirty="0" baseline="11574" sz="1800">
                          <a:latin typeface="Comic Sans MS"/>
                          <a:cs typeface="Comic Sans MS"/>
                        </a:rPr>
                        <a:t>	</a:t>
                      </a:r>
                      <a:r>
                        <a:rPr dirty="0" baseline="4629" sz="1800">
                          <a:latin typeface="Comic Sans MS"/>
                          <a:cs typeface="Comic Sans MS"/>
                        </a:rPr>
                        <a:t>Ampliado</a:t>
                      </a:r>
                      <a:r>
                        <a:rPr dirty="0" baseline="4629" sz="1800" spc="-127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4629" sz="1800">
                          <a:latin typeface="Comic Sans MS"/>
                          <a:cs typeface="Comic Sans MS"/>
                        </a:rPr>
                        <a:t>da</a:t>
                      </a:r>
                      <a:r>
                        <a:rPr dirty="0" baseline="4629" sz="1800" spc="-127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4629" sz="1800">
                          <a:latin typeface="Comic Sans MS"/>
                          <a:cs typeface="Comic Sans MS"/>
                        </a:rPr>
                        <a:t>Rede</a:t>
                      </a:r>
                      <a:r>
                        <a:rPr dirty="0" baseline="4629" sz="1800" spc="-127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4629" sz="1800">
                          <a:latin typeface="Comic Sans MS"/>
                          <a:cs typeface="Comic Sans MS"/>
                        </a:rPr>
                        <a:t>por</a:t>
                      </a:r>
                      <a:r>
                        <a:rPr dirty="0" baseline="4629" sz="1800" spc="-127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4629" sz="1800">
                          <a:latin typeface="Comic Sans MS"/>
                          <a:cs typeface="Comic Sans MS"/>
                        </a:rPr>
                        <a:t>dois</a:t>
                      </a:r>
                      <a:r>
                        <a:rPr dirty="0" baseline="4629" sz="1800" spc="-127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4629" sz="1800">
                          <a:latin typeface="Comic Sans MS"/>
                          <a:cs typeface="Comic Sans MS"/>
                        </a:rPr>
                        <a:t>Núcleo,</a:t>
                      </a:r>
                      <a:r>
                        <a:rPr dirty="0" baseline="4629" sz="1800" spc="-127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4629" sz="1800">
                          <a:latin typeface="Comic Sans MS"/>
                          <a:cs typeface="Comic Sans MS"/>
                        </a:rPr>
                        <a:t>para</a:t>
                      </a:r>
                      <a:r>
                        <a:rPr dirty="0" baseline="4629" sz="1800" spc="-127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4629" sz="1800">
                          <a:latin typeface="Comic Sans MS"/>
                          <a:cs typeface="Comic Sans MS"/>
                        </a:rPr>
                        <a:t>sua</a:t>
                      </a:r>
                      <a:endParaRPr baseline="4629" sz="1800">
                        <a:latin typeface="Comic Sans MS"/>
                        <a:cs typeface="Comic Sans MS"/>
                      </a:endParaRPr>
                    </a:p>
                    <a:p>
                      <a:pPr marL="43180">
                        <a:lnSpc>
                          <a:spcPts val="1320"/>
                        </a:lnSpc>
                        <a:tabLst>
                          <a:tab pos="3481704" algn="l"/>
                        </a:tabLst>
                      </a:pPr>
                      <a:r>
                        <a:rPr dirty="0" sz="1200">
                          <a:latin typeface="Comic Sans MS"/>
                          <a:cs typeface="Comic Sans MS"/>
                        </a:rPr>
                        <a:t>um</a:t>
                      </a:r>
                      <a:r>
                        <a:rPr dirty="0" sz="1200" spc="1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Núcleo</a:t>
                      </a:r>
                      <a:r>
                        <a:rPr dirty="0" sz="1200" spc="1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próximo</a:t>
                      </a:r>
                      <a:r>
                        <a:rPr dirty="0" sz="1200" spc="1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ou</a:t>
                      </a:r>
                      <a:r>
                        <a:rPr dirty="0" sz="1200" spc="1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algum</a:t>
                      </a:r>
                      <a:r>
                        <a:rPr dirty="0" sz="1200" spc="1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Núcleo</a:t>
                      </a:r>
                      <a:r>
                        <a:rPr dirty="0" sz="1200" spc="1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com</a:t>
                      </a:r>
                      <a:r>
                        <a:rPr dirty="0" sz="1200" spc="1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o	</a:t>
                      </a:r>
                      <a:r>
                        <a:rPr dirty="0" baseline="-6944" sz="1800">
                          <a:latin typeface="Comic Sans MS"/>
                          <a:cs typeface="Comic Sans MS"/>
                        </a:rPr>
                        <a:t>homologação;</a:t>
                      </a:r>
                      <a:endParaRPr baseline="-6944" sz="1800">
                        <a:latin typeface="Comic Sans MS"/>
                        <a:cs typeface="Comic Sans MS"/>
                      </a:endParaRPr>
                    </a:p>
                    <a:p>
                      <a:pPr marL="43180">
                        <a:lnSpc>
                          <a:spcPts val="955"/>
                        </a:lnSpc>
                        <a:spcBef>
                          <a:spcPts val="229"/>
                        </a:spcBef>
                      </a:pPr>
                      <a:r>
                        <a:rPr dirty="0" sz="1200">
                          <a:latin typeface="Comic Sans MS"/>
                          <a:cs typeface="Comic Sans MS"/>
                        </a:rPr>
                        <a:t>qual</a:t>
                      </a:r>
                      <a:r>
                        <a:rPr dirty="0" sz="1200" spc="-1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já</a:t>
                      </a:r>
                      <a:r>
                        <a:rPr dirty="0" sz="1200" spc="-1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tenha</a:t>
                      </a:r>
                      <a:r>
                        <a:rPr dirty="0" sz="1200" spc="-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articulações</a:t>
                      </a:r>
                      <a:r>
                        <a:rPr dirty="0" sz="1200" spc="-1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para</a:t>
                      </a:r>
                      <a:r>
                        <a:rPr dirty="0" sz="1200" spc="-1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assessorar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  <a:p>
                      <a:pPr marL="43180">
                        <a:lnSpc>
                          <a:spcPts val="2395"/>
                        </a:lnSpc>
                        <a:tabLst>
                          <a:tab pos="3552190" algn="l"/>
                        </a:tabLst>
                      </a:pPr>
                      <a:r>
                        <a:rPr dirty="0" sz="1200">
                          <a:latin typeface="Comic Sans MS"/>
                          <a:cs typeface="Comic Sans MS"/>
                        </a:rPr>
                        <a:t>e</a:t>
                      </a:r>
                      <a:r>
                        <a:rPr dirty="0" sz="1200" spc="-14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acompanhar</a:t>
                      </a:r>
                      <a:r>
                        <a:rPr dirty="0" sz="1200" spc="-15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a</a:t>
                      </a:r>
                      <a:r>
                        <a:rPr dirty="0" sz="1200" spc="-14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organização</a:t>
                      </a:r>
                      <a:r>
                        <a:rPr dirty="0" sz="1200" spc="21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inicial;	</a:t>
                      </a:r>
                      <a:r>
                        <a:rPr dirty="0" baseline="-10416" sz="3600" spc="-7" b="1" i="1">
                          <a:solidFill>
                            <a:srgbClr val="CCFFCC"/>
                          </a:solidFill>
                          <a:latin typeface="Arial"/>
                          <a:cs typeface="Arial"/>
                        </a:rPr>
                        <a:t>5</a:t>
                      </a:r>
                      <a:r>
                        <a:rPr dirty="0" baseline="-10416" sz="3600" spc="337" b="1" i="1">
                          <a:solidFill>
                            <a:srgbClr val="CCFF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baseline="-6944" sz="1800" spc="-7">
                          <a:latin typeface="Comic Sans MS"/>
                          <a:cs typeface="Comic Sans MS"/>
                        </a:rPr>
                        <a:t>Os</a:t>
                      </a:r>
                      <a:r>
                        <a:rPr dirty="0" baseline="-6944" sz="1800" spc="-22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>
                          <a:latin typeface="Comic Sans MS"/>
                          <a:cs typeface="Comic Sans MS"/>
                        </a:rPr>
                        <a:t>Núcleos</a:t>
                      </a:r>
                      <a:r>
                        <a:rPr dirty="0" baseline="-6944" sz="1800" spc="7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>
                          <a:latin typeface="Comic Sans MS"/>
                          <a:cs typeface="Comic Sans MS"/>
                        </a:rPr>
                        <a:t>que</a:t>
                      </a:r>
                      <a:r>
                        <a:rPr dirty="0" baseline="-6944" sz="1800" spc="-1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>
                          <a:latin typeface="Comic Sans MS"/>
                          <a:cs typeface="Comic Sans MS"/>
                        </a:rPr>
                        <a:t>apresentarem o</a:t>
                      </a:r>
                      <a:r>
                        <a:rPr dirty="0" baseline="-6944" sz="1800" spc="-1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>
                          <a:latin typeface="Comic Sans MS"/>
                          <a:cs typeface="Comic Sans MS"/>
                        </a:rPr>
                        <a:t>Novo</a:t>
                      </a:r>
                      <a:endParaRPr baseline="-6944" sz="1800">
                        <a:latin typeface="Comic Sans MS"/>
                        <a:cs typeface="Comic Sans MS"/>
                      </a:endParaRPr>
                    </a:p>
                    <a:p>
                      <a:pPr marL="3482340">
                        <a:lnSpc>
                          <a:spcPts val="955"/>
                        </a:lnSpc>
                        <a:spcBef>
                          <a:spcPts val="145"/>
                        </a:spcBef>
                      </a:pPr>
                      <a:r>
                        <a:rPr dirty="0" sz="1200">
                          <a:latin typeface="Comic Sans MS"/>
                          <a:cs typeface="Comic Sans MS"/>
                        </a:rPr>
                        <a:t>Núcleo</a:t>
                      </a:r>
                      <a:r>
                        <a:rPr dirty="0" sz="1200" spc="30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assumem</a:t>
                      </a:r>
                      <a:r>
                        <a:rPr dirty="0" sz="1200" spc="30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a</a:t>
                      </a:r>
                      <a:r>
                        <a:rPr dirty="0" sz="1200" spc="31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condição</a:t>
                      </a:r>
                      <a:r>
                        <a:rPr dirty="0" sz="1200" spc="30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spc="-5">
                          <a:latin typeface="Comic Sans MS"/>
                          <a:cs typeface="Comic Sans MS"/>
                        </a:rPr>
                        <a:t>da</a:t>
                      </a:r>
                      <a:r>
                        <a:rPr dirty="0" sz="1200" spc="30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padrino/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  <a:p>
                      <a:pPr marL="398780" indent="-266065">
                        <a:lnSpc>
                          <a:spcPts val="2315"/>
                        </a:lnSpc>
                        <a:buClr>
                          <a:srgbClr val="211B18"/>
                        </a:buClr>
                        <a:buSzPct val="200000"/>
                        <a:buFont typeface="Arial"/>
                        <a:buAutoNum type="arabicPlain" startAt="3"/>
                        <a:tabLst>
                          <a:tab pos="399415" algn="l"/>
                          <a:tab pos="3481704" algn="l"/>
                        </a:tabLst>
                      </a:pPr>
                      <a:r>
                        <a:rPr dirty="0" baseline="6944" sz="1800">
                          <a:latin typeface="Comic Sans MS"/>
                          <a:cs typeface="Comic Sans MS"/>
                        </a:rPr>
                        <a:t>Este</a:t>
                      </a:r>
                      <a:r>
                        <a:rPr dirty="0" baseline="6944" sz="1800" spc="48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6944" sz="1800">
                          <a:latin typeface="Comic Sans MS"/>
                          <a:cs typeface="Comic Sans MS"/>
                        </a:rPr>
                        <a:t>Núcleo</a:t>
                      </a:r>
                      <a:r>
                        <a:rPr dirty="0" baseline="6944" sz="1800" spc="48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6944" sz="1800">
                          <a:latin typeface="Comic Sans MS"/>
                          <a:cs typeface="Comic Sans MS"/>
                        </a:rPr>
                        <a:t>comunicará</a:t>
                      </a:r>
                      <a:r>
                        <a:rPr dirty="0" baseline="6944" sz="1800" spc="472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6944" sz="1800">
                          <a:latin typeface="Comic Sans MS"/>
                          <a:cs typeface="Comic Sans MS"/>
                        </a:rPr>
                        <a:t>à</a:t>
                      </a:r>
                      <a:r>
                        <a:rPr dirty="0" baseline="6944" sz="1800" spc="487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6944" sz="1800">
                          <a:latin typeface="Comic Sans MS"/>
                          <a:cs typeface="Comic Sans MS"/>
                        </a:rPr>
                        <a:t>Rede</a:t>
                      </a:r>
                      <a:r>
                        <a:rPr dirty="0" baseline="6944" sz="1800" spc="48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6944" sz="1800" spc="-7">
                          <a:latin typeface="Comic Sans MS"/>
                          <a:cs typeface="Comic Sans MS"/>
                        </a:rPr>
                        <a:t>do	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madrinha</a:t>
                      </a:r>
                      <a:r>
                        <a:rPr dirty="0" sz="1200" spc="-6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spc="-5">
                          <a:latin typeface="Comic Sans MS"/>
                          <a:cs typeface="Comic Sans MS"/>
                        </a:rPr>
                        <a:t>do</a:t>
                      </a:r>
                      <a:r>
                        <a:rPr dirty="0" sz="1200" spc="-6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novo</a:t>
                      </a:r>
                      <a:r>
                        <a:rPr dirty="0" sz="1200" spc="-5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Núcleo,</a:t>
                      </a:r>
                      <a:r>
                        <a:rPr dirty="0" sz="1200" spc="-6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estando</a:t>
                      </a:r>
                      <a:r>
                        <a:rPr dirty="0" sz="1200" spc="-6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atento</a:t>
                      </a:r>
                      <a:r>
                        <a:rPr dirty="0" sz="1200" spc="-6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à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  <a:p>
                      <a:pPr marL="43180">
                        <a:lnSpc>
                          <a:spcPts val="1360"/>
                        </a:lnSpc>
                        <a:tabLst>
                          <a:tab pos="3481704" algn="l"/>
                        </a:tabLst>
                      </a:pPr>
                      <a:r>
                        <a:rPr dirty="0" sz="1200">
                          <a:latin typeface="Comic Sans MS"/>
                          <a:cs typeface="Comic Sans MS"/>
                        </a:rPr>
                        <a:t>processo</a:t>
                      </a:r>
                      <a:r>
                        <a:rPr dirty="0" sz="1200" spc="8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em</a:t>
                      </a:r>
                      <a:r>
                        <a:rPr dirty="0" sz="1200" spc="8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andamento,</a:t>
                      </a:r>
                      <a:r>
                        <a:rPr dirty="0" sz="1200" spc="8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e</a:t>
                      </a:r>
                      <a:r>
                        <a:rPr dirty="0" sz="1200" spc="8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acompanhará</a:t>
                      </a:r>
                      <a:r>
                        <a:rPr dirty="0" sz="1200" spc="7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a	</a:t>
                      </a:r>
                      <a:r>
                        <a:rPr dirty="0" baseline="-6944" sz="1800">
                          <a:latin typeface="Comic Sans MS"/>
                          <a:cs typeface="Comic Sans MS"/>
                        </a:rPr>
                        <a:t>sua</a:t>
                      </a:r>
                      <a:r>
                        <a:rPr dirty="0" baseline="-6944" sz="1800" spc="27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>
                          <a:latin typeface="Comic Sans MS"/>
                          <a:cs typeface="Comic Sans MS"/>
                        </a:rPr>
                        <a:t>trajetória</a:t>
                      </a:r>
                      <a:r>
                        <a:rPr dirty="0" baseline="-6944" sz="1800" spc="277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>
                          <a:latin typeface="Comic Sans MS"/>
                          <a:cs typeface="Comic Sans MS"/>
                        </a:rPr>
                        <a:t>na</a:t>
                      </a:r>
                      <a:r>
                        <a:rPr dirty="0" baseline="-6944" sz="1800" spc="277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>
                          <a:latin typeface="Comic Sans MS"/>
                          <a:cs typeface="Comic Sans MS"/>
                        </a:rPr>
                        <a:t>sequência.</a:t>
                      </a:r>
                      <a:r>
                        <a:rPr dirty="0" baseline="-6944" sz="1800" spc="27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>
                          <a:latin typeface="Comic Sans MS"/>
                          <a:cs typeface="Comic Sans MS"/>
                        </a:rPr>
                        <a:t>Também</a:t>
                      </a:r>
                      <a:r>
                        <a:rPr dirty="0" baseline="-6944" sz="1800" spc="277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>
                          <a:latin typeface="Comic Sans MS"/>
                          <a:cs typeface="Comic Sans MS"/>
                        </a:rPr>
                        <a:t>é</a:t>
                      </a:r>
                      <a:r>
                        <a:rPr dirty="0" baseline="-6944" sz="1800" spc="27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>
                          <a:latin typeface="Comic Sans MS"/>
                          <a:cs typeface="Comic Sans MS"/>
                        </a:rPr>
                        <a:t>a</a:t>
                      </a:r>
                      <a:endParaRPr baseline="-6944" sz="1800">
                        <a:latin typeface="Comic Sans MS"/>
                        <a:cs typeface="Comic Sans MS"/>
                      </a:endParaRPr>
                    </a:p>
                    <a:p>
                      <a:pPr marL="42545">
                        <a:lnSpc>
                          <a:spcPct val="100000"/>
                        </a:lnSpc>
                        <a:spcBef>
                          <a:spcPts val="385"/>
                        </a:spcBef>
                        <a:tabLst>
                          <a:tab pos="3481704" algn="l"/>
                        </a:tabLst>
                      </a:pPr>
                      <a:r>
                        <a:rPr dirty="0" baseline="6944" sz="1800">
                          <a:latin typeface="Comic Sans MS"/>
                          <a:cs typeface="Comic Sans MS"/>
                        </a:rPr>
                        <a:t>construção</a:t>
                      </a:r>
                      <a:r>
                        <a:rPr dirty="0" baseline="6944" sz="1800" spc="682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6944" sz="1800" spc="-7">
                          <a:latin typeface="Comic Sans MS"/>
                          <a:cs typeface="Comic Sans MS"/>
                        </a:rPr>
                        <a:t>do</a:t>
                      </a:r>
                      <a:r>
                        <a:rPr dirty="0" baseline="6944" sz="1800" spc="682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6944" sz="1800">
                          <a:latin typeface="Comic Sans MS"/>
                          <a:cs typeface="Comic Sans MS"/>
                        </a:rPr>
                        <a:t>novo</a:t>
                      </a:r>
                      <a:r>
                        <a:rPr dirty="0" baseline="6944" sz="1800" spc="682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6944" sz="1800">
                          <a:latin typeface="Comic Sans MS"/>
                          <a:cs typeface="Comic Sans MS"/>
                        </a:rPr>
                        <a:t>Núcleo</a:t>
                      </a:r>
                      <a:r>
                        <a:rPr dirty="0" baseline="6944" sz="1800" spc="682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6944" sz="1800">
                          <a:latin typeface="Comic Sans MS"/>
                          <a:cs typeface="Comic Sans MS"/>
                        </a:rPr>
                        <a:t>pelo</a:t>
                      </a:r>
                      <a:r>
                        <a:rPr dirty="0" baseline="6944" sz="1800" spc="69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6944" sz="1800">
                          <a:latin typeface="Comic Sans MS"/>
                          <a:cs typeface="Comic Sans MS"/>
                        </a:rPr>
                        <a:t>tempo	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eles</a:t>
                      </a:r>
                      <a:r>
                        <a:rPr dirty="0" sz="1200" spc="4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que</a:t>
                      </a:r>
                      <a:r>
                        <a:rPr dirty="0" sz="1200" spc="5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o</a:t>
                      </a:r>
                      <a:r>
                        <a:rPr dirty="0" sz="1200" spc="5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Núcleo</a:t>
                      </a:r>
                      <a:r>
                        <a:rPr dirty="0" sz="1200" spc="5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spc="-5">
                          <a:latin typeface="Comic Sans MS"/>
                          <a:cs typeface="Comic Sans MS"/>
                        </a:rPr>
                        <a:t>vai</a:t>
                      </a:r>
                      <a:r>
                        <a:rPr dirty="0" sz="1200" spc="45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recorer</a:t>
                      </a:r>
                      <a:r>
                        <a:rPr dirty="0" sz="1200" spc="5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em</a:t>
                      </a:r>
                      <a:r>
                        <a:rPr dirty="0" sz="1200" spc="5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latin typeface="Comic Sans MS"/>
                          <a:cs typeface="Comic Sans MS"/>
                        </a:rPr>
                        <a:t>primeira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132080">
                    <a:lnT w="78555">
                      <a:solidFill>
                        <a:srgbClr val="B5D899"/>
                      </a:solidFill>
                      <a:prstDash val="solid"/>
                    </a:lnT>
                    <a:solidFill>
                      <a:srgbClr val="F9F9D3"/>
                    </a:solidFill>
                  </a:tcPr>
                </a:tc>
              </a:tr>
              <a:tr h="916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5D899"/>
                    </a:solidFill>
                  </a:tcPr>
                </a:tc>
              </a:tr>
              <a:tr h="475916">
                <a:tc>
                  <a:txBody>
                    <a:bodyPr/>
                    <a:lstStyle/>
                    <a:p>
                      <a:pPr marL="27749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1400" spc="-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9</a:t>
                      </a:r>
                      <a:r>
                        <a:rPr dirty="0" sz="1400" spc="-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.2</a:t>
                      </a:r>
                      <a:r>
                        <a:rPr dirty="0" sz="1400" spc="-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4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-</a:t>
                      </a:r>
                      <a:r>
                        <a:rPr dirty="0" sz="14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 </a:t>
                      </a:r>
                      <a:r>
                        <a:rPr dirty="0" u="heavy" sz="1400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S</a:t>
                      </a:r>
                      <a:r>
                        <a:rPr dirty="0" u="heavy" sz="1400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u</a:t>
                      </a:r>
                      <a:r>
                        <a:rPr dirty="0" u="heavy" sz="1400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g</a:t>
                      </a:r>
                      <a:r>
                        <a:rPr dirty="0" u="heavy" sz="1400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e</a:t>
                      </a:r>
                      <a:r>
                        <a:rPr dirty="0" u="heavy" sz="1400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s</a:t>
                      </a:r>
                      <a:r>
                        <a:rPr dirty="0" u="heavy" sz="1400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t</a:t>
                      </a:r>
                      <a:r>
                        <a:rPr dirty="0" u="heavy" sz="1400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õ</a:t>
                      </a:r>
                      <a:r>
                        <a:rPr dirty="0" u="heavy" sz="1400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es </a:t>
                      </a:r>
                      <a:r>
                        <a:rPr dirty="0" u="heavy" sz="1400">
                          <a:solidFill>
                            <a:srgbClr val="00913F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para</a:t>
                      </a:r>
                      <a:r>
                        <a:rPr dirty="0" u="heavy" sz="1400" spc="-5">
                          <a:solidFill>
                            <a:srgbClr val="00913F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u="heavy" sz="1400">
                          <a:solidFill>
                            <a:srgbClr val="211B18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estruturação e </a:t>
                      </a:r>
                      <a:r>
                        <a:rPr dirty="0" u="heavy" sz="1400" spc="-5">
                          <a:solidFill>
                            <a:srgbClr val="00913F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funcionamen</a:t>
                      </a:r>
                      <a:r>
                        <a:rPr dirty="0" u="heavy" sz="1400" spc="-5">
                          <a:solidFill>
                            <a:srgbClr val="00913F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to</a:t>
                      </a:r>
                      <a:r>
                        <a:rPr dirty="0" u="heavy" sz="1400">
                          <a:solidFill>
                            <a:srgbClr val="00913F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u="heavy" sz="1400" spc="-5">
                          <a:solidFill>
                            <a:srgbClr val="00913F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do </a:t>
                      </a:r>
                      <a:r>
                        <a:rPr dirty="0" u="heavy" sz="1400">
                          <a:solidFill>
                            <a:srgbClr val="00913F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Núcleo  Regional</a:t>
                      </a:r>
                      <a:endParaRPr sz="1400">
                        <a:latin typeface="Comic Sans MS"/>
                        <a:cs typeface="Comic Sans MS"/>
                      </a:endParaRPr>
                    </a:p>
                  </a:txBody>
                  <a:tcPr marL="0" marR="0" marB="0" marT="66040">
                    <a:lnB w="76200">
                      <a:solidFill>
                        <a:srgbClr val="B5D899"/>
                      </a:solidFill>
                      <a:prstDash val="solid"/>
                    </a:lnB>
                    <a:solidFill>
                      <a:srgbClr val="F7F4BA"/>
                    </a:solidFill>
                  </a:tcPr>
                </a:tc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0" y="5352508"/>
            <a:ext cx="7560309" cy="5339715"/>
            <a:chOff x="0" y="5352508"/>
            <a:chExt cx="7560309" cy="5339715"/>
          </a:xfrm>
        </p:grpSpPr>
        <p:sp>
          <p:nvSpPr>
            <p:cNvPr id="4" name="object 4"/>
            <p:cNvSpPr/>
            <p:nvPr/>
          </p:nvSpPr>
          <p:spPr>
            <a:xfrm>
              <a:off x="0" y="9409434"/>
              <a:ext cx="7560309" cy="1282700"/>
            </a:xfrm>
            <a:custGeom>
              <a:avLst/>
              <a:gdLst/>
              <a:ahLst/>
              <a:cxnLst/>
              <a:rect l="l" t="t" r="r" b="b"/>
              <a:pathLst>
                <a:path w="7560309" h="1282700">
                  <a:moveTo>
                    <a:pt x="0" y="1282565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1282565"/>
                  </a:lnTo>
                  <a:lnTo>
                    <a:pt x="0" y="1282565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79077" y="5352508"/>
              <a:ext cx="6553834" cy="4057015"/>
            </a:xfrm>
            <a:custGeom>
              <a:avLst/>
              <a:gdLst/>
              <a:ahLst/>
              <a:cxnLst/>
              <a:rect l="l" t="t" r="r" b="b"/>
              <a:pathLst>
                <a:path w="6553834" h="4057015">
                  <a:moveTo>
                    <a:pt x="6553547" y="0"/>
                  </a:moveTo>
                  <a:lnTo>
                    <a:pt x="0" y="0"/>
                  </a:lnTo>
                  <a:lnTo>
                    <a:pt x="0" y="4056926"/>
                  </a:lnTo>
                  <a:lnTo>
                    <a:pt x="6553547" y="4056926"/>
                  </a:lnTo>
                  <a:lnTo>
                    <a:pt x="6553547" y="0"/>
                  </a:lnTo>
                  <a:close/>
                </a:path>
              </a:pathLst>
            </a:custGeom>
            <a:solidFill>
              <a:srgbClr val="F9F9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3971488" y="5431779"/>
            <a:ext cx="3017520" cy="38239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Ampliado;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Entregar</a:t>
            </a:r>
            <a:r>
              <a:rPr dirty="0" sz="1200" spc="-10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-10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atualizar</a:t>
            </a:r>
            <a:r>
              <a:rPr dirty="0" sz="1200" spc="-10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os</a:t>
            </a:r>
            <a:r>
              <a:rPr dirty="0" sz="1200" spc="-10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cadastros</a:t>
            </a:r>
            <a:r>
              <a:rPr dirty="0" sz="1200" spc="-10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 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adesão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dos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grupos,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consumidores(as)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e,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entidades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à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Rede: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Participar</a:t>
            </a:r>
            <a:r>
              <a:rPr dirty="0" sz="1200" spc="-13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ativamente</a:t>
            </a:r>
            <a:r>
              <a:rPr dirty="0" sz="1200" spc="-13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das</a:t>
            </a:r>
            <a:r>
              <a:rPr dirty="0" sz="1200" spc="-13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atividades  da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Rede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dos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Encontros</a:t>
            </a:r>
            <a:r>
              <a:rPr dirty="0" sz="1200" spc="-1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Ampliados;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Cobrar</a:t>
            </a:r>
            <a:r>
              <a:rPr dirty="0" sz="1200" spc="-8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as</a:t>
            </a:r>
            <a:r>
              <a:rPr dirty="0" sz="1200" spc="-7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anuidades</a:t>
            </a:r>
            <a:r>
              <a:rPr dirty="0" sz="1200" spc="-7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-7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repassar</a:t>
            </a:r>
            <a:r>
              <a:rPr dirty="0" sz="1200" spc="-8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50% </a:t>
            </a:r>
            <a:r>
              <a:rPr dirty="0" sz="1200" spc="-3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do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valor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para</a:t>
            </a:r>
            <a:r>
              <a:rPr dirty="0" sz="1200" spc="-1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Rede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Ecovida;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1015"/>
              </a:spcBef>
            </a:pP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Entregar e atualizar os formulários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solicitação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certificação/cadastros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por</a:t>
            </a:r>
            <a:r>
              <a:rPr dirty="0" sz="1200" spc="-12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famílias</a:t>
            </a:r>
            <a:r>
              <a:rPr dirty="0" sz="1200" spc="-12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para</a:t>
            </a:r>
            <a:r>
              <a:rPr dirty="0" sz="1200" spc="-12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avaliação</a:t>
            </a:r>
            <a:r>
              <a:rPr dirty="0" sz="1200" spc="-12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pelo</a:t>
            </a:r>
            <a:r>
              <a:rPr dirty="0" sz="1200" spc="-12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Conselho</a:t>
            </a:r>
            <a:r>
              <a:rPr dirty="0" sz="1200" spc="-12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 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Certificação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junto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com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solicitação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da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quantidade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selos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necessários;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Preencher e entregar relatórios e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documentos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quando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demandados.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3267" y="5383014"/>
            <a:ext cx="3017520" cy="3892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0005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Cada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Núcleo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tem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autonomia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decidir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qual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melhor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forma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organizar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funcionar, no entanto aqui são colocadas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algumas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sugestões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de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como organizar o 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spc="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Núcleo</a:t>
            </a:r>
            <a:r>
              <a:rPr dirty="0" u="sng" sz="1200" spc="1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em</a:t>
            </a:r>
            <a:r>
              <a:rPr dirty="0" u="sng" sz="1200" spc="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cada</a:t>
            </a:r>
            <a:r>
              <a:rPr dirty="0" u="sng" sz="1200" spc="1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região</a:t>
            </a:r>
            <a:r>
              <a:rPr dirty="0" u="sng" sz="1200" spc="1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que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minimamente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cada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Núcleo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deve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fazer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para </a:t>
            </a:r>
            <a:r>
              <a:rPr dirty="0" sz="1200" spc="-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garantir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bom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funcionamento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Rede: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00050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Na</a:t>
            </a:r>
            <a:r>
              <a:rPr dirty="0" sz="1200" spc="-8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criação</a:t>
            </a:r>
            <a:r>
              <a:rPr dirty="0" sz="1200" spc="-9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 spc="-8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um</a:t>
            </a:r>
            <a:r>
              <a:rPr dirty="0" sz="1200" spc="-8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Núcleo,</a:t>
            </a:r>
            <a:r>
              <a:rPr dirty="0" sz="1200" spc="-8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definir</a:t>
            </a:r>
            <a:r>
              <a:rPr dirty="0" sz="1200" spc="-8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uma </a:t>
            </a:r>
            <a:r>
              <a:rPr dirty="0" sz="1200" spc="-3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entidade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responsável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pela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organização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inicial</a:t>
            </a:r>
            <a:r>
              <a:rPr dirty="0" sz="1200" spc="-2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do</a:t>
            </a:r>
            <a:r>
              <a:rPr dirty="0" sz="1200" spc="-1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Núcleo</a:t>
            </a:r>
            <a:r>
              <a:rPr dirty="0" sz="1200" spc="-2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Regional</a:t>
            </a:r>
            <a:r>
              <a:rPr dirty="0" sz="1200" spc="-1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que</a:t>
            </a:r>
            <a:r>
              <a:rPr dirty="0" sz="1200" spc="-1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constitua-se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em</a:t>
            </a:r>
            <a:r>
              <a:rPr dirty="0" sz="1200" spc="-7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uma</a:t>
            </a:r>
            <a:r>
              <a:rPr dirty="0" sz="1200" spc="-6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referência</a:t>
            </a:r>
            <a:r>
              <a:rPr dirty="0" sz="1200" spc="-7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para</a:t>
            </a:r>
            <a:r>
              <a:rPr dirty="0" sz="1200" spc="-7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contato</a:t>
            </a:r>
            <a:r>
              <a:rPr dirty="0" sz="1200" spc="-6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-6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troca</a:t>
            </a:r>
            <a:r>
              <a:rPr dirty="0" sz="1200" spc="-7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informações</a:t>
            </a:r>
            <a:r>
              <a:rPr dirty="0" sz="1200" spc="-1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com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Rede;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00050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 aprovação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da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 criação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do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 Núcleo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Regional se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dá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em Encontro Ampliado, mas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 aprovação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um núcleo regional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deve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 passar</a:t>
            </a:r>
            <a:r>
              <a:rPr dirty="0" sz="1200" spc="-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primeiro</a:t>
            </a:r>
            <a:r>
              <a:rPr dirty="0" sz="1200" spc="-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pela</a:t>
            </a:r>
            <a:r>
              <a:rPr dirty="0" sz="1200" spc="-3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coordenação</a:t>
            </a:r>
            <a:r>
              <a:rPr dirty="0" sz="1200" spc="-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estadual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antes</a:t>
            </a:r>
            <a:r>
              <a:rPr dirty="0" sz="1200" spc="3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 spc="1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ser</a:t>
            </a:r>
            <a:r>
              <a:rPr dirty="0" sz="1200" spc="3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discutida</a:t>
            </a:r>
            <a:r>
              <a:rPr dirty="0" sz="1200" spc="3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em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Encontro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07765" y="5825083"/>
            <a:ext cx="4542790" cy="4798060"/>
            <a:chOff x="107765" y="5825083"/>
            <a:chExt cx="4542790" cy="479806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6226" y="7080005"/>
              <a:ext cx="250819" cy="11099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226" y="8270240"/>
              <a:ext cx="250819" cy="11099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84450" y="5825083"/>
              <a:ext cx="250819" cy="11099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84450" y="6590584"/>
              <a:ext cx="250819" cy="11099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84450" y="7143717"/>
              <a:ext cx="250819" cy="11099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84450" y="7696850"/>
              <a:ext cx="250819" cy="11099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84450" y="8887085"/>
              <a:ext cx="250819" cy="11099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417" y="9499204"/>
              <a:ext cx="1478023" cy="108377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00291" y="9501368"/>
              <a:ext cx="1453961" cy="109047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57261" y="9506977"/>
              <a:ext cx="1386312" cy="110831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07765" y="10473880"/>
              <a:ext cx="4542790" cy="149860"/>
            </a:xfrm>
            <a:custGeom>
              <a:avLst/>
              <a:gdLst/>
              <a:ahLst/>
              <a:cxnLst/>
              <a:rect l="l" t="t" r="r" b="b"/>
              <a:pathLst>
                <a:path w="4542790" h="149859">
                  <a:moveTo>
                    <a:pt x="4542552" y="0"/>
                  </a:moveTo>
                  <a:lnTo>
                    <a:pt x="0" y="0"/>
                  </a:lnTo>
                  <a:lnTo>
                    <a:pt x="0" y="149255"/>
                  </a:lnTo>
                  <a:lnTo>
                    <a:pt x="4542552" y="149255"/>
                  </a:lnTo>
                  <a:lnTo>
                    <a:pt x="45425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1227035" y="10457712"/>
            <a:ext cx="230441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Feira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sementes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variedades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raças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/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Sudoeste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Paraná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733373" y="9495532"/>
            <a:ext cx="2687955" cy="1121410"/>
            <a:chOff x="4733373" y="9495532"/>
            <a:chExt cx="2687955" cy="1121410"/>
          </a:xfrm>
        </p:grpSpPr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43298" y="9503766"/>
              <a:ext cx="1306012" cy="109295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63978" y="9495532"/>
              <a:ext cx="1252357" cy="108883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733373" y="10484056"/>
              <a:ext cx="2687955" cy="132715"/>
            </a:xfrm>
            <a:custGeom>
              <a:avLst/>
              <a:gdLst/>
              <a:ahLst/>
              <a:cxnLst/>
              <a:rect l="l" t="t" r="r" b="b"/>
              <a:pathLst>
                <a:path w="2687954" h="132715">
                  <a:moveTo>
                    <a:pt x="2687623" y="0"/>
                  </a:moveTo>
                  <a:lnTo>
                    <a:pt x="0" y="0"/>
                  </a:lnTo>
                  <a:lnTo>
                    <a:pt x="0" y="132605"/>
                  </a:lnTo>
                  <a:lnTo>
                    <a:pt x="2687623" y="132605"/>
                  </a:lnTo>
                  <a:lnTo>
                    <a:pt x="26876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4747705" y="10467392"/>
            <a:ext cx="265938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Produção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semente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milho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variedade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Núcleo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Vale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Urugaui-SC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-1577" y="0"/>
            <a:ext cx="7561580" cy="247015"/>
            <a:chOff x="-1577" y="0"/>
            <a:chExt cx="7561580" cy="247015"/>
          </a:xfrm>
        </p:grpSpPr>
        <p:sp>
          <p:nvSpPr>
            <p:cNvPr id="27" name="object 27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23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30" name="object 3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017691" y="264480"/>
            <a:ext cx="423524" cy="445943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432056" y="387578"/>
            <a:ext cx="977265" cy="2260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3437873" y="628368"/>
            <a:ext cx="965835" cy="32384"/>
          </a:xfrm>
          <a:custGeom>
            <a:avLst/>
            <a:gdLst/>
            <a:ahLst/>
            <a:cxnLst/>
            <a:rect l="l" t="t" r="r" b="b"/>
            <a:pathLst>
              <a:path w="965835" h="32384">
                <a:moveTo>
                  <a:pt x="960076" y="0"/>
                </a:moveTo>
                <a:lnTo>
                  <a:pt x="12247" y="0"/>
                </a:lnTo>
                <a:lnTo>
                  <a:pt x="5511" y="0"/>
                </a:lnTo>
                <a:lnTo>
                  <a:pt x="0" y="7222"/>
                </a:lnTo>
                <a:lnTo>
                  <a:pt x="0" y="24879"/>
                </a:lnTo>
                <a:lnTo>
                  <a:pt x="5511" y="32097"/>
                </a:lnTo>
                <a:lnTo>
                  <a:pt x="960076" y="32097"/>
                </a:lnTo>
                <a:lnTo>
                  <a:pt x="965588" y="24879"/>
                </a:lnTo>
                <a:lnTo>
                  <a:pt x="965588" y="7222"/>
                </a:lnTo>
                <a:lnTo>
                  <a:pt x="960076" y="0"/>
                </a:lnTo>
                <a:close/>
              </a:path>
            </a:pathLst>
          </a:custGeom>
          <a:solidFill>
            <a:srgbClr val="7CBC3A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0294" y="730339"/>
            <a:ext cx="6492240" cy="101600"/>
          </a:xfrm>
          <a:custGeom>
            <a:avLst/>
            <a:gdLst/>
            <a:ahLst/>
            <a:cxnLst/>
            <a:rect l="l" t="t" r="r" b="b"/>
            <a:pathLst>
              <a:path w="6492240" h="101600">
                <a:moveTo>
                  <a:pt x="0" y="101598"/>
                </a:moveTo>
                <a:lnTo>
                  <a:pt x="6492218" y="101598"/>
                </a:lnTo>
                <a:lnTo>
                  <a:pt x="6492218" y="0"/>
                </a:lnTo>
                <a:lnTo>
                  <a:pt x="0" y="0"/>
                </a:lnTo>
                <a:lnTo>
                  <a:pt x="0" y="101598"/>
                </a:lnTo>
                <a:close/>
              </a:path>
            </a:pathLst>
          </a:custGeom>
          <a:solidFill>
            <a:srgbClr val="B5D8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30816" y="1273799"/>
            <a:ext cx="6492240" cy="77470"/>
          </a:xfrm>
          <a:custGeom>
            <a:avLst/>
            <a:gdLst/>
            <a:ahLst/>
            <a:cxnLst/>
            <a:rect l="l" t="t" r="r" b="b"/>
            <a:pathLst>
              <a:path w="6492240" h="77469">
                <a:moveTo>
                  <a:pt x="0" y="76895"/>
                </a:moveTo>
                <a:lnTo>
                  <a:pt x="6492218" y="76895"/>
                </a:lnTo>
                <a:lnTo>
                  <a:pt x="6492218" y="0"/>
                </a:lnTo>
                <a:lnTo>
                  <a:pt x="0" y="0"/>
                </a:lnTo>
                <a:lnTo>
                  <a:pt x="0" y="76895"/>
                </a:lnTo>
                <a:close/>
              </a:path>
            </a:pathLst>
          </a:custGeom>
          <a:solidFill>
            <a:srgbClr val="B5D8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50862" y="1350882"/>
            <a:ext cx="6471285" cy="4930140"/>
          </a:xfrm>
          <a:custGeom>
            <a:avLst/>
            <a:gdLst/>
            <a:ahLst/>
            <a:cxnLst/>
            <a:rect l="l" t="t" r="r" b="b"/>
            <a:pathLst>
              <a:path w="6471284" h="4930140">
                <a:moveTo>
                  <a:pt x="6470764" y="0"/>
                </a:moveTo>
                <a:lnTo>
                  <a:pt x="0" y="0"/>
                </a:lnTo>
                <a:lnTo>
                  <a:pt x="0" y="4867287"/>
                </a:lnTo>
                <a:lnTo>
                  <a:pt x="0" y="4928870"/>
                </a:lnTo>
                <a:lnTo>
                  <a:pt x="0" y="4929556"/>
                </a:lnTo>
                <a:lnTo>
                  <a:pt x="6470764" y="4929556"/>
                </a:lnTo>
                <a:lnTo>
                  <a:pt x="6470764" y="4928870"/>
                </a:lnTo>
                <a:lnTo>
                  <a:pt x="6470764" y="4867287"/>
                </a:lnTo>
                <a:lnTo>
                  <a:pt x="6470764" y="0"/>
                </a:lnTo>
                <a:close/>
              </a:path>
            </a:pathLst>
          </a:custGeom>
          <a:solidFill>
            <a:srgbClr val="F9F9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993475" y="1430150"/>
            <a:ext cx="2983865" cy="2898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administrar</a:t>
            </a:r>
            <a:r>
              <a:rPr dirty="0" sz="1200" spc="-1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os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recursos</a:t>
            </a:r>
            <a:r>
              <a:rPr dirty="0" sz="1200" spc="-1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do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Núcleo.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5799"/>
              </a:lnSpc>
              <a:spcBef>
                <a:spcPts val="819"/>
              </a:spcBef>
            </a:pPr>
            <a:r>
              <a:rPr dirty="0" u="sng" sz="14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Secretaria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: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sugere-se a eleição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 spc="2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um(a)</a:t>
            </a:r>
            <a:r>
              <a:rPr dirty="0" sz="1200" spc="2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secretário(a),</a:t>
            </a:r>
            <a:r>
              <a:rPr dirty="0" sz="1200" spc="2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com</a:t>
            </a:r>
            <a:r>
              <a:rPr dirty="0" sz="1200" spc="2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objetivo</a:t>
            </a:r>
            <a:r>
              <a:rPr dirty="0" sz="1200" spc="2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 e g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i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s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t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 a r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 s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 i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s c u s s õ e s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55">
                <a:solidFill>
                  <a:srgbClr val="003399"/>
                </a:solidFill>
                <a:latin typeface="Comic Sans MS"/>
                <a:cs typeface="Comic Sans MS"/>
              </a:rPr>
              <a:t>encaminhamentos</a:t>
            </a:r>
            <a:r>
              <a:rPr dirty="0" sz="1200" spc="6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40">
                <a:solidFill>
                  <a:srgbClr val="003399"/>
                </a:solidFill>
                <a:latin typeface="Comic Sans MS"/>
                <a:cs typeface="Comic Sans MS"/>
              </a:rPr>
              <a:t>das</a:t>
            </a:r>
            <a:r>
              <a:rPr dirty="0" sz="1200" spc="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55">
                <a:solidFill>
                  <a:srgbClr val="003399"/>
                </a:solidFill>
                <a:latin typeface="Comic Sans MS"/>
                <a:cs typeface="Comic Sans MS"/>
              </a:rPr>
              <a:t>reuniões</a:t>
            </a:r>
            <a:r>
              <a:rPr dirty="0" sz="1200" spc="6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40">
                <a:solidFill>
                  <a:srgbClr val="003399"/>
                </a:solidFill>
                <a:latin typeface="Comic Sans MS"/>
                <a:cs typeface="Comic Sans MS"/>
              </a:rPr>
              <a:t>dos </a:t>
            </a:r>
            <a:r>
              <a:rPr dirty="0" sz="1200" spc="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Núcleos.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</a:pP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Outros</a:t>
            </a:r>
            <a:r>
              <a:rPr dirty="0" sz="1200" spc="-114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cargos/conselhos</a:t>
            </a:r>
            <a:r>
              <a:rPr dirty="0" sz="1200" spc="-12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podem</a:t>
            </a:r>
            <a:r>
              <a:rPr dirty="0" sz="1200" spc="-114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ser 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criados pelos NR's, mas buscando estar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45">
                <a:solidFill>
                  <a:srgbClr val="003399"/>
                </a:solidFill>
                <a:latin typeface="Comic Sans MS"/>
                <a:cs typeface="Comic Sans MS"/>
              </a:rPr>
              <a:t>atentos</a:t>
            </a:r>
            <a:r>
              <a:rPr dirty="0" sz="1200" spc="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40">
                <a:solidFill>
                  <a:srgbClr val="003399"/>
                </a:solidFill>
                <a:latin typeface="Comic Sans MS"/>
                <a:cs typeface="Comic Sans MS"/>
              </a:rPr>
              <a:t>para</a:t>
            </a:r>
            <a:r>
              <a:rPr dirty="0" sz="1200" spc="45">
                <a:solidFill>
                  <a:srgbClr val="003399"/>
                </a:solidFill>
                <a:latin typeface="Comic Sans MS"/>
                <a:cs typeface="Comic Sans MS"/>
              </a:rPr>
              <a:t> evitar</a:t>
            </a:r>
            <a:r>
              <a:rPr dirty="0" sz="1200" spc="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45">
                <a:solidFill>
                  <a:srgbClr val="003399"/>
                </a:solidFill>
                <a:latin typeface="Comic Sans MS"/>
                <a:cs typeface="Comic Sans MS"/>
              </a:rPr>
              <a:t>excesso</a:t>
            </a:r>
            <a:r>
              <a:rPr dirty="0" sz="1200" spc="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25">
                <a:solidFill>
                  <a:srgbClr val="003399"/>
                </a:solidFill>
                <a:latin typeface="Comic Sans MS"/>
                <a:cs typeface="Comic Sans MS"/>
              </a:rPr>
              <a:t>de </a:t>
            </a:r>
            <a:r>
              <a:rPr dirty="0" sz="1200" spc="3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burocracia</a:t>
            </a:r>
            <a:r>
              <a:rPr dirty="0" sz="1200" spc="-1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dentro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do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Núcleo.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6100"/>
              </a:lnSpc>
            </a:pP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-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        </a:t>
            </a:r>
            <a:r>
              <a:rPr dirty="0" sz="1200" spc="-13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u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g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r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-</a:t>
            </a:r>
            <a:r>
              <a:rPr dirty="0" sz="1200" spc="-2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  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 u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m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  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r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spc="110">
                <a:solidFill>
                  <a:srgbClr val="003399"/>
                </a:solidFill>
                <a:latin typeface="Comic Sans MS"/>
                <a:cs typeface="Comic Sans MS"/>
              </a:rPr>
              <a:t>t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110">
                <a:solidFill>
                  <a:srgbClr val="003399"/>
                </a:solidFill>
                <a:latin typeface="Comic Sans MS"/>
                <a:cs typeface="Comic Sans MS"/>
              </a:rPr>
              <a:t>t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i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v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i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d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d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 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constante</a:t>
            </a:r>
            <a:r>
              <a:rPr dirty="0" sz="1200" spc="1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nos</a:t>
            </a:r>
            <a:r>
              <a:rPr dirty="0" sz="1200" spc="1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cargos</a:t>
            </a:r>
            <a:r>
              <a:rPr dirty="0" sz="1200" spc="1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(tanto</a:t>
            </a:r>
            <a:r>
              <a:rPr dirty="0" sz="1200" spc="1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dentro</a:t>
            </a:r>
            <a:r>
              <a:rPr dirty="0" sz="1200" spc="1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do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93260" y="4303003"/>
            <a:ext cx="2983865" cy="1087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Núcleo como nos grupos), evitando que as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decisões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fiquem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 em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mãos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 poucas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pessoas e garantindo que todo(a)s possam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ter a experiência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ocupar uma função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dentro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do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NR.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4771" y="1381388"/>
            <a:ext cx="2973070" cy="4818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394335">
              <a:lnSpc>
                <a:spcPct val="1161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Núcleo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composto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dois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representantes</a:t>
            </a:r>
            <a:r>
              <a:rPr dirty="0" sz="1200" spc="-16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5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cada</a:t>
            </a:r>
            <a:r>
              <a:rPr dirty="0" sz="1200" spc="-15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membro</a:t>
            </a:r>
            <a:r>
              <a:rPr dirty="0" sz="1200" spc="-15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15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Rede 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na região, ou seja, cada grupo membro </a:t>
            </a:r>
            <a:r>
              <a:rPr dirty="0" sz="1200" spc="-509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Rede deve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eleger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1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titular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e 1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suplente</a:t>
            </a:r>
            <a:r>
              <a:rPr dirty="0" sz="1200" spc="-15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-15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representem</a:t>
            </a:r>
            <a:r>
              <a:rPr dirty="0" sz="1200" spc="-15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5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grupo</a:t>
            </a:r>
            <a:r>
              <a:rPr dirty="0" sz="1200" spc="-15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dentro 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Núcleo.</a:t>
            </a:r>
            <a:endParaRPr sz="1200">
              <a:latin typeface="Comic Sans MS"/>
              <a:cs typeface="Comic Sans MS"/>
            </a:endParaRPr>
          </a:p>
          <a:p>
            <a:pPr marL="407034">
              <a:lnSpc>
                <a:spcPct val="100000"/>
              </a:lnSpc>
              <a:spcBef>
                <a:spcPts val="955"/>
              </a:spcBef>
            </a:pPr>
            <a:r>
              <a:rPr dirty="0" u="heavy" sz="1600" b="1" i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Arial"/>
                <a:cs typeface="Arial"/>
              </a:rPr>
              <a:t>Instâncias</a:t>
            </a:r>
            <a:endParaRPr sz="1600">
              <a:latin typeface="Arial"/>
              <a:cs typeface="Arial"/>
            </a:endParaRPr>
          </a:p>
          <a:p>
            <a:pPr algn="just" marL="12700" marR="5080" indent="394335">
              <a:lnSpc>
                <a:spcPct val="115500"/>
              </a:lnSpc>
              <a:spcBef>
                <a:spcPts val="575"/>
              </a:spcBef>
            </a:pPr>
            <a:r>
              <a:rPr dirty="0" u="sng" sz="14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Coordenação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: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sugere-se a eleição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 spc="-10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uma</a:t>
            </a:r>
            <a:r>
              <a:rPr dirty="0" sz="1200" spc="-10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coordenação,</a:t>
            </a:r>
            <a:r>
              <a:rPr dirty="0" sz="1200" spc="-10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sua</a:t>
            </a:r>
            <a:r>
              <a:rPr dirty="0" sz="1200" spc="-10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composição</a:t>
            </a:r>
            <a:r>
              <a:rPr dirty="0" sz="1200" spc="-10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fica</a:t>
            </a:r>
            <a:r>
              <a:rPr dirty="0" sz="1200" spc="-10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 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critério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cada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Núcleo.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394970">
              <a:lnSpc>
                <a:spcPct val="115900"/>
              </a:lnSpc>
              <a:spcBef>
                <a:spcPts val="819"/>
              </a:spcBef>
            </a:pPr>
            <a:r>
              <a:rPr dirty="0" u="sng" sz="14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Conselho/Comissão </a:t>
            </a:r>
            <a:r>
              <a:rPr dirty="0" u="sng" sz="14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de Ética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: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cada</a:t>
            </a:r>
            <a:r>
              <a:rPr dirty="0" sz="1200" spc="-114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NR</a:t>
            </a:r>
            <a:r>
              <a:rPr dirty="0" sz="1200" spc="-114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u="sng" sz="1200" spc="-5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deve</a:t>
            </a:r>
            <a:r>
              <a:rPr dirty="0" sz="1200" spc="-114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montar</a:t>
            </a:r>
            <a:r>
              <a:rPr dirty="0" sz="1200" spc="-114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um</a:t>
            </a:r>
            <a:r>
              <a:rPr dirty="0" sz="1200" spc="-114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Conselho</a:t>
            </a:r>
            <a:r>
              <a:rPr dirty="0" sz="1200" spc="-12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 spc="-114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Ética 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do</a:t>
            </a:r>
            <a:r>
              <a:rPr dirty="0" sz="1200" spc="-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Núcleo,</a:t>
            </a:r>
            <a:r>
              <a:rPr dirty="0" sz="1200" spc="-3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-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composição</a:t>
            </a:r>
            <a:r>
              <a:rPr dirty="0" sz="1200" spc="-3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do</a:t>
            </a:r>
            <a:r>
              <a:rPr dirty="0" sz="1200" spc="-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Conselho</a:t>
            </a:r>
            <a:r>
              <a:rPr dirty="0" sz="1200" spc="-3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pode </a:t>
            </a:r>
            <a:r>
              <a:rPr dirty="0" sz="1200" spc="-3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ficar</a:t>
            </a:r>
            <a:r>
              <a:rPr dirty="0" sz="1200" spc="-9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-9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critério</a:t>
            </a:r>
            <a:r>
              <a:rPr dirty="0" sz="1200" spc="-9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do</a:t>
            </a:r>
            <a:r>
              <a:rPr dirty="0" sz="1200" spc="-8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NR</a:t>
            </a:r>
            <a:r>
              <a:rPr dirty="0" sz="1200" spc="-9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(sugere-se</a:t>
            </a:r>
            <a:r>
              <a:rPr dirty="0" sz="1200" spc="-9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sempre</a:t>
            </a:r>
            <a:r>
              <a:rPr dirty="0" sz="1200" spc="-9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  </a:t>
            </a:r>
            <a:r>
              <a:rPr dirty="0" sz="1200" spc="50">
                <a:solidFill>
                  <a:srgbClr val="003399"/>
                </a:solidFill>
                <a:latin typeface="Comic Sans MS"/>
                <a:cs typeface="Comic Sans MS"/>
              </a:rPr>
              <a:t>participação</a:t>
            </a:r>
            <a:r>
              <a:rPr dirty="0" sz="1200" spc="36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35">
                <a:solidFill>
                  <a:srgbClr val="003399"/>
                </a:solidFill>
                <a:latin typeface="Comic Sans MS"/>
                <a:cs typeface="Comic Sans MS"/>
              </a:rPr>
              <a:t>dos </a:t>
            </a:r>
            <a:r>
              <a:rPr dirty="0" sz="1200" spc="36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45">
                <a:solidFill>
                  <a:srgbClr val="003399"/>
                </a:solidFill>
                <a:latin typeface="Comic Sans MS"/>
                <a:cs typeface="Comic Sans MS"/>
              </a:rPr>
              <a:t>vários </a:t>
            </a:r>
            <a:r>
              <a:rPr dirty="0" sz="1200" spc="35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45">
                <a:solidFill>
                  <a:srgbClr val="003399"/>
                </a:solidFill>
                <a:latin typeface="Comic Sans MS"/>
                <a:cs typeface="Comic Sans MS"/>
              </a:rPr>
              <a:t>segmentos, </a:t>
            </a:r>
            <a:r>
              <a:rPr dirty="0" sz="1200" spc="-3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-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g</a:t>
            </a:r>
            <a:r>
              <a:rPr dirty="0" sz="1200" spc="-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</a:t>
            </a:r>
            <a:r>
              <a:rPr dirty="0" sz="1200" spc="-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i</a:t>
            </a:r>
            <a:r>
              <a:rPr dirty="0" sz="1200" spc="-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</a:t>
            </a:r>
            <a:r>
              <a:rPr dirty="0" sz="1200" spc="-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u</a:t>
            </a:r>
            <a:r>
              <a:rPr dirty="0" sz="1200" spc="-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l</a:t>
            </a:r>
            <a:r>
              <a:rPr dirty="0" sz="1200" spc="-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t</a:t>
            </a:r>
            <a:r>
              <a:rPr dirty="0" sz="1200" spc="-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spc="-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</a:t>
            </a:r>
            <a:r>
              <a:rPr dirty="0" sz="1200" spc="-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-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dirty="0" sz="1200" spc="-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(</a:t>
            </a:r>
            <a:r>
              <a:rPr dirty="0" sz="1200" spc="-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-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dirty="0" sz="1200" spc="-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)</a:t>
            </a:r>
            <a:r>
              <a:rPr dirty="0" sz="1200" spc="-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,</a:t>
            </a:r>
            <a:r>
              <a:rPr dirty="0" sz="1200" spc="31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t</a:t>
            </a:r>
            <a:r>
              <a:rPr dirty="0" sz="1200" spc="-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é</a:t>
            </a:r>
            <a:r>
              <a:rPr dirty="0" sz="1200" spc="-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</a:t>
            </a:r>
            <a:r>
              <a:rPr dirty="0" sz="1200" spc="-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</a:t>
            </a:r>
            <a:r>
              <a:rPr dirty="0" sz="1200" spc="-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i</a:t>
            </a:r>
            <a:r>
              <a:rPr dirty="0" sz="1200" spc="-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</a:t>
            </a:r>
            <a:r>
              <a:rPr dirty="0" sz="1200" spc="-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spc="-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dirty="0" sz="1200" spc="-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, </a:t>
            </a:r>
            <a:r>
              <a:rPr dirty="0" sz="1200" spc="-3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consumidores(as)...)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394970">
              <a:lnSpc>
                <a:spcPct val="115500"/>
              </a:lnSpc>
              <a:spcBef>
                <a:spcPts val="830"/>
              </a:spcBef>
            </a:pPr>
            <a:r>
              <a:rPr dirty="0" u="sng" sz="14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Tesourari</a:t>
            </a:r>
            <a:r>
              <a:rPr dirty="0" u="sng" sz="14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:</a:t>
            </a:r>
            <a:r>
              <a:rPr dirty="0" sz="1200" spc="-254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sugere-se</a:t>
            </a:r>
            <a:r>
              <a:rPr dirty="0" sz="1200" spc="-9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-9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eleição</a:t>
            </a:r>
            <a:r>
              <a:rPr dirty="0" sz="1200" spc="-9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 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um(a)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tesoureiro(a).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acordo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com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o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tamanho</a:t>
            </a:r>
            <a:r>
              <a:rPr dirty="0" sz="1200" spc="-10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do</a:t>
            </a:r>
            <a:r>
              <a:rPr dirty="0" sz="1200" spc="-10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NR</a:t>
            </a:r>
            <a:r>
              <a:rPr dirty="0" sz="1200" spc="-10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é</a:t>
            </a:r>
            <a:r>
              <a:rPr dirty="0" sz="1200" spc="-10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bom</a:t>
            </a:r>
            <a:r>
              <a:rPr dirty="0" sz="1200" spc="-10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abrir</a:t>
            </a:r>
            <a:r>
              <a:rPr dirty="0" sz="1200" spc="-10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uma</a:t>
            </a:r>
            <a:r>
              <a:rPr dirty="0" sz="1200" spc="-10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conta</a:t>
            </a:r>
            <a:r>
              <a:rPr dirty="0" sz="1200" spc="-10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para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21554" y="6218169"/>
            <a:ext cx="6548755" cy="3191510"/>
            <a:chOff x="521554" y="6218169"/>
            <a:chExt cx="6548755" cy="3191510"/>
          </a:xfrm>
        </p:grpSpPr>
        <p:sp>
          <p:nvSpPr>
            <p:cNvPr id="9" name="object 9"/>
            <p:cNvSpPr/>
            <p:nvPr/>
          </p:nvSpPr>
          <p:spPr>
            <a:xfrm>
              <a:off x="581766" y="6218169"/>
              <a:ext cx="6451600" cy="61594"/>
            </a:xfrm>
            <a:custGeom>
              <a:avLst/>
              <a:gdLst/>
              <a:ahLst/>
              <a:cxnLst/>
              <a:rect l="l" t="t" r="r" b="b"/>
              <a:pathLst>
                <a:path w="6451600" h="61595">
                  <a:moveTo>
                    <a:pt x="0" y="61584"/>
                  </a:moveTo>
                  <a:lnTo>
                    <a:pt x="6451344" y="61584"/>
                  </a:lnTo>
                  <a:lnTo>
                    <a:pt x="6451344" y="0"/>
                  </a:lnTo>
                  <a:lnTo>
                    <a:pt x="0" y="0"/>
                  </a:lnTo>
                  <a:lnTo>
                    <a:pt x="0" y="61584"/>
                  </a:lnTo>
                  <a:close/>
                </a:path>
              </a:pathLst>
            </a:custGeom>
            <a:solidFill>
              <a:srgbClr val="B5D8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46954" y="6746088"/>
              <a:ext cx="6492240" cy="0"/>
            </a:xfrm>
            <a:custGeom>
              <a:avLst/>
              <a:gdLst/>
              <a:ahLst/>
              <a:cxnLst/>
              <a:rect l="l" t="t" r="r" b="b"/>
              <a:pathLst>
                <a:path w="6492240" h="0">
                  <a:moveTo>
                    <a:pt x="0" y="0"/>
                  </a:moveTo>
                  <a:lnTo>
                    <a:pt x="6492218" y="0"/>
                  </a:lnTo>
                </a:path>
              </a:pathLst>
            </a:custGeom>
            <a:ln w="50799">
              <a:solidFill>
                <a:srgbClr val="B5D8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70981" y="6279753"/>
              <a:ext cx="6473190" cy="440690"/>
            </a:xfrm>
            <a:custGeom>
              <a:avLst/>
              <a:gdLst/>
              <a:ahLst/>
              <a:cxnLst/>
              <a:rect l="l" t="t" r="r" b="b"/>
              <a:pathLst>
                <a:path w="6473190" h="440690">
                  <a:moveTo>
                    <a:pt x="6472914" y="0"/>
                  </a:moveTo>
                  <a:lnTo>
                    <a:pt x="0" y="0"/>
                  </a:lnTo>
                  <a:lnTo>
                    <a:pt x="0" y="440359"/>
                  </a:lnTo>
                  <a:lnTo>
                    <a:pt x="6472914" y="440359"/>
                  </a:lnTo>
                  <a:lnTo>
                    <a:pt x="6472914" y="0"/>
                  </a:lnTo>
                  <a:close/>
                </a:path>
              </a:pathLst>
            </a:custGeom>
            <a:solidFill>
              <a:srgbClr val="F7F4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55105" y="6771488"/>
              <a:ext cx="6515100" cy="2638425"/>
            </a:xfrm>
            <a:custGeom>
              <a:avLst/>
              <a:gdLst/>
              <a:ahLst/>
              <a:cxnLst/>
              <a:rect l="l" t="t" r="r" b="b"/>
              <a:pathLst>
                <a:path w="6515100" h="2638425">
                  <a:moveTo>
                    <a:pt x="6514736" y="0"/>
                  </a:moveTo>
                  <a:lnTo>
                    <a:pt x="0" y="0"/>
                  </a:lnTo>
                  <a:lnTo>
                    <a:pt x="0" y="2637946"/>
                  </a:lnTo>
                  <a:lnTo>
                    <a:pt x="6514736" y="2637946"/>
                  </a:lnTo>
                  <a:lnTo>
                    <a:pt x="6514736" y="0"/>
                  </a:lnTo>
                  <a:close/>
                </a:path>
              </a:pathLst>
            </a:custGeom>
            <a:solidFill>
              <a:srgbClr val="F9F9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4026982" y="6850767"/>
            <a:ext cx="88391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os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membros.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422" y="6801994"/>
            <a:ext cx="2999105" cy="12998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00050">
              <a:lnSpc>
                <a:spcPct val="116100"/>
              </a:lnSpc>
              <a:spcBef>
                <a:spcPts val="100"/>
              </a:spcBef>
            </a:pP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Encontros</a:t>
            </a:r>
            <a:r>
              <a:rPr dirty="0" u="sng" sz="1200" spc="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do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Núcleo</a:t>
            </a:r>
            <a:r>
              <a:rPr dirty="0" u="sng" sz="1200" spc="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Regional: 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realizar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no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mínimo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2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 por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ano,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com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participação mínima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 2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representantes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 spc="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cada</a:t>
            </a:r>
            <a:r>
              <a:rPr dirty="0" sz="1200" spc="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membro</a:t>
            </a:r>
            <a:r>
              <a:rPr dirty="0" sz="1200" spc="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da 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Rede.</a:t>
            </a:r>
            <a:r>
              <a:rPr dirty="0" sz="1200" spc="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Sugere-se</a:t>
            </a:r>
            <a:r>
              <a:rPr dirty="0" sz="1200" spc="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r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l</a:t>
            </a:r>
            <a:r>
              <a:rPr dirty="0" sz="1200" spc="110">
                <a:solidFill>
                  <a:srgbClr val="003399"/>
                </a:solidFill>
                <a:latin typeface="Comic Sans MS"/>
                <a:cs typeface="Comic Sans MS"/>
              </a:rPr>
              <a:t>i</a:t>
            </a:r>
            <a:r>
              <a:rPr dirty="0" sz="1200" spc="110">
                <a:solidFill>
                  <a:srgbClr val="003399"/>
                </a:solidFill>
                <a:latin typeface="Comic Sans MS"/>
                <a:cs typeface="Comic Sans MS"/>
              </a:rPr>
              <a:t>z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açã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  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10">
                <a:solidFill>
                  <a:srgbClr val="003399"/>
                </a:solidFill>
                <a:latin typeface="Comic Sans MS"/>
                <a:cs typeface="Comic Sans MS"/>
              </a:rPr>
              <a:t>d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  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n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c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n</a:t>
            </a:r>
            <a:r>
              <a:rPr dirty="0" sz="1200" spc="110">
                <a:solidFill>
                  <a:srgbClr val="003399"/>
                </a:solidFill>
                <a:latin typeface="Comic Sans MS"/>
                <a:cs typeface="Comic Sans MS"/>
              </a:rPr>
              <a:t>t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r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/</a:t>
            </a:r>
            <a:r>
              <a:rPr dirty="0" sz="1200" spc="-2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r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u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n</a:t>
            </a:r>
            <a:r>
              <a:rPr dirty="0" sz="1200" spc="110">
                <a:solidFill>
                  <a:srgbClr val="003399"/>
                </a:solidFill>
                <a:latin typeface="Comic Sans MS"/>
                <a:cs typeface="Comic Sans MS"/>
              </a:rPr>
              <a:t>i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õe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s 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bimestrais.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9516" y="8105686"/>
            <a:ext cx="29984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2115" algn="l"/>
                <a:tab pos="1373505" algn="l"/>
                <a:tab pos="1784350" algn="l"/>
                <a:tab pos="2097405" algn="l"/>
              </a:tabLst>
            </a:pPr>
            <a:r>
              <a:rPr dirty="0" sz="600">
                <a:solidFill>
                  <a:srgbClr val="1E1916"/>
                </a:solidFill>
                <a:latin typeface="Comic Sans MS"/>
                <a:cs typeface="Comic Sans MS"/>
              </a:rPr>
              <a:t>-	</a:t>
            </a:r>
            <a:r>
              <a:rPr dirty="0" sz="1200" spc="70">
                <a:solidFill>
                  <a:srgbClr val="003399"/>
                </a:solidFill>
                <a:latin typeface="Comic Sans MS"/>
                <a:cs typeface="Comic Sans MS"/>
              </a:rPr>
              <a:t>Sugere-se	</a:t>
            </a:r>
            <a:r>
              <a:rPr dirty="0" sz="1200" spc="55">
                <a:solidFill>
                  <a:srgbClr val="003399"/>
                </a:solidFill>
                <a:latin typeface="Comic Sans MS"/>
                <a:cs typeface="Comic Sans MS"/>
              </a:rPr>
              <a:t>que	</a:t>
            </a:r>
            <a:r>
              <a:rPr dirty="0" sz="1200" spc="40">
                <a:solidFill>
                  <a:srgbClr val="003399"/>
                </a:solidFill>
                <a:latin typeface="Comic Sans MS"/>
                <a:cs typeface="Comic Sans MS"/>
              </a:rPr>
              <a:t>os	</a:t>
            </a:r>
            <a:r>
              <a:rPr dirty="0" sz="1200" spc="70">
                <a:solidFill>
                  <a:srgbClr val="003399"/>
                </a:solidFill>
                <a:latin typeface="Comic Sans MS"/>
                <a:cs typeface="Comic Sans MS"/>
              </a:rPr>
              <a:t>Encontros/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9358" y="8318029"/>
            <a:ext cx="29984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Reuniões</a:t>
            </a:r>
            <a:r>
              <a:rPr dirty="0" sz="1200" spc="-1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dos</a:t>
            </a:r>
            <a:r>
              <a:rPr dirty="0" sz="1200" spc="-1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NR's</a:t>
            </a:r>
            <a:r>
              <a:rPr dirty="0" sz="1200" spc="-1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sejam</a:t>
            </a:r>
            <a:r>
              <a:rPr dirty="0" sz="1200" spc="-1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feitos</a:t>
            </a:r>
            <a:r>
              <a:rPr dirty="0" sz="1200" spc="-1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em</a:t>
            </a:r>
            <a:r>
              <a:rPr dirty="0" sz="1200" spc="-1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sistema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26803" y="7246021"/>
            <a:ext cx="2999105" cy="1724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u="sng" sz="1200" spc="10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Re</a:t>
            </a:r>
            <a:r>
              <a:rPr dirty="0" u="sng" sz="1200" spc="1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g</a:t>
            </a:r>
            <a:r>
              <a:rPr dirty="0" u="sng" sz="1200" spc="10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i</a:t>
            </a:r>
            <a:r>
              <a:rPr dirty="0" u="sng" sz="1200" spc="1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m</a:t>
            </a:r>
            <a:r>
              <a:rPr dirty="0" u="sng" sz="1200" spc="10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1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n</a:t>
            </a:r>
            <a:r>
              <a:rPr dirty="0" u="sng" sz="1200" spc="10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t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 </a:t>
            </a:r>
            <a:r>
              <a:rPr dirty="0" u="sng" sz="1200" spc="1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10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I</a:t>
            </a:r>
            <a:r>
              <a:rPr dirty="0" u="sng" sz="1200" spc="1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n</a:t>
            </a:r>
            <a:r>
              <a:rPr dirty="0" u="sng" sz="1200" spc="10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t</a:t>
            </a:r>
            <a:r>
              <a:rPr dirty="0" u="sng" sz="1200" spc="10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1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rn</a:t>
            </a:r>
            <a:r>
              <a:rPr dirty="0" u="sng" sz="1200" spc="1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/</a:t>
            </a:r>
            <a:r>
              <a:rPr dirty="0" u="sng" sz="1200" spc="-409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1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N</a:t>
            </a:r>
            <a:r>
              <a:rPr dirty="0" u="sng" sz="1200" spc="1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 spc="1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</a:t>
            </a:r>
            <a:r>
              <a:rPr dirty="0" u="sng" sz="1200" spc="1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m</a:t>
            </a:r>
            <a:r>
              <a:rPr dirty="0" u="sng" sz="1200" spc="1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1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: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sugere-se a elaboração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um regimento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interno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do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Núcleo, bem como poderão ser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estabelecidas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normas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específicas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para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cada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região,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desde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 que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respeitem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as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normas</a:t>
            </a:r>
            <a:r>
              <a:rPr dirty="0" sz="1200" spc="-10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da</a:t>
            </a:r>
            <a:r>
              <a:rPr dirty="0" sz="1200" spc="-9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Rede</a:t>
            </a:r>
            <a:r>
              <a:rPr dirty="0" sz="1200" spc="-9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Ecovida</a:t>
            </a:r>
            <a:r>
              <a:rPr dirty="0" sz="1200" spc="-9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 spc="-9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Agroecologia,</a:t>
            </a:r>
            <a:r>
              <a:rPr dirty="0" sz="1200" spc="-10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 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da</a:t>
            </a:r>
            <a:r>
              <a:rPr dirty="0" sz="1200" spc="-2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legislação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relativa</a:t>
            </a:r>
            <a:r>
              <a:rPr dirty="0" sz="1200" spc="-1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à</a:t>
            </a:r>
            <a:r>
              <a:rPr dirty="0" sz="1200" spc="-1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produção</a:t>
            </a:r>
            <a:r>
              <a:rPr dirty="0" sz="1200" spc="-1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Orgânica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em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vigor.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9292" y="8500915"/>
            <a:ext cx="2999105" cy="8750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rodízio entre os membros, ou seja, que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os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encontros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se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realizem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nos</a:t>
            </a:r>
            <a:r>
              <a:rPr dirty="0" sz="1200" spc="35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próprios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45">
                <a:solidFill>
                  <a:srgbClr val="003399"/>
                </a:solidFill>
                <a:latin typeface="Comic Sans MS"/>
                <a:cs typeface="Comic Sans MS"/>
              </a:rPr>
              <a:t>g</a:t>
            </a:r>
            <a:r>
              <a:rPr dirty="0" sz="1200" spc="145">
                <a:solidFill>
                  <a:srgbClr val="003399"/>
                </a:solidFill>
                <a:latin typeface="Comic Sans MS"/>
                <a:cs typeface="Comic Sans MS"/>
              </a:rPr>
              <a:t>r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u</a:t>
            </a:r>
            <a:r>
              <a:rPr dirty="0" sz="1200" spc="-21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45">
                <a:solidFill>
                  <a:srgbClr val="003399"/>
                </a:solidFill>
                <a:latin typeface="Comic Sans MS"/>
                <a:cs typeface="Comic Sans MS"/>
              </a:rPr>
              <a:t>p</a:t>
            </a:r>
            <a:r>
              <a:rPr dirty="0" sz="1200" spc="145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spc="145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/</a:t>
            </a:r>
            <a:r>
              <a:rPr dirty="0" sz="1200" spc="-21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45">
                <a:solidFill>
                  <a:srgbClr val="003399"/>
                </a:solidFill>
                <a:latin typeface="Comic Sans MS"/>
                <a:cs typeface="Comic Sans MS"/>
              </a:rPr>
              <a:t>c</a:t>
            </a:r>
            <a:r>
              <a:rPr dirty="0" sz="1200" spc="145">
                <a:solidFill>
                  <a:srgbClr val="003399"/>
                </a:solidFill>
                <a:latin typeface="Comic Sans MS"/>
                <a:cs typeface="Comic Sans MS"/>
              </a:rPr>
              <a:t>oo</a:t>
            </a:r>
            <a:r>
              <a:rPr dirty="0" sz="1200" spc="145">
                <a:solidFill>
                  <a:srgbClr val="003399"/>
                </a:solidFill>
                <a:latin typeface="Comic Sans MS"/>
                <a:cs typeface="Comic Sans MS"/>
              </a:rPr>
              <a:t>p</a:t>
            </a:r>
            <a:r>
              <a:rPr dirty="0" sz="1200" spc="145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145">
                <a:solidFill>
                  <a:srgbClr val="003399"/>
                </a:solidFill>
                <a:latin typeface="Comic Sans MS"/>
                <a:cs typeface="Comic Sans MS"/>
              </a:rPr>
              <a:t>r</a:t>
            </a:r>
            <a:r>
              <a:rPr dirty="0" sz="1200" spc="145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t</a:t>
            </a:r>
            <a:r>
              <a:rPr dirty="0" sz="1200" spc="-21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i</a:t>
            </a:r>
            <a:r>
              <a:rPr dirty="0" sz="1200" spc="-21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v</a:t>
            </a:r>
            <a:r>
              <a:rPr dirty="0" sz="1200" spc="-21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45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145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/</a:t>
            </a:r>
            <a:r>
              <a:rPr dirty="0" sz="1200" spc="-21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45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145">
                <a:solidFill>
                  <a:srgbClr val="003399"/>
                </a:solidFill>
                <a:latin typeface="Comic Sans MS"/>
                <a:cs typeface="Comic Sans MS"/>
              </a:rPr>
              <a:t>ss</a:t>
            </a:r>
            <a:r>
              <a:rPr dirty="0" sz="1200" spc="145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spc="145">
                <a:solidFill>
                  <a:srgbClr val="003399"/>
                </a:solidFill>
                <a:latin typeface="Comic Sans MS"/>
                <a:cs typeface="Comic Sans MS"/>
              </a:rPr>
              <a:t>c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i</a:t>
            </a:r>
            <a:r>
              <a:rPr dirty="0" sz="1200" spc="-21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45">
                <a:solidFill>
                  <a:srgbClr val="003399"/>
                </a:solidFill>
                <a:latin typeface="Comic Sans MS"/>
                <a:cs typeface="Comic Sans MS"/>
              </a:rPr>
              <a:t>aç</a:t>
            </a:r>
            <a:r>
              <a:rPr dirty="0" sz="1200" spc="145">
                <a:solidFill>
                  <a:srgbClr val="003399"/>
                </a:solidFill>
                <a:latin typeface="Comic Sans MS"/>
                <a:cs typeface="Comic Sans MS"/>
              </a:rPr>
              <a:t>õe</a:t>
            </a:r>
            <a:r>
              <a:rPr dirty="0" sz="1200" spc="145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, 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permitindo</a:t>
            </a:r>
            <a:r>
              <a:rPr dirty="0" sz="1200" spc="-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um</a:t>
            </a:r>
            <a:r>
              <a:rPr dirty="0" sz="1200" spc="-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melhor</a:t>
            </a:r>
            <a:r>
              <a:rPr dirty="0" sz="1200" spc="-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conhecimento</a:t>
            </a:r>
            <a:r>
              <a:rPr dirty="0" sz="1200" spc="-5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entre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26244" y="833439"/>
            <a:ext cx="6492240" cy="440690"/>
          </a:xfrm>
          <a:custGeom>
            <a:avLst/>
            <a:gdLst/>
            <a:ahLst/>
            <a:cxnLst/>
            <a:rect l="l" t="t" r="r" b="b"/>
            <a:pathLst>
              <a:path w="6492240" h="440690">
                <a:moveTo>
                  <a:pt x="6492218" y="0"/>
                </a:moveTo>
                <a:lnTo>
                  <a:pt x="0" y="0"/>
                </a:lnTo>
                <a:lnTo>
                  <a:pt x="0" y="440359"/>
                </a:lnTo>
                <a:lnTo>
                  <a:pt x="6492218" y="440359"/>
                </a:lnTo>
                <a:lnTo>
                  <a:pt x="6492218" y="0"/>
                </a:lnTo>
                <a:close/>
              </a:path>
            </a:pathLst>
          </a:custGeom>
          <a:solidFill>
            <a:srgbClr val="F7F4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1442225" y="6346444"/>
            <a:ext cx="46037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9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.4</a:t>
            </a:r>
            <a:r>
              <a:rPr dirty="0" sz="1400" spc="-10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00913F"/>
                </a:solidFill>
                <a:latin typeface="Comic Sans MS"/>
                <a:cs typeface="Comic Sans MS"/>
              </a:rPr>
              <a:t>-</a:t>
            </a:r>
            <a:r>
              <a:rPr dirty="0" sz="1400" spc="409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u="heavy" sz="1400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Funcionamento</a:t>
            </a:r>
            <a:r>
              <a:rPr dirty="0" u="heavy" sz="1400" spc="-5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Organizacional</a:t>
            </a:r>
            <a:r>
              <a:rPr dirty="0" u="heavy" sz="1400" spc="-5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do</a:t>
            </a:r>
            <a:r>
              <a:rPr dirty="0" u="heavy" sz="1400" spc="-10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Núcleo</a:t>
            </a:r>
            <a:r>
              <a:rPr dirty="0" u="heavy" sz="1400" spc="-5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Region</a:t>
            </a:r>
            <a:r>
              <a:rPr dirty="0" u="heavy" sz="1400" spc="-5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al</a:t>
            </a:r>
            <a:endParaRPr sz="1400">
              <a:latin typeface="Comic Sans MS"/>
              <a:cs typeface="Comic Sans MS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0" y="9409434"/>
            <a:ext cx="7560309" cy="1282700"/>
            <a:chOff x="0" y="9409434"/>
            <a:chExt cx="7560309" cy="1282700"/>
          </a:xfrm>
        </p:grpSpPr>
        <p:sp>
          <p:nvSpPr>
            <p:cNvPr id="22" name="object 22"/>
            <p:cNvSpPr/>
            <p:nvPr/>
          </p:nvSpPr>
          <p:spPr>
            <a:xfrm>
              <a:off x="0" y="9409434"/>
              <a:ext cx="7560309" cy="1282700"/>
            </a:xfrm>
            <a:custGeom>
              <a:avLst/>
              <a:gdLst/>
              <a:ahLst/>
              <a:cxnLst/>
              <a:rect l="l" t="t" r="r" b="b"/>
              <a:pathLst>
                <a:path w="7560309" h="1282700">
                  <a:moveTo>
                    <a:pt x="0" y="1282565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1282565"/>
                  </a:lnTo>
                  <a:lnTo>
                    <a:pt x="0" y="1282565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4160" y="9502636"/>
              <a:ext cx="1411696" cy="100912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1425" y="9503539"/>
              <a:ext cx="1372406" cy="94746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34092" y="9497164"/>
              <a:ext cx="1189299" cy="102251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83454" y="9498207"/>
              <a:ext cx="1142081" cy="104326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49373" y="9499806"/>
              <a:ext cx="839405" cy="102776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10482" y="9498726"/>
              <a:ext cx="834245" cy="1020888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4396572" y="10451369"/>
              <a:ext cx="3028315" cy="140335"/>
            </a:xfrm>
            <a:custGeom>
              <a:avLst/>
              <a:gdLst/>
              <a:ahLst/>
              <a:cxnLst/>
              <a:rect l="l" t="t" r="r" b="b"/>
              <a:pathLst>
                <a:path w="3028315" h="140334">
                  <a:moveTo>
                    <a:pt x="3027959" y="0"/>
                  </a:moveTo>
                  <a:lnTo>
                    <a:pt x="0" y="0"/>
                  </a:lnTo>
                  <a:lnTo>
                    <a:pt x="0" y="139956"/>
                  </a:lnTo>
                  <a:lnTo>
                    <a:pt x="3027959" y="139956"/>
                  </a:lnTo>
                  <a:lnTo>
                    <a:pt x="30279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5217140" y="10434924"/>
            <a:ext cx="141033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Manifesto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sementes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Curitiba/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PR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55742" y="10442275"/>
            <a:ext cx="4168140" cy="149860"/>
          </a:xfrm>
          <a:custGeom>
            <a:avLst/>
            <a:gdLst/>
            <a:ahLst/>
            <a:cxnLst/>
            <a:rect l="l" t="t" r="r" b="b"/>
            <a:pathLst>
              <a:path w="4168140" h="149859">
                <a:moveTo>
                  <a:pt x="4167648" y="0"/>
                </a:moveTo>
                <a:lnTo>
                  <a:pt x="0" y="0"/>
                </a:lnTo>
                <a:lnTo>
                  <a:pt x="0" y="149835"/>
                </a:lnTo>
                <a:lnTo>
                  <a:pt x="4167648" y="149835"/>
                </a:lnTo>
                <a:lnTo>
                  <a:pt x="41676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937116" y="10426125"/>
            <a:ext cx="26054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Participação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Festa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Nacional</a:t>
            </a:r>
            <a:r>
              <a:rPr dirty="0" sz="80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das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sementes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Crioulas</a:t>
            </a:r>
            <a:r>
              <a:rPr dirty="0" sz="80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Anchieta/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SC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-1577" y="0"/>
            <a:ext cx="7561580" cy="247015"/>
            <a:chOff x="-1577" y="0"/>
            <a:chExt cx="7561580" cy="247015"/>
          </a:xfrm>
        </p:grpSpPr>
        <p:sp>
          <p:nvSpPr>
            <p:cNvPr id="34" name="object 34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24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37" name="object 3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71656" y="264480"/>
            <a:ext cx="469559" cy="483105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420669" y="387578"/>
            <a:ext cx="4632325" cy="78549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algn="ctr" marL="367030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9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dirty="0" sz="1400" spc="-5">
                <a:solidFill>
                  <a:srgbClr val="211B18"/>
                </a:solidFill>
                <a:latin typeface="Comic Sans MS"/>
                <a:cs typeface="Comic Sans MS"/>
              </a:rPr>
              <a:t>9.3</a:t>
            </a:r>
            <a:r>
              <a:rPr dirty="0" sz="1400" spc="-10">
                <a:solidFill>
                  <a:srgbClr val="211B18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211B18"/>
                </a:solidFill>
                <a:latin typeface="Comic Sans MS"/>
                <a:cs typeface="Comic Sans MS"/>
              </a:rPr>
              <a:t>-</a:t>
            </a:r>
            <a:r>
              <a:rPr dirty="0" sz="1400" spc="405">
                <a:solidFill>
                  <a:srgbClr val="211B18"/>
                </a:solidFill>
                <a:latin typeface="Comic Sans MS"/>
                <a:cs typeface="Comic Sans MS"/>
              </a:rPr>
              <a:t> </a:t>
            </a:r>
            <a:r>
              <a:rPr dirty="0" u="heavy" sz="1400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Estrutura</a:t>
            </a:r>
            <a:r>
              <a:rPr dirty="0" u="heavy" sz="1400" spc="-5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Organizacional</a:t>
            </a:r>
            <a:r>
              <a:rPr dirty="0" u="heavy" sz="1400" spc="-10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spc="-5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do </a:t>
            </a:r>
            <a:r>
              <a:rPr dirty="0" u="heavy" sz="1400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Núcleo</a:t>
            </a:r>
            <a:r>
              <a:rPr dirty="0" u="heavy" sz="1400" spc="-10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Regional</a:t>
            </a:r>
            <a:r>
              <a:rPr dirty="0" u="heavy" sz="1400" spc="-5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-</a:t>
            </a:r>
            <a:r>
              <a:rPr dirty="0" u="heavy" sz="1400" spc="-5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NR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3437873" y="628368"/>
            <a:ext cx="965835" cy="32384"/>
          </a:xfrm>
          <a:custGeom>
            <a:avLst/>
            <a:gdLst/>
            <a:ahLst/>
            <a:cxnLst/>
            <a:rect l="l" t="t" r="r" b="b"/>
            <a:pathLst>
              <a:path w="965835" h="32384">
                <a:moveTo>
                  <a:pt x="960076" y="0"/>
                </a:moveTo>
                <a:lnTo>
                  <a:pt x="12247" y="0"/>
                </a:lnTo>
                <a:lnTo>
                  <a:pt x="5511" y="0"/>
                </a:lnTo>
                <a:lnTo>
                  <a:pt x="0" y="7222"/>
                </a:lnTo>
                <a:lnTo>
                  <a:pt x="0" y="24879"/>
                </a:lnTo>
                <a:lnTo>
                  <a:pt x="5511" y="32097"/>
                </a:lnTo>
                <a:lnTo>
                  <a:pt x="960076" y="32097"/>
                </a:lnTo>
                <a:lnTo>
                  <a:pt x="965588" y="24879"/>
                </a:lnTo>
                <a:lnTo>
                  <a:pt x="965588" y="7222"/>
                </a:lnTo>
                <a:lnTo>
                  <a:pt x="960076" y="0"/>
                </a:lnTo>
                <a:close/>
              </a:path>
            </a:pathLst>
          </a:custGeom>
          <a:solidFill>
            <a:srgbClr val="7CBC3A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9974" y="5276678"/>
            <a:ext cx="6492240" cy="88900"/>
          </a:xfrm>
          <a:custGeom>
            <a:avLst/>
            <a:gdLst/>
            <a:ahLst/>
            <a:cxnLst/>
            <a:rect l="l" t="t" r="r" b="b"/>
            <a:pathLst>
              <a:path w="6492240" h="88900">
                <a:moveTo>
                  <a:pt x="0" y="88470"/>
                </a:moveTo>
                <a:lnTo>
                  <a:pt x="6492218" y="88470"/>
                </a:lnTo>
                <a:lnTo>
                  <a:pt x="6492218" y="0"/>
                </a:lnTo>
                <a:lnTo>
                  <a:pt x="0" y="0"/>
                </a:lnTo>
                <a:lnTo>
                  <a:pt x="0" y="88470"/>
                </a:lnTo>
                <a:close/>
              </a:path>
            </a:pathLst>
          </a:custGeom>
          <a:solidFill>
            <a:srgbClr val="B5D89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539542" y="5365148"/>
            <a:ext cx="6494145" cy="513080"/>
            <a:chOff x="539542" y="5365148"/>
            <a:chExt cx="6494145" cy="513080"/>
          </a:xfrm>
        </p:grpSpPr>
        <p:sp>
          <p:nvSpPr>
            <p:cNvPr id="4" name="object 4"/>
            <p:cNvSpPr/>
            <p:nvPr/>
          </p:nvSpPr>
          <p:spPr>
            <a:xfrm>
              <a:off x="539542" y="5805507"/>
              <a:ext cx="6492240" cy="73025"/>
            </a:xfrm>
            <a:custGeom>
              <a:avLst/>
              <a:gdLst/>
              <a:ahLst/>
              <a:cxnLst/>
              <a:rect l="l" t="t" r="r" b="b"/>
              <a:pathLst>
                <a:path w="6492240" h="73025">
                  <a:moveTo>
                    <a:pt x="0" y="72600"/>
                  </a:moveTo>
                  <a:lnTo>
                    <a:pt x="6492218" y="72600"/>
                  </a:lnTo>
                  <a:lnTo>
                    <a:pt x="6492218" y="0"/>
                  </a:lnTo>
                  <a:lnTo>
                    <a:pt x="0" y="0"/>
                  </a:lnTo>
                  <a:lnTo>
                    <a:pt x="0" y="72600"/>
                  </a:lnTo>
                  <a:close/>
                </a:path>
              </a:pathLst>
            </a:custGeom>
            <a:solidFill>
              <a:srgbClr val="B5D8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41458" y="5365148"/>
              <a:ext cx="6492240" cy="440690"/>
            </a:xfrm>
            <a:custGeom>
              <a:avLst/>
              <a:gdLst/>
              <a:ahLst/>
              <a:cxnLst/>
              <a:rect l="l" t="t" r="r" b="b"/>
              <a:pathLst>
                <a:path w="6492240" h="440689">
                  <a:moveTo>
                    <a:pt x="6492218" y="0"/>
                  </a:moveTo>
                  <a:lnTo>
                    <a:pt x="0" y="0"/>
                  </a:lnTo>
                  <a:lnTo>
                    <a:pt x="0" y="440358"/>
                  </a:lnTo>
                  <a:lnTo>
                    <a:pt x="6492218" y="440358"/>
                  </a:lnTo>
                  <a:lnTo>
                    <a:pt x="6492218" y="0"/>
                  </a:lnTo>
                  <a:close/>
                </a:path>
              </a:pathLst>
            </a:custGeom>
            <a:solidFill>
              <a:srgbClr val="E5EFD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057716" y="5501294"/>
            <a:ext cx="537083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10</a:t>
            </a:r>
            <a:r>
              <a:rPr dirty="0" sz="14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.</a:t>
            </a:r>
            <a:r>
              <a:rPr dirty="0" sz="1400" spc="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heavy" sz="14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SOBRE</a:t>
            </a:r>
            <a:r>
              <a:rPr dirty="0" u="heavy" sz="1400" spc="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heavy" sz="1400" spc="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SUSTENTABILIDADE</a:t>
            </a:r>
            <a:r>
              <a:rPr dirty="0" u="heavy" sz="1400" spc="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ECONÔMICA</a:t>
            </a:r>
            <a:r>
              <a:rPr dirty="0" u="heavy" sz="1400" spc="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DA</a:t>
            </a:r>
            <a:r>
              <a:rPr dirty="0" u="heavy" sz="1400" spc="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REDE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38179" y="5878108"/>
            <a:ext cx="6494145" cy="3531870"/>
          </a:xfrm>
          <a:custGeom>
            <a:avLst/>
            <a:gdLst/>
            <a:ahLst/>
            <a:cxnLst/>
            <a:rect l="l" t="t" r="r" b="b"/>
            <a:pathLst>
              <a:path w="6494145" h="3531870">
                <a:moveTo>
                  <a:pt x="6493639" y="0"/>
                </a:moveTo>
                <a:lnTo>
                  <a:pt x="0" y="0"/>
                </a:lnTo>
                <a:lnTo>
                  <a:pt x="0" y="3531326"/>
                </a:lnTo>
                <a:lnTo>
                  <a:pt x="6493639" y="3531326"/>
                </a:lnTo>
                <a:lnTo>
                  <a:pt x="6493639" y="0"/>
                </a:lnTo>
                <a:close/>
              </a:path>
            </a:pathLst>
          </a:custGeom>
          <a:solidFill>
            <a:srgbClr val="E5EFD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4000784" y="5909892"/>
            <a:ext cx="2987040" cy="109220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algn="just" marL="12700" marR="5080">
              <a:lnSpc>
                <a:spcPts val="1340"/>
              </a:lnSpc>
              <a:spcBef>
                <a:spcPts val="225"/>
              </a:spcBef>
            </a:pPr>
            <a:r>
              <a:rPr dirty="0" sz="1200">
                <a:solidFill>
                  <a:srgbClr val="003399"/>
                </a:solidFill>
                <a:latin typeface="Arial MT"/>
                <a:cs typeface="Arial MT"/>
              </a:rPr>
              <a:t>associadas</a:t>
            </a:r>
            <a:r>
              <a:rPr dirty="0" sz="1200" spc="5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à</a:t>
            </a:r>
            <a:r>
              <a:rPr dirty="0" sz="120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Rede,</a:t>
            </a:r>
            <a:r>
              <a:rPr dirty="0" sz="120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sendo</a:t>
            </a:r>
            <a:r>
              <a:rPr dirty="0" sz="1200">
                <a:solidFill>
                  <a:srgbClr val="003399"/>
                </a:solidFill>
                <a:latin typeface="Arial MT"/>
                <a:cs typeface="Arial MT"/>
              </a:rPr>
              <a:t> financeiras, </a:t>
            </a:r>
            <a:r>
              <a:rPr dirty="0" sz="1200" spc="-32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15">
                <a:solidFill>
                  <a:srgbClr val="003399"/>
                </a:solidFill>
                <a:latin typeface="Arial MT"/>
                <a:cs typeface="Arial MT"/>
              </a:rPr>
              <a:t>liberação</a:t>
            </a:r>
            <a:r>
              <a:rPr dirty="0" sz="1200" spc="2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5">
                <a:solidFill>
                  <a:srgbClr val="003399"/>
                </a:solidFill>
                <a:latin typeface="Arial MT"/>
                <a:cs typeface="Arial MT"/>
              </a:rPr>
              <a:t>de</a:t>
            </a:r>
            <a:r>
              <a:rPr dirty="0" sz="1200" spc="345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15">
                <a:solidFill>
                  <a:srgbClr val="003399"/>
                </a:solidFill>
                <a:latin typeface="Arial MT"/>
                <a:cs typeface="Arial MT"/>
              </a:rPr>
              <a:t>pessoas,</a:t>
            </a:r>
            <a:r>
              <a:rPr dirty="0" sz="1200" spc="2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15">
                <a:solidFill>
                  <a:srgbClr val="003399"/>
                </a:solidFill>
                <a:latin typeface="Arial MT"/>
                <a:cs typeface="Arial MT"/>
              </a:rPr>
              <a:t>empréstimo</a:t>
            </a:r>
            <a:r>
              <a:rPr dirty="0" sz="1200" spc="2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5">
                <a:solidFill>
                  <a:srgbClr val="003399"/>
                </a:solidFill>
                <a:latin typeface="Arial MT"/>
                <a:cs typeface="Arial MT"/>
              </a:rPr>
              <a:t>de </a:t>
            </a:r>
            <a:r>
              <a:rPr dirty="0" sz="1200" spc="1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3399"/>
                </a:solidFill>
                <a:latin typeface="Arial MT"/>
                <a:cs typeface="Arial MT"/>
              </a:rPr>
              <a:t>estrutura,</a:t>
            </a:r>
            <a:r>
              <a:rPr dirty="0" sz="1200" spc="-135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3399"/>
                </a:solidFill>
                <a:latin typeface="Arial MT"/>
                <a:cs typeface="Arial MT"/>
              </a:rPr>
              <a:t>etc.;</a:t>
            </a:r>
            <a:endParaRPr sz="1200">
              <a:latin typeface="Arial MT"/>
              <a:cs typeface="Arial MT"/>
            </a:endParaRPr>
          </a:p>
          <a:p>
            <a:pPr algn="just" marL="469265" marR="1703705">
              <a:lnSpc>
                <a:spcPts val="2140"/>
              </a:lnSpc>
              <a:spcBef>
                <a:spcPts val="70"/>
              </a:spcBef>
            </a:pPr>
            <a:r>
              <a:rPr dirty="0" sz="1200">
                <a:solidFill>
                  <a:srgbClr val="003399"/>
                </a:solidFill>
                <a:latin typeface="Arial MT"/>
                <a:cs typeface="Arial MT"/>
              </a:rPr>
              <a:t>Patrocínios;  Outras</a:t>
            </a:r>
            <a:r>
              <a:rPr dirty="0" sz="1200" spc="-135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3399"/>
                </a:solidFill>
                <a:latin typeface="Arial MT"/>
                <a:cs typeface="Arial MT"/>
              </a:rPr>
              <a:t>...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2448" y="5875843"/>
            <a:ext cx="2987040" cy="267843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algn="just" marL="12700" marR="5080" indent="400050">
              <a:lnSpc>
                <a:spcPts val="1340"/>
              </a:lnSpc>
              <a:spcBef>
                <a:spcPts val="225"/>
              </a:spcBef>
            </a:pPr>
            <a:r>
              <a:rPr dirty="0" sz="1200" spc="-5" b="1">
                <a:solidFill>
                  <a:srgbClr val="003399"/>
                </a:solidFill>
                <a:latin typeface="Arial"/>
                <a:cs typeface="Arial"/>
              </a:rPr>
              <a:t>Não</a:t>
            </a:r>
            <a:r>
              <a:rPr dirty="0" sz="1200" spc="-50" b="1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Arial"/>
                <a:cs typeface="Arial"/>
              </a:rPr>
              <a:t>dá</a:t>
            </a:r>
            <a:r>
              <a:rPr dirty="0" sz="1200" spc="-50" b="1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Arial"/>
                <a:cs typeface="Arial"/>
              </a:rPr>
              <a:t>para</a:t>
            </a:r>
            <a:r>
              <a:rPr dirty="0" sz="1200" spc="-45" b="1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Arial"/>
                <a:cs typeface="Arial"/>
              </a:rPr>
              <a:t>separar</a:t>
            </a:r>
            <a:r>
              <a:rPr dirty="0" sz="1200" spc="-45" b="1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Arial"/>
                <a:cs typeface="Arial"/>
              </a:rPr>
              <a:t>a</a:t>
            </a:r>
            <a:r>
              <a:rPr dirty="0" sz="1200" spc="-45" b="1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99"/>
                </a:solidFill>
                <a:latin typeface="Arial"/>
                <a:cs typeface="Arial"/>
              </a:rPr>
              <a:t>existência</a:t>
            </a:r>
            <a:r>
              <a:rPr dirty="0" sz="1200" spc="-50" b="1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99"/>
                </a:solidFill>
                <a:latin typeface="Arial"/>
                <a:cs typeface="Arial"/>
              </a:rPr>
              <a:t>da </a:t>
            </a:r>
            <a:r>
              <a:rPr dirty="0" sz="1200" spc="-320" b="1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Arial"/>
                <a:cs typeface="Arial"/>
              </a:rPr>
              <a:t>Rede </a:t>
            </a:r>
            <a:r>
              <a:rPr dirty="0" sz="1200" b="1">
                <a:solidFill>
                  <a:srgbClr val="003399"/>
                </a:solidFill>
                <a:latin typeface="Arial"/>
                <a:cs typeface="Arial"/>
              </a:rPr>
              <a:t>da existência </a:t>
            </a:r>
            <a:r>
              <a:rPr dirty="0" sz="1200" spc="-5" b="1">
                <a:solidFill>
                  <a:srgbClr val="003399"/>
                </a:solidFill>
                <a:latin typeface="Arial"/>
                <a:cs typeface="Arial"/>
              </a:rPr>
              <a:t>e </a:t>
            </a:r>
            <a:r>
              <a:rPr dirty="0" sz="1200" b="1">
                <a:solidFill>
                  <a:srgbClr val="003399"/>
                </a:solidFill>
                <a:latin typeface="Arial"/>
                <a:cs typeface="Arial"/>
              </a:rPr>
              <a:t>dinâmica de </a:t>
            </a:r>
            <a:r>
              <a:rPr dirty="0" sz="1200" spc="-5" b="1">
                <a:solidFill>
                  <a:srgbClr val="003399"/>
                </a:solidFill>
                <a:latin typeface="Arial"/>
                <a:cs typeface="Arial"/>
              </a:rPr>
              <a:t>cada </a:t>
            </a:r>
            <a:r>
              <a:rPr dirty="0" sz="1200" b="1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99"/>
                </a:solidFill>
                <a:latin typeface="Arial"/>
                <a:cs typeface="Arial"/>
              </a:rPr>
              <a:t>organização,</a:t>
            </a:r>
            <a:r>
              <a:rPr dirty="0" sz="1200" spc="-135" b="1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99"/>
                </a:solidFill>
                <a:latin typeface="Arial"/>
                <a:cs typeface="Arial"/>
              </a:rPr>
              <a:t>de</a:t>
            </a:r>
            <a:r>
              <a:rPr dirty="0" sz="1200" spc="-135" b="1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003399"/>
                </a:solidFill>
                <a:latin typeface="Arial"/>
                <a:cs typeface="Arial"/>
              </a:rPr>
              <a:t>cada</a:t>
            </a:r>
            <a:r>
              <a:rPr dirty="0" sz="1200" spc="-135" b="1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99"/>
                </a:solidFill>
                <a:latin typeface="Arial"/>
                <a:cs typeface="Arial"/>
              </a:rPr>
              <a:t>grupo</a:t>
            </a:r>
            <a:r>
              <a:rPr dirty="0" sz="1200" spc="-135" b="1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99"/>
                </a:solidFill>
                <a:latin typeface="Arial"/>
                <a:cs typeface="Arial"/>
              </a:rPr>
              <a:t>ou</a:t>
            </a:r>
            <a:r>
              <a:rPr dirty="0" sz="1200" spc="-135" b="1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99"/>
                </a:solidFill>
                <a:latin typeface="Arial"/>
                <a:cs typeface="Arial"/>
              </a:rPr>
              <a:t>entidade.</a:t>
            </a:r>
            <a:endParaRPr sz="1200">
              <a:latin typeface="Arial"/>
              <a:cs typeface="Arial"/>
            </a:endParaRPr>
          </a:p>
          <a:p>
            <a:pPr algn="just" marL="12700" marR="5080" indent="400050">
              <a:lnSpc>
                <a:spcPts val="1340"/>
              </a:lnSpc>
              <a:spcBef>
                <a:spcPts val="800"/>
              </a:spcBef>
            </a:pPr>
            <a:r>
              <a:rPr dirty="0" sz="1200">
                <a:solidFill>
                  <a:srgbClr val="003399"/>
                </a:solidFill>
                <a:latin typeface="Arial MT"/>
                <a:cs typeface="Arial MT"/>
              </a:rPr>
              <a:t>Assim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a sobrevivência organizacional </a:t>
            </a:r>
            <a:r>
              <a:rPr dirty="0" sz="1200" spc="-32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e estrutural depende da sobrevivência de </a:t>
            </a:r>
            <a:r>
              <a:rPr dirty="0" sz="120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cada</a:t>
            </a:r>
            <a:r>
              <a:rPr dirty="0" sz="1200" spc="-135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grupo,</a:t>
            </a:r>
            <a:r>
              <a:rPr dirty="0" sz="1200" spc="-13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oraganização</a:t>
            </a:r>
            <a:r>
              <a:rPr dirty="0" sz="1200" spc="-135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ou</a:t>
            </a:r>
            <a:r>
              <a:rPr dirty="0" sz="1200" spc="-13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entidade.</a:t>
            </a:r>
            <a:endParaRPr sz="1200">
              <a:latin typeface="Arial MT"/>
              <a:cs typeface="Arial MT"/>
            </a:endParaRPr>
          </a:p>
          <a:p>
            <a:pPr algn="just" marL="12700" marR="5080" indent="400050">
              <a:lnSpc>
                <a:spcPts val="1340"/>
              </a:lnSpc>
            </a:pP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Porém</a:t>
            </a:r>
            <a:r>
              <a:rPr dirty="0" sz="1200" spc="32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para</a:t>
            </a:r>
            <a:r>
              <a:rPr dirty="0" sz="1200" spc="32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a</a:t>
            </a:r>
            <a:r>
              <a:rPr dirty="0" sz="1200" spc="32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funcionalidade</a:t>
            </a:r>
            <a:r>
              <a:rPr dirty="0" sz="1200" spc="32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dos </a:t>
            </a:r>
            <a:r>
              <a:rPr dirty="0" sz="1200" spc="-325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espaços,</a:t>
            </a:r>
            <a:r>
              <a:rPr dirty="0" sz="120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dinâmicas</a:t>
            </a:r>
            <a:r>
              <a:rPr dirty="0" sz="120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ou</a:t>
            </a:r>
            <a:r>
              <a:rPr dirty="0" sz="120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ações</a:t>
            </a:r>
            <a:r>
              <a:rPr dirty="0" sz="120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conjuntas </a:t>
            </a:r>
            <a:r>
              <a:rPr dirty="0" sz="120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(reuniões,</a:t>
            </a:r>
            <a:r>
              <a:rPr dirty="0" sz="1200" spc="-75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plenárias,</a:t>
            </a:r>
            <a:r>
              <a:rPr dirty="0" sz="1200" spc="-7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3399"/>
                </a:solidFill>
                <a:latin typeface="Arial MT"/>
                <a:cs typeface="Arial MT"/>
              </a:rPr>
              <a:t>encontros,</a:t>
            </a:r>
            <a:r>
              <a:rPr dirty="0" sz="1200" spc="-7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3399"/>
                </a:solidFill>
                <a:latin typeface="Arial MT"/>
                <a:cs typeface="Arial MT"/>
              </a:rPr>
              <a:t>etc.)</a:t>
            </a:r>
            <a:r>
              <a:rPr dirty="0" sz="1200" spc="-14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3399"/>
                </a:solidFill>
                <a:latin typeface="Arial MT"/>
                <a:cs typeface="Arial MT"/>
              </a:rPr>
              <a:t>A</a:t>
            </a:r>
            <a:r>
              <a:rPr dirty="0" sz="1200" spc="-135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Rede </a:t>
            </a:r>
            <a:r>
              <a:rPr dirty="0" sz="1200" spc="-32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precisa</a:t>
            </a:r>
            <a:r>
              <a:rPr dirty="0" sz="1200" spc="-135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de</a:t>
            </a:r>
            <a:r>
              <a:rPr dirty="0" sz="1200" spc="-135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um</a:t>
            </a:r>
            <a:r>
              <a:rPr dirty="0" sz="1200" spc="-135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suporte</a:t>
            </a:r>
            <a:r>
              <a:rPr dirty="0" sz="1200" spc="-135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3399"/>
                </a:solidFill>
                <a:latin typeface="Arial MT"/>
                <a:cs typeface="Arial MT"/>
              </a:rPr>
              <a:t>estrutural.</a:t>
            </a:r>
            <a:endParaRPr sz="1200">
              <a:latin typeface="Arial MT"/>
              <a:cs typeface="Arial MT"/>
            </a:endParaRPr>
          </a:p>
          <a:p>
            <a:pPr marL="12700" marR="5080" indent="400050">
              <a:lnSpc>
                <a:spcPts val="1340"/>
              </a:lnSpc>
              <a:spcBef>
                <a:spcPts val="5"/>
              </a:spcBef>
            </a:pPr>
            <a:r>
              <a:rPr dirty="0" u="sng" sz="1200" spc="-5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Arial MT"/>
                <a:cs typeface="Arial MT"/>
              </a:rPr>
              <a:t>Várias</a:t>
            </a:r>
            <a:r>
              <a:rPr dirty="0" u="sng" sz="1200" spc="80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1200" spc="-5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Arial MT"/>
                <a:cs typeface="Arial MT"/>
              </a:rPr>
              <a:t>são</a:t>
            </a:r>
            <a:r>
              <a:rPr dirty="0" u="sng" sz="1200" spc="85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1200" spc="-5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Arial MT"/>
                <a:cs typeface="Arial MT"/>
              </a:rPr>
              <a:t>as</a:t>
            </a:r>
            <a:r>
              <a:rPr dirty="0" u="sng" sz="1200" spc="85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1200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Arial MT"/>
                <a:cs typeface="Arial MT"/>
              </a:rPr>
              <a:t>formas</a:t>
            </a:r>
            <a:r>
              <a:rPr dirty="0" u="sng" sz="1200" spc="80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1200" spc="-5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Arial MT"/>
                <a:cs typeface="Arial MT"/>
              </a:rPr>
              <a:t>de</a:t>
            </a:r>
            <a:r>
              <a:rPr dirty="0" u="sng" sz="1200" spc="85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1200" spc="-5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Arial MT"/>
                <a:cs typeface="Arial MT"/>
              </a:rPr>
              <a:t>sustentação </a:t>
            </a:r>
            <a:r>
              <a:rPr dirty="0" sz="1200" spc="-32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u="sng" sz="1200" spc="-5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Arial MT"/>
                <a:cs typeface="Arial MT"/>
              </a:rPr>
              <a:t>deste</a:t>
            </a:r>
            <a:r>
              <a:rPr dirty="0" u="sng" sz="1200" spc="-135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1200" spc="-5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Arial MT"/>
                <a:cs typeface="Arial MT"/>
              </a:rPr>
              <a:t>aporte</a:t>
            </a:r>
            <a:r>
              <a:rPr dirty="0" u="sng" sz="1200" spc="-135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1200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Arial MT"/>
                <a:cs typeface="Arial MT"/>
              </a:rPr>
              <a:t>estrutural</a:t>
            </a:r>
            <a:r>
              <a:rPr dirty="0" u="sng" sz="1200" spc="-135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1200" spc="-5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Arial MT"/>
                <a:cs typeface="Arial MT"/>
              </a:rPr>
              <a:t>necessário:</a:t>
            </a:r>
            <a:endParaRPr sz="1200">
              <a:latin typeface="Arial MT"/>
              <a:cs typeface="Arial MT"/>
            </a:endParaRPr>
          </a:p>
          <a:p>
            <a:pPr marL="12700" marR="5080" indent="400050">
              <a:lnSpc>
                <a:spcPct val="100000"/>
              </a:lnSpc>
              <a:spcBef>
                <a:spcPts val="1000"/>
              </a:spcBef>
            </a:pP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Elaboração</a:t>
            </a:r>
            <a:r>
              <a:rPr dirty="0" sz="1200" spc="-15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de</a:t>
            </a:r>
            <a:r>
              <a:rPr dirty="0" sz="1200" spc="-15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projetos</a:t>
            </a:r>
            <a:r>
              <a:rPr dirty="0" sz="1200" spc="-15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pontuais,</a:t>
            </a:r>
            <a:r>
              <a:rPr dirty="0" sz="1200" spc="-15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para </a:t>
            </a:r>
            <a:r>
              <a:rPr dirty="0" sz="1200" spc="-32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ações</a:t>
            </a:r>
            <a:r>
              <a:rPr dirty="0" sz="1200" spc="-135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e</a:t>
            </a:r>
            <a:r>
              <a:rPr dirty="0" sz="1200" spc="-135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atividades</a:t>
            </a:r>
            <a:r>
              <a:rPr dirty="0" sz="1200" spc="-135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3399"/>
                </a:solidFill>
                <a:latin typeface="Arial MT"/>
                <a:cs typeface="Arial MT"/>
              </a:rPr>
              <a:t>específicas;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09042" y="8617447"/>
            <a:ext cx="96011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1330" algn="l"/>
              </a:tabLst>
            </a:pPr>
            <a:r>
              <a:rPr dirty="0" sz="1200" spc="20">
                <a:solidFill>
                  <a:srgbClr val="003399"/>
                </a:solidFill>
                <a:latin typeface="Arial MT"/>
                <a:cs typeface="Arial MT"/>
              </a:rPr>
              <a:t>c</a:t>
            </a:r>
            <a:r>
              <a:rPr dirty="0" sz="1200" spc="15">
                <a:solidFill>
                  <a:srgbClr val="003399"/>
                </a:solidFill>
                <a:latin typeface="Arial MT"/>
                <a:cs typeface="Arial MT"/>
              </a:rPr>
              <a:t>ad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a</a:t>
            </a:r>
            <a:r>
              <a:rPr dirty="0" sz="1200">
                <a:solidFill>
                  <a:srgbClr val="003399"/>
                </a:solidFill>
                <a:latin typeface="Arial MT"/>
                <a:cs typeface="Arial MT"/>
              </a:rPr>
              <a:t>	</a:t>
            </a:r>
            <a:r>
              <a:rPr dirty="0" sz="1200" spc="20">
                <a:solidFill>
                  <a:srgbClr val="003399"/>
                </a:solidFill>
                <a:latin typeface="Arial MT"/>
                <a:cs typeface="Arial MT"/>
              </a:rPr>
              <a:t>f</a:t>
            </a:r>
            <a:r>
              <a:rPr dirty="0" sz="1200" spc="15">
                <a:solidFill>
                  <a:srgbClr val="003399"/>
                </a:solidFill>
                <a:latin typeface="Arial MT"/>
                <a:cs typeface="Arial MT"/>
              </a:rPr>
              <a:t>a</a:t>
            </a:r>
            <a:r>
              <a:rPr dirty="0" sz="1200" spc="20">
                <a:solidFill>
                  <a:srgbClr val="003399"/>
                </a:solidFill>
                <a:latin typeface="Arial MT"/>
                <a:cs typeface="Arial MT"/>
              </a:rPr>
              <a:t>m</a:t>
            </a:r>
            <a:r>
              <a:rPr dirty="0" sz="1200" spc="20">
                <a:solidFill>
                  <a:srgbClr val="003399"/>
                </a:solidFill>
                <a:latin typeface="Arial MT"/>
                <a:cs typeface="Arial MT"/>
              </a:rPr>
              <a:t>í</a:t>
            </a:r>
            <a:r>
              <a:rPr dirty="0" sz="1200" spc="15">
                <a:solidFill>
                  <a:srgbClr val="003399"/>
                </a:solidFill>
                <a:latin typeface="Arial MT"/>
                <a:cs typeface="Arial MT"/>
              </a:rPr>
              <a:t>li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a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2402" y="8617447"/>
            <a:ext cx="1985645" cy="65024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2700" marR="67945" indent="400050">
              <a:lnSpc>
                <a:spcPts val="1340"/>
              </a:lnSpc>
              <a:spcBef>
                <a:spcPts val="225"/>
              </a:spcBef>
              <a:tabLst>
                <a:tab pos="1205865" algn="l"/>
                <a:tab pos="1683385" algn="l"/>
              </a:tabLst>
            </a:pPr>
            <a:r>
              <a:rPr dirty="0" sz="1200" spc="20">
                <a:solidFill>
                  <a:srgbClr val="003399"/>
                </a:solidFill>
                <a:latin typeface="Arial MT"/>
                <a:cs typeface="Arial MT"/>
              </a:rPr>
              <a:t>A</a:t>
            </a:r>
            <a:r>
              <a:rPr dirty="0" sz="1200" spc="15">
                <a:solidFill>
                  <a:srgbClr val="003399"/>
                </a:solidFill>
                <a:latin typeface="Arial MT"/>
                <a:cs typeface="Arial MT"/>
              </a:rPr>
              <a:t>nu</a:t>
            </a:r>
            <a:r>
              <a:rPr dirty="0" sz="1200" spc="15">
                <a:solidFill>
                  <a:srgbClr val="003399"/>
                </a:solidFill>
                <a:latin typeface="Arial MT"/>
                <a:cs typeface="Arial MT"/>
              </a:rPr>
              <a:t>i</a:t>
            </a:r>
            <a:r>
              <a:rPr dirty="0" sz="1200" spc="15">
                <a:solidFill>
                  <a:srgbClr val="003399"/>
                </a:solidFill>
                <a:latin typeface="Arial MT"/>
                <a:cs typeface="Arial MT"/>
              </a:rPr>
              <a:t>dad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e</a:t>
            </a:r>
            <a:r>
              <a:rPr dirty="0" sz="1200">
                <a:solidFill>
                  <a:srgbClr val="003399"/>
                </a:solidFill>
                <a:latin typeface="Arial MT"/>
                <a:cs typeface="Arial MT"/>
              </a:rPr>
              <a:t>	</a:t>
            </a:r>
            <a:r>
              <a:rPr dirty="0" sz="1200" spc="15">
                <a:solidFill>
                  <a:srgbClr val="003399"/>
                </a:solidFill>
                <a:latin typeface="Arial MT"/>
                <a:cs typeface="Arial MT"/>
              </a:rPr>
              <a:t>pag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a</a:t>
            </a:r>
            <a:r>
              <a:rPr dirty="0" sz="1200">
                <a:solidFill>
                  <a:srgbClr val="003399"/>
                </a:solidFill>
                <a:latin typeface="Arial MT"/>
                <a:cs typeface="Arial MT"/>
              </a:rPr>
              <a:t>	</a:t>
            </a:r>
            <a:r>
              <a:rPr dirty="0" sz="1200" spc="15">
                <a:solidFill>
                  <a:srgbClr val="003399"/>
                </a:solidFill>
                <a:latin typeface="Arial MT"/>
                <a:cs typeface="Arial MT"/>
              </a:rPr>
              <a:t>po</a:t>
            </a:r>
            <a:r>
              <a:rPr dirty="0" sz="1200">
                <a:solidFill>
                  <a:srgbClr val="003399"/>
                </a:solidFill>
                <a:latin typeface="Arial MT"/>
                <a:cs typeface="Arial MT"/>
              </a:rPr>
              <a:t>r 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associada</a:t>
            </a:r>
            <a:r>
              <a:rPr dirty="0" sz="1200" spc="-135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à</a:t>
            </a:r>
            <a:r>
              <a:rPr dirty="0" sz="1200" spc="-135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Rede;</a:t>
            </a:r>
            <a:endParaRPr sz="1200">
              <a:latin typeface="Arial MT"/>
              <a:cs typeface="Arial MT"/>
            </a:endParaRPr>
          </a:p>
          <a:p>
            <a:pPr marL="412115">
              <a:lnSpc>
                <a:spcPct val="100000"/>
              </a:lnSpc>
              <a:spcBef>
                <a:spcPts val="670"/>
              </a:spcBef>
              <a:tabLst>
                <a:tab pos="1779270" algn="l"/>
              </a:tabLst>
            </a:pP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C</a:t>
            </a:r>
            <a:r>
              <a:rPr dirty="0" sz="1200" spc="-15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o</a:t>
            </a:r>
            <a:r>
              <a:rPr dirty="0" sz="1200" spc="-15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n</a:t>
            </a:r>
            <a:r>
              <a:rPr dirty="0" sz="1200" spc="-15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3399"/>
                </a:solidFill>
                <a:latin typeface="Arial MT"/>
                <a:cs typeface="Arial MT"/>
              </a:rPr>
              <a:t>t</a:t>
            </a:r>
            <a:r>
              <a:rPr dirty="0" sz="1200" spc="-15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3399"/>
                </a:solidFill>
                <a:latin typeface="Arial MT"/>
                <a:cs typeface="Arial MT"/>
              </a:rPr>
              <a:t>r</a:t>
            </a:r>
            <a:r>
              <a:rPr dirty="0" sz="1200" spc="-15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i</a:t>
            </a:r>
            <a:r>
              <a:rPr dirty="0" sz="1200" spc="-15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b</a:t>
            </a:r>
            <a:r>
              <a:rPr dirty="0" sz="1200" spc="-15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u</a:t>
            </a:r>
            <a:r>
              <a:rPr dirty="0" sz="1200" spc="-15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i</a:t>
            </a:r>
            <a:r>
              <a:rPr dirty="0" sz="1200" spc="-15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3399"/>
                </a:solidFill>
                <a:latin typeface="Arial MT"/>
                <a:cs typeface="Arial MT"/>
              </a:rPr>
              <a:t>ç</a:t>
            </a:r>
            <a:r>
              <a:rPr dirty="0" sz="1200" spc="-15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õ</a:t>
            </a:r>
            <a:r>
              <a:rPr dirty="0" sz="1200" spc="-15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e</a:t>
            </a:r>
            <a:r>
              <a:rPr dirty="0" sz="1200" spc="-15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3399"/>
                </a:solidFill>
                <a:latin typeface="Arial MT"/>
                <a:cs typeface="Arial MT"/>
              </a:rPr>
              <a:t>s	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d</a:t>
            </a:r>
            <a:r>
              <a:rPr dirty="0" sz="1200" spc="-15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a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93018" y="9059228"/>
            <a:ext cx="8763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e</a:t>
            </a:r>
            <a:r>
              <a:rPr dirty="0" sz="1200" spc="-15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n</a:t>
            </a:r>
            <a:r>
              <a:rPr dirty="0" sz="1200" spc="-15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3399"/>
                </a:solidFill>
                <a:latin typeface="Arial MT"/>
                <a:cs typeface="Arial MT"/>
              </a:rPr>
              <a:t>t</a:t>
            </a:r>
            <a:r>
              <a:rPr dirty="0" sz="1200" spc="-15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i</a:t>
            </a:r>
            <a:r>
              <a:rPr dirty="0" sz="1200" spc="-15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d</a:t>
            </a:r>
            <a:r>
              <a:rPr dirty="0" sz="1200" spc="-15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a</a:t>
            </a:r>
            <a:r>
              <a:rPr dirty="0" sz="1200" spc="-15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d</a:t>
            </a:r>
            <a:r>
              <a:rPr dirty="0" sz="1200" spc="-15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Arial MT"/>
                <a:cs typeface="Arial MT"/>
              </a:rPr>
              <a:t>e</a:t>
            </a:r>
            <a:r>
              <a:rPr dirty="0" sz="1200" spc="-150">
                <a:solidFill>
                  <a:srgbClr val="003399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003399"/>
                </a:solidFill>
                <a:latin typeface="Arial MT"/>
                <a:cs typeface="Arial MT"/>
              </a:rPr>
              <a:t>s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37886" y="733625"/>
            <a:ext cx="6500495" cy="4543425"/>
            <a:chOff x="537886" y="733625"/>
            <a:chExt cx="6500495" cy="4543425"/>
          </a:xfrm>
        </p:grpSpPr>
        <p:sp>
          <p:nvSpPr>
            <p:cNvPr id="14" name="object 14"/>
            <p:cNvSpPr/>
            <p:nvPr/>
          </p:nvSpPr>
          <p:spPr>
            <a:xfrm>
              <a:off x="541324" y="836579"/>
              <a:ext cx="6492875" cy="429895"/>
            </a:xfrm>
            <a:custGeom>
              <a:avLst/>
              <a:gdLst/>
              <a:ahLst/>
              <a:cxnLst/>
              <a:rect l="l" t="t" r="r" b="b"/>
              <a:pathLst>
                <a:path w="6492875" h="429894">
                  <a:moveTo>
                    <a:pt x="0" y="429274"/>
                  </a:moveTo>
                  <a:lnTo>
                    <a:pt x="6492528" y="429274"/>
                  </a:lnTo>
                  <a:lnTo>
                    <a:pt x="6492528" y="0"/>
                  </a:lnTo>
                  <a:lnTo>
                    <a:pt x="0" y="0"/>
                  </a:lnTo>
                  <a:lnTo>
                    <a:pt x="0" y="429274"/>
                  </a:lnTo>
                  <a:close/>
                </a:path>
              </a:pathLst>
            </a:custGeom>
            <a:solidFill>
              <a:srgbClr val="F7F4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37883" y="733637"/>
              <a:ext cx="6499860" cy="591820"/>
            </a:xfrm>
            <a:custGeom>
              <a:avLst/>
              <a:gdLst/>
              <a:ahLst/>
              <a:cxnLst/>
              <a:rect l="l" t="t" r="r" b="b"/>
              <a:pathLst>
                <a:path w="6499859" h="591819">
                  <a:moveTo>
                    <a:pt x="6490284" y="532218"/>
                  </a:moveTo>
                  <a:lnTo>
                    <a:pt x="0" y="532218"/>
                  </a:lnTo>
                  <a:lnTo>
                    <a:pt x="0" y="591693"/>
                  </a:lnTo>
                  <a:lnTo>
                    <a:pt x="6490284" y="591693"/>
                  </a:lnTo>
                  <a:lnTo>
                    <a:pt x="6490284" y="532218"/>
                  </a:lnTo>
                  <a:close/>
                </a:path>
                <a:path w="6499859" h="591819">
                  <a:moveTo>
                    <a:pt x="6499720" y="0"/>
                  </a:moveTo>
                  <a:lnTo>
                    <a:pt x="9105" y="0"/>
                  </a:lnTo>
                  <a:lnTo>
                    <a:pt x="9105" y="101587"/>
                  </a:lnTo>
                  <a:lnTo>
                    <a:pt x="6499720" y="101587"/>
                  </a:lnTo>
                  <a:lnTo>
                    <a:pt x="6499720" y="0"/>
                  </a:lnTo>
                  <a:close/>
                </a:path>
              </a:pathLst>
            </a:custGeom>
            <a:solidFill>
              <a:srgbClr val="B5D8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37886" y="1325325"/>
              <a:ext cx="6500495" cy="3951604"/>
            </a:xfrm>
            <a:custGeom>
              <a:avLst/>
              <a:gdLst/>
              <a:ahLst/>
              <a:cxnLst/>
              <a:rect l="l" t="t" r="r" b="b"/>
              <a:pathLst>
                <a:path w="6500495" h="3951604">
                  <a:moveTo>
                    <a:pt x="6500228" y="0"/>
                  </a:moveTo>
                  <a:lnTo>
                    <a:pt x="0" y="0"/>
                  </a:lnTo>
                  <a:lnTo>
                    <a:pt x="0" y="3951352"/>
                  </a:lnTo>
                  <a:lnTo>
                    <a:pt x="6500228" y="3951352"/>
                  </a:lnTo>
                  <a:lnTo>
                    <a:pt x="6500228" y="0"/>
                  </a:lnTo>
                  <a:close/>
                </a:path>
              </a:pathLst>
            </a:custGeom>
            <a:solidFill>
              <a:srgbClr val="F9F9D3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/>
          <p:cNvGrpSpPr/>
          <p:nvPr/>
        </p:nvGrpSpPr>
        <p:grpSpPr>
          <a:xfrm>
            <a:off x="0" y="6577955"/>
            <a:ext cx="7560309" cy="4114165"/>
            <a:chOff x="0" y="6577955"/>
            <a:chExt cx="7560309" cy="4114165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5328" y="8216088"/>
              <a:ext cx="250819" cy="11099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5356" y="8673505"/>
              <a:ext cx="244148" cy="10905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5356" y="9115286"/>
              <a:ext cx="244148" cy="10905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13625" y="6577955"/>
              <a:ext cx="244148" cy="10905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13625" y="6849483"/>
              <a:ext cx="244148" cy="10905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0" y="9409434"/>
              <a:ext cx="7560309" cy="1282700"/>
            </a:xfrm>
            <a:custGeom>
              <a:avLst/>
              <a:gdLst/>
              <a:ahLst/>
              <a:cxnLst/>
              <a:rect l="l" t="t" r="r" b="b"/>
              <a:pathLst>
                <a:path w="7560309" h="1282700">
                  <a:moveTo>
                    <a:pt x="0" y="1282565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1282565"/>
                  </a:lnTo>
                  <a:lnTo>
                    <a:pt x="0" y="1282565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329" y="9504816"/>
              <a:ext cx="631061" cy="102722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4911" y="9492377"/>
              <a:ext cx="820484" cy="109398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38566" y="9500997"/>
              <a:ext cx="830930" cy="101646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74911" y="9506247"/>
              <a:ext cx="1366072" cy="102455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92208" y="9498150"/>
              <a:ext cx="1425782" cy="1069336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42358" y="10364925"/>
              <a:ext cx="1603375" cy="246379"/>
            </a:xfrm>
            <a:custGeom>
              <a:avLst/>
              <a:gdLst/>
              <a:ahLst/>
              <a:cxnLst/>
              <a:rect l="l" t="t" r="r" b="b"/>
              <a:pathLst>
                <a:path w="1603375" h="246379">
                  <a:moveTo>
                    <a:pt x="1603037" y="0"/>
                  </a:moveTo>
                  <a:lnTo>
                    <a:pt x="0" y="0"/>
                  </a:lnTo>
                  <a:lnTo>
                    <a:pt x="0" y="246132"/>
                  </a:lnTo>
                  <a:lnTo>
                    <a:pt x="1603037" y="246132"/>
                  </a:lnTo>
                  <a:lnTo>
                    <a:pt x="16030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5225174" y="1355834"/>
            <a:ext cx="1768475" cy="450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3180">
              <a:lnSpc>
                <a:spcPct val="116100"/>
              </a:lnSpc>
              <a:spcBef>
                <a:spcPts val="100"/>
              </a:spcBef>
              <a:tabLst>
                <a:tab pos="281305" algn="l"/>
                <a:tab pos="824230" algn="l"/>
                <a:tab pos="1193165" algn="l"/>
                <a:tab pos="1586230" algn="l"/>
              </a:tabLst>
            </a:pP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spc="70">
                <a:solidFill>
                  <a:srgbClr val="003399"/>
                </a:solidFill>
                <a:latin typeface="Comic Sans MS"/>
                <a:cs typeface="Comic Sans MS"/>
              </a:rPr>
              <a:t>ol</a:t>
            </a:r>
            <a:r>
              <a:rPr dirty="0" sz="1200" spc="70">
                <a:solidFill>
                  <a:srgbClr val="003399"/>
                </a:solidFill>
                <a:latin typeface="Comic Sans MS"/>
                <a:cs typeface="Comic Sans MS"/>
              </a:rPr>
              <a:t>ha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spc="70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65">
                <a:solidFill>
                  <a:srgbClr val="003399"/>
                </a:solidFill>
                <a:latin typeface="Comic Sans MS"/>
                <a:cs typeface="Comic Sans MS"/>
              </a:rPr>
              <a:t>x</a:t>
            </a:r>
            <a:r>
              <a:rPr dirty="0" sz="1200" spc="65">
                <a:solidFill>
                  <a:srgbClr val="003399"/>
                </a:solidFill>
                <a:latin typeface="Comic Sans MS"/>
                <a:cs typeface="Comic Sans MS"/>
              </a:rPr>
              <a:t>t</a:t>
            </a:r>
            <a:r>
              <a:rPr dirty="0" sz="1200" spc="70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70">
                <a:solidFill>
                  <a:srgbClr val="003399"/>
                </a:solidFill>
                <a:latin typeface="Comic Sans MS"/>
                <a:cs typeface="Comic Sans MS"/>
              </a:rPr>
              <a:t>rn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spc="70">
                <a:solidFill>
                  <a:srgbClr val="003399"/>
                </a:solidFill>
                <a:latin typeface="Comic Sans MS"/>
                <a:cs typeface="Comic Sans MS"/>
              </a:rPr>
              <a:t>n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o  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c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r</a:t>
            </a:r>
            <a:r>
              <a:rPr dirty="0" sz="1200" spc="110">
                <a:solidFill>
                  <a:srgbClr val="003399"/>
                </a:solidFill>
                <a:latin typeface="Comic Sans MS"/>
                <a:cs typeface="Comic Sans MS"/>
              </a:rPr>
              <a:t>t</a:t>
            </a:r>
            <a:r>
              <a:rPr dirty="0" sz="1200" spc="110">
                <a:solidFill>
                  <a:srgbClr val="003399"/>
                </a:solidFill>
                <a:latin typeface="Comic Sans MS"/>
                <a:cs typeface="Comic Sans MS"/>
              </a:rPr>
              <a:t>i</a:t>
            </a:r>
            <a:r>
              <a:rPr dirty="0" sz="1200" spc="110">
                <a:solidFill>
                  <a:srgbClr val="003399"/>
                </a:solidFill>
                <a:latin typeface="Comic Sans MS"/>
                <a:cs typeface="Comic Sans MS"/>
              </a:rPr>
              <a:t>f</a:t>
            </a:r>
            <a:r>
              <a:rPr dirty="0" sz="1200" spc="110">
                <a:solidFill>
                  <a:srgbClr val="003399"/>
                </a:solidFill>
                <a:latin typeface="Comic Sans MS"/>
                <a:cs typeface="Comic Sans MS"/>
              </a:rPr>
              <a:t>i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caçã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	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qu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114">
                <a:solidFill>
                  <a:srgbClr val="003399"/>
                </a:solidFill>
                <a:latin typeface="Comic Sans MS"/>
                <a:cs typeface="Comic Sans MS"/>
              </a:rPr>
              <a:t>n</a:t>
            </a:r>
            <a:r>
              <a:rPr dirty="0" sz="1200" spc="110">
                <a:solidFill>
                  <a:srgbClr val="003399"/>
                </a:solidFill>
                <a:latin typeface="Comic Sans MS"/>
                <a:cs typeface="Comic Sans MS"/>
              </a:rPr>
              <a:t>d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001884" y="1355834"/>
            <a:ext cx="1146810" cy="1003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57200">
              <a:lnSpc>
                <a:spcPct val="116100"/>
              </a:lnSpc>
              <a:spcBef>
                <a:spcPts val="100"/>
              </a:spcBef>
              <a:tabLst>
                <a:tab pos="895350" algn="l"/>
              </a:tabLst>
            </a:pPr>
            <a:r>
              <a:rPr dirty="0" sz="1200" spc="70">
                <a:solidFill>
                  <a:srgbClr val="003399"/>
                </a:solidFill>
                <a:latin typeface="Comic Sans MS"/>
                <a:cs typeface="Comic Sans MS"/>
              </a:rPr>
              <a:t>Ga</a:t>
            </a:r>
            <a:r>
              <a:rPr dirty="0" sz="1200" spc="70">
                <a:solidFill>
                  <a:srgbClr val="003399"/>
                </a:solidFill>
                <a:latin typeface="Comic Sans MS"/>
                <a:cs typeface="Comic Sans MS"/>
              </a:rPr>
              <a:t>r</a:t>
            </a:r>
            <a:r>
              <a:rPr dirty="0" sz="1200" spc="70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70">
                <a:solidFill>
                  <a:srgbClr val="003399"/>
                </a:solidFill>
                <a:latin typeface="Comic Sans MS"/>
                <a:cs typeface="Comic Sans MS"/>
              </a:rPr>
              <a:t>n</a:t>
            </a:r>
            <a:r>
              <a:rPr dirty="0" sz="1200" spc="65">
                <a:solidFill>
                  <a:srgbClr val="003399"/>
                </a:solidFill>
                <a:latin typeface="Comic Sans MS"/>
                <a:cs typeface="Comic Sans MS"/>
              </a:rPr>
              <a:t>t</a:t>
            </a:r>
            <a:r>
              <a:rPr dirty="0" sz="1200" spc="65">
                <a:solidFill>
                  <a:srgbClr val="003399"/>
                </a:solidFill>
                <a:latin typeface="Comic Sans MS"/>
                <a:cs typeface="Comic Sans MS"/>
              </a:rPr>
              <a:t>i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  </a:t>
            </a:r>
            <a:r>
              <a:rPr dirty="0" sz="1200" spc="100">
                <a:solidFill>
                  <a:srgbClr val="003399"/>
                </a:solidFill>
                <a:latin typeface="Comic Sans MS"/>
                <a:cs typeface="Comic Sans MS"/>
              </a:rPr>
              <a:t>processo	</a:t>
            </a:r>
            <a:r>
              <a:rPr dirty="0" sz="1200" spc="55">
                <a:solidFill>
                  <a:srgbClr val="003399"/>
                </a:solidFill>
                <a:latin typeface="Comic Sans MS"/>
                <a:cs typeface="Comic Sans MS"/>
              </a:rPr>
              <a:t>de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necessário.</a:t>
            </a:r>
            <a:endParaRPr sz="1200">
              <a:latin typeface="Comic Sans MS"/>
              <a:cs typeface="Comic Sans MS"/>
            </a:endParaRPr>
          </a:p>
          <a:p>
            <a:pPr marL="469265">
              <a:lnSpc>
                <a:spcPct val="100000"/>
              </a:lnSpc>
              <a:spcBef>
                <a:spcPts val="1240"/>
              </a:spcBef>
            </a:pP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Outras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...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82054" y="1355834"/>
            <a:ext cx="2992755" cy="37249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0005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Nos</a:t>
            </a:r>
            <a:r>
              <a:rPr dirty="0" sz="1200" spc="-1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Encontros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do</a:t>
            </a:r>
            <a:r>
              <a:rPr dirty="0" sz="1200" spc="-1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Núcleo,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promover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 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discussão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sobre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experiência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 cada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membro,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intercâmbio/comercialização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 spc="-3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produtos,</a:t>
            </a:r>
            <a:r>
              <a:rPr dirty="0" sz="1200" spc="-3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-3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troca</a:t>
            </a:r>
            <a:r>
              <a:rPr dirty="0" sz="1200" spc="-3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 spc="-3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informações,</a:t>
            </a:r>
            <a:r>
              <a:rPr dirty="0" sz="1200" spc="-3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além </a:t>
            </a:r>
            <a:r>
              <a:rPr dirty="0" sz="1200" spc="-3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da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certificação</a:t>
            </a:r>
            <a:endParaRPr sz="1200">
              <a:latin typeface="Comic Sans MS"/>
              <a:cs typeface="Comic Sans MS"/>
            </a:endParaRPr>
          </a:p>
          <a:p>
            <a:pPr marL="412750">
              <a:lnSpc>
                <a:spcPct val="100000"/>
              </a:lnSpc>
              <a:spcBef>
                <a:spcPts val="1240"/>
              </a:spcBef>
            </a:pP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Publicar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materiais;</a:t>
            </a:r>
            <a:endParaRPr sz="1200">
              <a:latin typeface="Comic Sans MS"/>
              <a:cs typeface="Comic Sans MS"/>
            </a:endParaRPr>
          </a:p>
          <a:p>
            <a:pPr algn="just" marL="12700" marR="5715" indent="400050">
              <a:lnSpc>
                <a:spcPct val="116100"/>
              </a:lnSpc>
              <a:spcBef>
                <a:spcPts val="1015"/>
              </a:spcBef>
            </a:pP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Montar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um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banco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 dados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dos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produtos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disponíveis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na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região;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00050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Garantir o processo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certificação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(preenchimento dos cadastros,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visitas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às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propriedades...)</a:t>
            </a:r>
            <a:r>
              <a:rPr dirty="0" sz="1200" spc="-9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adotando</a:t>
            </a:r>
            <a:r>
              <a:rPr dirty="0" sz="1200" spc="-9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dinâmica</a:t>
            </a:r>
            <a:r>
              <a:rPr dirty="0" sz="1200" spc="-9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própria 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acordo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com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realidade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cada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núcleo;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00050">
              <a:lnSpc>
                <a:spcPct val="116100"/>
              </a:lnSpc>
              <a:spcBef>
                <a:spcPts val="1010"/>
              </a:spcBef>
            </a:pP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Os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membros devem assumir a Rede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Ecovida,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divulgando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marca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em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feiras,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faixas,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bonés,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materiais...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-1577" y="0"/>
            <a:ext cx="7561580" cy="4611370"/>
            <a:chOff x="-1577" y="0"/>
            <a:chExt cx="7561580" cy="4611370"/>
          </a:xfrm>
        </p:grpSpPr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5036" y="1437851"/>
              <a:ext cx="250819" cy="110991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5036" y="2628086"/>
              <a:ext cx="250819" cy="11099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5036" y="2968851"/>
              <a:ext cx="250819" cy="110991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5036" y="3521984"/>
              <a:ext cx="250819" cy="110991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5036" y="4499852"/>
              <a:ext cx="250819" cy="11099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014741" y="1437851"/>
              <a:ext cx="250819" cy="110991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014741" y="2203351"/>
              <a:ext cx="250819" cy="110991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/>
          <p:cNvSpPr txBox="1"/>
          <p:nvPr/>
        </p:nvSpPr>
        <p:spPr>
          <a:xfrm>
            <a:off x="178664" y="10351666"/>
            <a:ext cx="1530350" cy="26289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602615" marR="5080" indent="-590550">
              <a:lnSpc>
                <a:spcPts val="910"/>
              </a:lnSpc>
              <a:spcBef>
                <a:spcPts val="170"/>
              </a:spcBef>
            </a:pPr>
            <a:r>
              <a:rPr dirty="0" sz="800" spc="-90">
                <a:solidFill>
                  <a:srgbClr val="1E1916"/>
                </a:solidFill>
                <a:latin typeface="Arial MT"/>
                <a:cs typeface="Arial MT"/>
              </a:rPr>
              <a:t>Campos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avaliação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prod.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Semente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milho- 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Lapa/PR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3562596" y="10432357"/>
            <a:ext cx="2207260" cy="160020"/>
          </a:xfrm>
          <a:custGeom>
            <a:avLst/>
            <a:gdLst/>
            <a:ahLst/>
            <a:cxnLst/>
            <a:rect l="l" t="t" r="r" b="b"/>
            <a:pathLst>
              <a:path w="2207260" h="160020">
                <a:moveTo>
                  <a:pt x="2206900" y="0"/>
                </a:moveTo>
                <a:lnTo>
                  <a:pt x="0" y="0"/>
                </a:lnTo>
                <a:lnTo>
                  <a:pt x="0" y="159713"/>
                </a:lnTo>
                <a:lnTo>
                  <a:pt x="2206900" y="159713"/>
                </a:lnTo>
                <a:lnTo>
                  <a:pt x="22069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3643715" y="10416502"/>
            <a:ext cx="204470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Sementes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espe´cies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adubação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verde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Ctba/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PR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862528" y="10350345"/>
            <a:ext cx="1456055" cy="248920"/>
          </a:xfrm>
          <a:custGeom>
            <a:avLst/>
            <a:gdLst/>
            <a:ahLst/>
            <a:cxnLst/>
            <a:rect l="l" t="t" r="r" b="b"/>
            <a:pathLst>
              <a:path w="1456054" h="248920">
                <a:moveTo>
                  <a:pt x="1455461" y="0"/>
                </a:moveTo>
                <a:lnTo>
                  <a:pt x="0" y="0"/>
                </a:lnTo>
                <a:lnTo>
                  <a:pt x="0" y="248619"/>
                </a:lnTo>
                <a:lnTo>
                  <a:pt x="1455461" y="248619"/>
                </a:lnTo>
                <a:lnTo>
                  <a:pt x="14554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5900206" y="10337158"/>
            <a:ext cx="1380490" cy="26289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33985" marR="5080" indent="-121920">
              <a:lnSpc>
                <a:spcPts val="910"/>
              </a:lnSpc>
              <a:spcBef>
                <a:spcPts val="170"/>
              </a:spcBef>
            </a:pP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Biodiversidade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=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sementes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espécies  nativas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outras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Curitiba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/PR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25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49" name="object 4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971656" y="264480"/>
            <a:ext cx="469559" cy="483105"/>
          </a:xfrm>
          <a:prstGeom prst="rect">
            <a:avLst/>
          </a:prstGeom>
        </p:spPr>
      </p:pic>
      <p:sp>
        <p:nvSpPr>
          <p:cNvPr id="50" name="object 50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201508" y="387578"/>
            <a:ext cx="3006725" cy="75755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42695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5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spc="-5">
                <a:solidFill>
                  <a:srgbClr val="00913F"/>
                </a:solidFill>
                <a:latin typeface="Comic Sans MS"/>
                <a:cs typeface="Comic Sans MS"/>
              </a:rPr>
              <a:t>9.5</a:t>
            </a:r>
            <a:r>
              <a:rPr dirty="0" sz="1400" spc="-5">
                <a:solidFill>
                  <a:srgbClr val="211B18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211B18"/>
                </a:solidFill>
                <a:latin typeface="Comic Sans MS"/>
                <a:cs typeface="Comic Sans MS"/>
              </a:rPr>
              <a:t>-</a:t>
            </a:r>
            <a:r>
              <a:rPr dirty="0" sz="1400" spc="409">
                <a:solidFill>
                  <a:srgbClr val="211B18"/>
                </a:solidFill>
                <a:latin typeface="Comic Sans MS"/>
                <a:cs typeface="Comic Sans MS"/>
              </a:rPr>
              <a:t> </a:t>
            </a:r>
            <a:r>
              <a:rPr dirty="0" u="heavy" sz="1400" spc="-5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Atividades do </a:t>
            </a:r>
            <a:r>
              <a:rPr dirty="0" u="heavy" sz="1400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Núcleo Regional</a:t>
            </a:r>
            <a:endParaRPr sz="1400">
              <a:latin typeface="Comic Sans MS"/>
              <a:cs typeface="Comic Sans MS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3437873" y="628368"/>
            <a:ext cx="3513454" cy="4233545"/>
            <a:chOff x="3437873" y="628368"/>
            <a:chExt cx="3513454" cy="4233545"/>
          </a:xfrm>
        </p:grpSpPr>
        <p:sp>
          <p:nvSpPr>
            <p:cNvPr id="53" name="object 53"/>
            <p:cNvSpPr/>
            <p:nvPr/>
          </p:nvSpPr>
          <p:spPr>
            <a:xfrm>
              <a:off x="3437873" y="628368"/>
              <a:ext cx="965835" cy="32384"/>
            </a:xfrm>
            <a:custGeom>
              <a:avLst/>
              <a:gdLst/>
              <a:ahLst/>
              <a:cxnLst/>
              <a:rect l="l" t="t" r="r" b="b"/>
              <a:pathLst>
                <a:path w="965835" h="32384">
                  <a:moveTo>
                    <a:pt x="960076" y="0"/>
                  </a:moveTo>
                  <a:lnTo>
                    <a:pt x="12247" y="0"/>
                  </a:lnTo>
                  <a:lnTo>
                    <a:pt x="5511" y="0"/>
                  </a:lnTo>
                  <a:lnTo>
                    <a:pt x="0" y="7222"/>
                  </a:lnTo>
                  <a:lnTo>
                    <a:pt x="0" y="24879"/>
                  </a:lnTo>
                  <a:lnTo>
                    <a:pt x="5511" y="32097"/>
                  </a:lnTo>
                  <a:lnTo>
                    <a:pt x="960076" y="32097"/>
                  </a:lnTo>
                  <a:lnTo>
                    <a:pt x="965588" y="24879"/>
                  </a:lnTo>
                  <a:lnTo>
                    <a:pt x="965588" y="7222"/>
                  </a:lnTo>
                  <a:lnTo>
                    <a:pt x="960076" y="0"/>
                  </a:lnTo>
                  <a:close/>
                </a:path>
              </a:pathLst>
            </a:custGeom>
            <a:solidFill>
              <a:srgbClr val="7CBC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4" name="object 5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17447" y="2421334"/>
              <a:ext cx="3133519" cy="2440122"/>
            </a:xfrm>
            <a:prstGeom prst="rect">
              <a:avLst/>
            </a:prstGeom>
          </p:spPr>
        </p:pic>
      </p:grpSp>
      <p:sp>
        <p:nvSpPr>
          <p:cNvPr id="55" name="object 55"/>
          <p:cNvSpPr txBox="1"/>
          <p:nvPr/>
        </p:nvSpPr>
        <p:spPr>
          <a:xfrm>
            <a:off x="3801168" y="4848793"/>
            <a:ext cx="3155315" cy="2057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 marL="530225">
              <a:lnSpc>
                <a:spcPts val="1170"/>
              </a:lnSpc>
            </a:pPr>
            <a:r>
              <a:rPr dirty="0" sz="1000" spc="-80">
                <a:solidFill>
                  <a:srgbClr val="1E1916"/>
                </a:solidFill>
                <a:latin typeface="Arial MT"/>
                <a:cs typeface="Arial MT"/>
              </a:rPr>
              <a:t>Visita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Conselho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80">
                <a:solidFill>
                  <a:srgbClr val="1E1916"/>
                </a:solidFill>
                <a:latin typeface="Arial MT"/>
                <a:cs typeface="Arial MT"/>
              </a:rPr>
              <a:t>ética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6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Núcleo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0">
                <a:solidFill>
                  <a:srgbClr val="1E1916"/>
                </a:solidFill>
                <a:latin typeface="Arial MT"/>
                <a:cs typeface="Arial MT"/>
              </a:rPr>
              <a:t>Sul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6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30">
                <a:solidFill>
                  <a:srgbClr val="1E1916"/>
                </a:solidFill>
                <a:latin typeface="Arial MT"/>
                <a:cs typeface="Arial MT"/>
              </a:rPr>
              <a:t>RS</a:t>
            </a:r>
            <a:endParaRPr sz="1000">
              <a:latin typeface="Arial MT"/>
              <a:cs typeface="Arial MT"/>
            </a:endParaRPr>
          </a:p>
        </p:txBody>
      </p:sp>
      <p:pic>
        <p:nvPicPr>
          <p:cNvPr id="56" name="object 5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769336" y="7011038"/>
            <a:ext cx="3162686" cy="2108509"/>
          </a:xfrm>
          <a:prstGeom prst="rect">
            <a:avLst/>
          </a:prstGeom>
        </p:spPr>
      </p:pic>
      <p:sp>
        <p:nvSpPr>
          <p:cNvPr id="57" name="object 57"/>
          <p:cNvSpPr txBox="1"/>
          <p:nvPr/>
        </p:nvSpPr>
        <p:spPr>
          <a:xfrm>
            <a:off x="3763850" y="8948052"/>
            <a:ext cx="3152140" cy="24892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 marL="640715">
              <a:lnSpc>
                <a:spcPts val="1180"/>
              </a:lnSpc>
            </a:pPr>
            <a:r>
              <a:rPr dirty="0" sz="1000" spc="-85">
                <a:solidFill>
                  <a:srgbClr val="1E1916"/>
                </a:solidFill>
                <a:latin typeface="Arial MT"/>
                <a:cs typeface="Arial MT"/>
              </a:rPr>
              <a:t>Plenária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Núcleos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6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Passo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Fundo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/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30">
                <a:solidFill>
                  <a:srgbClr val="1E1916"/>
                </a:solidFill>
                <a:latin typeface="Arial MT"/>
                <a:cs typeface="Arial MT"/>
              </a:rPr>
              <a:t>RS</a:t>
            </a:r>
            <a:endParaRPr sz="1000">
              <a:latin typeface="Arial MT"/>
              <a:cs typeface="Arial MT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1847959" y="9502578"/>
            <a:ext cx="1610360" cy="1101725"/>
            <a:chOff x="1847959" y="9502578"/>
            <a:chExt cx="1610360" cy="1101725"/>
          </a:xfrm>
        </p:grpSpPr>
        <p:pic>
          <p:nvPicPr>
            <p:cNvPr id="59" name="object 5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851522" y="9502578"/>
              <a:ext cx="1599293" cy="1100048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1847959" y="10471270"/>
              <a:ext cx="1610360" cy="133350"/>
            </a:xfrm>
            <a:custGeom>
              <a:avLst/>
              <a:gdLst/>
              <a:ahLst/>
              <a:cxnLst/>
              <a:rect l="l" t="t" r="r" b="b"/>
              <a:pathLst>
                <a:path w="1610360" h="133350">
                  <a:moveTo>
                    <a:pt x="1609869" y="0"/>
                  </a:moveTo>
                  <a:lnTo>
                    <a:pt x="0" y="0"/>
                  </a:lnTo>
                  <a:lnTo>
                    <a:pt x="0" y="132864"/>
                  </a:lnTo>
                  <a:lnTo>
                    <a:pt x="1609869" y="132864"/>
                  </a:lnTo>
                  <a:lnTo>
                    <a:pt x="16098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1" name="object 61"/>
          <p:cNvSpPr txBox="1"/>
          <p:nvPr/>
        </p:nvSpPr>
        <p:spPr>
          <a:xfrm>
            <a:off x="2059092" y="10454613"/>
            <a:ext cx="118808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Sementes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Crioulas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Seara/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SC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409434"/>
            <a:ext cx="7560309" cy="1282700"/>
            <a:chOff x="0" y="9409434"/>
            <a:chExt cx="7560309" cy="1282700"/>
          </a:xfrm>
        </p:grpSpPr>
        <p:sp>
          <p:nvSpPr>
            <p:cNvPr id="3" name="object 3"/>
            <p:cNvSpPr/>
            <p:nvPr/>
          </p:nvSpPr>
          <p:spPr>
            <a:xfrm>
              <a:off x="0" y="9409434"/>
              <a:ext cx="7560309" cy="1282700"/>
            </a:xfrm>
            <a:custGeom>
              <a:avLst/>
              <a:gdLst/>
              <a:ahLst/>
              <a:cxnLst/>
              <a:rect l="l" t="t" r="r" b="b"/>
              <a:pathLst>
                <a:path w="7560309" h="1282700">
                  <a:moveTo>
                    <a:pt x="0" y="1282565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1282565"/>
                  </a:lnTo>
                  <a:lnTo>
                    <a:pt x="0" y="1282565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81168" y="9502927"/>
              <a:ext cx="1183946" cy="105503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681158" y="10362967"/>
              <a:ext cx="1210945" cy="235585"/>
            </a:xfrm>
            <a:custGeom>
              <a:avLst/>
              <a:gdLst/>
              <a:ahLst/>
              <a:cxnLst/>
              <a:rect l="l" t="t" r="r" b="b"/>
              <a:pathLst>
                <a:path w="1210945" h="235584">
                  <a:moveTo>
                    <a:pt x="1210412" y="0"/>
                  </a:moveTo>
                  <a:lnTo>
                    <a:pt x="0" y="0"/>
                  </a:lnTo>
                  <a:lnTo>
                    <a:pt x="0" y="235454"/>
                  </a:lnTo>
                  <a:lnTo>
                    <a:pt x="1210412" y="235454"/>
                  </a:lnTo>
                  <a:lnTo>
                    <a:pt x="12104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3685522" y="10349388"/>
            <a:ext cx="1202055" cy="26289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285750" marR="5080" indent="-273685">
              <a:lnSpc>
                <a:spcPts val="910"/>
              </a:lnSpc>
              <a:spcBef>
                <a:spcPts val="170"/>
              </a:spcBef>
            </a:pP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Almoço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alim.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ecológicos</a:t>
            </a:r>
            <a:r>
              <a:rPr dirty="0" sz="8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grupo  de</a:t>
            </a:r>
            <a:r>
              <a:rPr dirty="0" sz="8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Saltinho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SC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71194" y="9484431"/>
            <a:ext cx="3347085" cy="1111885"/>
            <a:chOff x="171194" y="9484431"/>
            <a:chExt cx="3347085" cy="111188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86316" y="9484431"/>
              <a:ext cx="831623" cy="10068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1194" y="9499039"/>
              <a:ext cx="2342850" cy="1096909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65700" y="10450849"/>
            <a:ext cx="2348865" cy="14795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 marL="173355">
              <a:lnSpc>
                <a:spcPts val="935"/>
              </a:lnSpc>
            </a:pP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Bênção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dos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alimentos-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feira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partilha-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20">
                <a:solidFill>
                  <a:srgbClr val="1E1916"/>
                </a:solidFill>
                <a:latin typeface="Arial MT"/>
                <a:cs typeface="Arial MT"/>
              </a:rPr>
              <a:t>M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Jõao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Maria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962905" y="9497717"/>
            <a:ext cx="1306830" cy="1093470"/>
            <a:chOff x="4962905" y="9497717"/>
            <a:chExt cx="1306830" cy="109347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65913" y="9497717"/>
              <a:ext cx="1290181" cy="104305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962905" y="10442667"/>
              <a:ext cx="1306830" cy="148590"/>
            </a:xfrm>
            <a:custGeom>
              <a:avLst/>
              <a:gdLst/>
              <a:ahLst/>
              <a:cxnLst/>
              <a:rect l="l" t="t" r="r" b="b"/>
              <a:pathLst>
                <a:path w="1306829" h="148590">
                  <a:moveTo>
                    <a:pt x="1306357" y="0"/>
                  </a:moveTo>
                  <a:lnTo>
                    <a:pt x="0" y="0"/>
                  </a:lnTo>
                  <a:lnTo>
                    <a:pt x="0" y="148360"/>
                  </a:lnTo>
                  <a:lnTo>
                    <a:pt x="1306357" y="148360"/>
                  </a:lnTo>
                  <a:lnTo>
                    <a:pt x="13063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4959685" y="10426475"/>
            <a:ext cx="131318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Almoço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alim.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ecológicos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Lapa/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PR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558937" y="10367456"/>
            <a:ext cx="1082040" cy="235585"/>
          </a:xfrm>
          <a:custGeom>
            <a:avLst/>
            <a:gdLst/>
            <a:ahLst/>
            <a:cxnLst/>
            <a:rect l="l" t="t" r="r" b="b"/>
            <a:pathLst>
              <a:path w="1082039" h="235584">
                <a:moveTo>
                  <a:pt x="1081897" y="0"/>
                </a:moveTo>
                <a:lnTo>
                  <a:pt x="0" y="0"/>
                </a:lnTo>
                <a:lnTo>
                  <a:pt x="0" y="235454"/>
                </a:lnTo>
                <a:lnTo>
                  <a:pt x="1081897" y="235454"/>
                </a:lnTo>
                <a:lnTo>
                  <a:pt x="10818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2558937" y="10353878"/>
            <a:ext cx="1082040" cy="26289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56210" marR="26034" indent="-123189">
              <a:lnSpc>
                <a:spcPts val="910"/>
              </a:lnSpc>
              <a:spcBef>
                <a:spcPts val="170"/>
              </a:spcBef>
            </a:pP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Alim.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Ecol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9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agrofloresta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45">
                <a:solidFill>
                  <a:srgbClr val="1E1916"/>
                </a:solidFill>
                <a:latin typeface="Arial MT"/>
                <a:cs typeface="Arial MT"/>
              </a:rPr>
              <a:t>- 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Núcleo</a:t>
            </a:r>
            <a:r>
              <a:rPr dirty="0" sz="800" spc="-5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Agroflorestal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351278" y="9496893"/>
            <a:ext cx="1046480" cy="1108075"/>
            <a:chOff x="6351278" y="9496893"/>
            <a:chExt cx="1046480" cy="1108075"/>
          </a:xfrm>
        </p:grpSpPr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53596" y="9496893"/>
              <a:ext cx="1023119" cy="93907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6351278" y="10369030"/>
              <a:ext cx="1046480" cy="235585"/>
            </a:xfrm>
            <a:custGeom>
              <a:avLst/>
              <a:gdLst/>
              <a:ahLst/>
              <a:cxnLst/>
              <a:rect l="l" t="t" r="r" b="b"/>
              <a:pathLst>
                <a:path w="1046479" h="235584">
                  <a:moveTo>
                    <a:pt x="1046101" y="0"/>
                  </a:moveTo>
                  <a:lnTo>
                    <a:pt x="0" y="0"/>
                  </a:lnTo>
                  <a:lnTo>
                    <a:pt x="0" y="235454"/>
                  </a:lnTo>
                  <a:lnTo>
                    <a:pt x="1046101" y="235454"/>
                  </a:lnTo>
                  <a:lnTo>
                    <a:pt x="10461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6393849" y="10355450"/>
            <a:ext cx="961390" cy="26289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28575" marR="5080" indent="-16510">
              <a:lnSpc>
                <a:spcPts val="910"/>
              </a:lnSpc>
              <a:spcBef>
                <a:spcPts val="170"/>
              </a:spcBef>
            </a:pP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Colhendo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na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agrofloresta 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Núcleo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Agroflorestal/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0">
                <a:solidFill>
                  <a:srgbClr val="1E1916"/>
                </a:solidFill>
                <a:latin typeface="Arial MT"/>
                <a:cs typeface="Arial MT"/>
              </a:rPr>
              <a:t>SP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-1577" y="0"/>
            <a:ext cx="7561580" cy="247015"/>
            <a:chOff x="-1577" y="0"/>
            <a:chExt cx="7561580" cy="247015"/>
          </a:xfrm>
        </p:grpSpPr>
        <p:sp>
          <p:nvSpPr>
            <p:cNvPr id="22" name="object 22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26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25" name="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17691" y="264480"/>
            <a:ext cx="423524" cy="445943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437873" y="628368"/>
            <a:ext cx="965835" cy="32384"/>
          </a:xfrm>
          <a:custGeom>
            <a:avLst/>
            <a:gdLst/>
            <a:ahLst/>
            <a:cxnLst/>
            <a:rect l="l" t="t" r="r" b="b"/>
            <a:pathLst>
              <a:path w="965835" h="32384">
                <a:moveTo>
                  <a:pt x="960076" y="0"/>
                </a:moveTo>
                <a:lnTo>
                  <a:pt x="12247" y="0"/>
                </a:lnTo>
                <a:lnTo>
                  <a:pt x="5511" y="0"/>
                </a:lnTo>
                <a:lnTo>
                  <a:pt x="0" y="7222"/>
                </a:lnTo>
                <a:lnTo>
                  <a:pt x="0" y="24879"/>
                </a:lnTo>
                <a:lnTo>
                  <a:pt x="5511" y="32097"/>
                </a:lnTo>
                <a:lnTo>
                  <a:pt x="960076" y="32097"/>
                </a:lnTo>
                <a:lnTo>
                  <a:pt x="965588" y="24879"/>
                </a:lnTo>
                <a:lnTo>
                  <a:pt x="965588" y="7222"/>
                </a:lnTo>
                <a:lnTo>
                  <a:pt x="960076" y="0"/>
                </a:lnTo>
                <a:close/>
              </a:path>
            </a:pathLst>
          </a:custGeom>
          <a:solidFill>
            <a:srgbClr val="7CBC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2836537" y="387578"/>
            <a:ext cx="1890395" cy="69977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607695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5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spc="-5" b="1">
                <a:solidFill>
                  <a:srgbClr val="00913F"/>
                </a:solidFill>
                <a:latin typeface="Comic Sans MS"/>
                <a:cs typeface="Comic Sans MS"/>
              </a:rPr>
              <a:t>11.</a:t>
            </a:r>
            <a:r>
              <a:rPr dirty="0" sz="1400" spc="-3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AÇÕES</a:t>
            </a:r>
            <a:r>
              <a:rPr dirty="0" sz="1400" spc="-25" b="1">
                <a:solidFill>
                  <a:srgbClr val="211B18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211B18"/>
                </a:solidFill>
                <a:latin typeface="Comic Sans MS"/>
                <a:cs typeface="Comic Sans MS"/>
              </a:rPr>
              <a:t>DA</a:t>
            </a:r>
            <a:r>
              <a:rPr dirty="0" sz="1400" spc="-25" b="1">
                <a:solidFill>
                  <a:srgbClr val="211B18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211B18"/>
                </a:solidFill>
                <a:latin typeface="Comic Sans MS"/>
                <a:cs typeface="Comic Sans MS"/>
              </a:rPr>
              <a:t>REDE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240240" y="2747011"/>
            <a:ext cx="2832100" cy="2832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700" spc="1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1700" spc="-1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700" spc="10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700" spc="-10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700" spc="10">
                <a:solidFill>
                  <a:srgbClr val="1E1916"/>
                </a:solidFill>
                <a:latin typeface="Arial MT"/>
                <a:cs typeface="Arial MT"/>
              </a:rPr>
              <a:t>AGROECOLOGIA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241223" y="2965410"/>
            <a:ext cx="2829560" cy="6159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850" spc="425">
                <a:solidFill>
                  <a:srgbClr val="1E1916"/>
                </a:solidFill>
                <a:latin typeface="Arial Black"/>
                <a:cs typeface="Arial Black"/>
              </a:rPr>
              <a:t>E</a:t>
            </a:r>
            <a:r>
              <a:rPr dirty="0" sz="3850" spc="455">
                <a:solidFill>
                  <a:srgbClr val="1E1916"/>
                </a:solidFill>
                <a:latin typeface="Arial Black"/>
                <a:cs typeface="Arial Black"/>
              </a:rPr>
              <a:t>C</a:t>
            </a:r>
            <a:r>
              <a:rPr dirty="0" sz="3850" spc="295">
                <a:solidFill>
                  <a:srgbClr val="1E1916"/>
                </a:solidFill>
                <a:latin typeface="Arial Black"/>
                <a:cs typeface="Arial Black"/>
              </a:rPr>
              <a:t>O</a:t>
            </a:r>
            <a:r>
              <a:rPr dirty="0" sz="3850" spc="455">
                <a:solidFill>
                  <a:srgbClr val="1E1916"/>
                </a:solidFill>
                <a:latin typeface="Arial Black"/>
                <a:cs typeface="Arial Black"/>
              </a:rPr>
              <a:t>V</a:t>
            </a:r>
            <a:r>
              <a:rPr dirty="0" sz="3850" spc="225">
                <a:solidFill>
                  <a:srgbClr val="1E1916"/>
                </a:solidFill>
                <a:latin typeface="Arial Black"/>
                <a:cs typeface="Arial Black"/>
              </a:rPr>
              <a:t>I</a:t>
            </a:r>
            <a:r>
              <a:rPr dirty="0" sz="3850" spc="265">
                <a:solidFill>
                  <a:srgbClr val="1E1916"/>
                </a:solidFill>
                <a:latin typeface="Arial Black"/>
                <a:cs typeface="Arial Black"/>
              </a:rPr>
              <a:t>D</a:t>
            </a:r>
            <a:r>
              <a:rPr dirty="0" sz="3850" spc="459">
                <a:solidFill>
                  <a:srgbClr val="1E1916"/>
                </a:solidFill>
                <a:latin typeface="Arial Black"/>
                <a:cs typeface="Arial Black"/>
              </a:rPr>
              <a:t>A</a:t>
            </a:r>
            <a:endParaRPr sz="3850">
              <a:latin typeface="Arial Black"/>
              <a:cs typeface="Arial Black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233637" y="3547476"/>
            <a:ext cx="2846070" cy="197485"/>
            <a:chOff x="2233637" y="3547476"/>
            <a:chExt cx="2846070" cy="197485"/>
          </a:xfrm>
        </p:grpSpPr>
        <p:sp>
          <p:nvSpPr>
            <p:cNvPr id="32" name="object 32"/>
            <p:cNvSpPr/>
            <p:nvPr/>
          </p:nvSpPr>
          <p:spPr>
            <a:xfrm>
              <a:off x="2240848" y="3547476"/>
              <a:ext cx="2831465" cy="81915"/>
            </a:xfrm>
            <a:custGeom>
              <a:avLst/>
              <a:gdLst/>
              <a:ahLst/>
              <a:cxnLst/>
              <a:rect l="l" t="t" r="r" b="b"/>
              <a:pathLst>
                <a:path w="2831465" h="81914">
                  <a:moveTo>
                    <a:pt x="2795352" y="0"/>
                  </a:moveTo>
                  <a:lnTo>
                    <a:pt x="35906" y="0"/>
                  </a:lnTo>
                  <a:lnTo>
                    <a:pt x="21962" y="3206"/>
                  </a:lnTo>
                  <a:lnTo>
                    <a:pt x="10545" y="11938"/>
                  </a:lnTo>
                  <a:lnTo>
                    <a:pt x="2832" y="24861"/>
                  </a:lnTo>
                  <a:lnTo>
                    <a:pt x="0" y="40650"/>
                  </a:lnTo>
                  <a:lnTo>
                    <a:pt x="2832" y="56432"/>
                  </a:lnTo>
                  <a:lnTo>
                    <a:pt x="10545" y="69356"/>
                  </a:lnTo>
                  <a:lnTo>
                    <a:pt x="21962" y="78088"/>
                  </a:lnTo>
                  <a:lnTo>
                    <a:pt x="35906" y="81295"/>
                  </a:lnTo>
                  <a:lnTo>
                    <a:pt x="2795352" y="81295"/>
                  </a:lnTo>
                  <a:lnTo>
                    <a:pt x="2809294" y="78088"/>
                  </a:lnTo>
                  <a:lnTo>
                    <a:pt x="2820712" y="69356"/>
                  </a:lnTo>
                  <a:lnTo>
                    <a:pt x="2828426" y="56432"/>
                  </a:lnTo>
                  <a:lnTo>
                    <a:pt x="2831259" y="40643"/>
                  </a:lnTo>
                  <a:lnTo>
                    <a:pt x="2828426" y="24861"/>
                  </a:lnTo>
                  <a:lnTo>
                    <a:pt x="2820712" y="11938"/>
                  </a:lnTo>
                  <a:lnTo>
                    <a:pt x="2809294" y="3206"/>
                  </a:lnTo>
                  <a:lnTo>
                    <a:pt x="2795352" y="0"/>
                  </a:lnTo>
                  <a:close/>
                </a:path>
              </a:pathLst>
            </a:custGeom>
            <a:solidFill>
              <a:srgbClr val="7AB7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2233637" y="3650346"/>
              <a:ext cx="2846070" cy="94615"/>
            </a:xfrm>
            <a:custGeom>
              <a:avLst/>
              <a:gdLst/>
              <a:ahLst/>
              <a:cxnLst/>
              <a:rect l="l" t="t" r="r" b="b"/>
              <a:pathLst>
                <a:path w="2846070" h="94614">
                  <a:moveTo>
                    <a:pt x="2809591" y="0"/>
                  </a:moveTo>
                  <a:lnTo>
                    <a:pt x="36089" y="0"/>
                  </a:lnTo>
                  <a:lnTo>
                    <a:pt x="22076" y="3731"/>
                  </a:lnTo>
                  <a:lnTo>
                    <a:pt x="10601" y="13891"/>
                  </a:lnTo>
                  <a:lnTo>
                    <a:pt x="2847" y="28930"/>
                  </a:lnTo>
                  <a:lnTo>
                    <a:pt x="0" y="47303"/>
                  </a:lnTo>
                  <a:lnTo>
                    <a:pt x="2847" y="65669"/>
                  </a:lnTo>
                  <a:lnTo>
                    <a:pt x="10601" y="80708"/>
                  </a:lnTo>
                  <a:lnTo>
                    <a:pt x="22076" y="90868"/>
                  </a:lnTo>
                  <a:lnTo>
                    <a:pt x="36089" y="94599"/>
                  </a:lnTo>
                  <a:lnTo>
                    <a:pt x="2809591" y="94599"/>
                  </a:lnTo>
                  <a:lnTo>
                    <a:pt x="2823607" y="90868"/>
                  </a:lnTo>
                  <a:lnTo>
                    <a:pt x="2835083" y="80708"/>
                  </a:lnTo>
                  <a:lnTo>
                    <a:pt x="2842837" y="65669"/>
                  </a:lnTo>
                  <a:lnTo>
                    <a:pt x="2845685" y="47296"/>
                  </a:lnTo>
                  <a:lnTo>
                    <a:pt x="2842837" y="28930"/>
                  </a:lnTo>
                  <a:lnTo>
                    <a:pt x="2835083" y="13891"/>
                  </a:lnTo>
                  <a:lnTo>
                    <a:pt x="2823607" y="3731"/>
                  </a:lnTo>
                  <a:lnTo>
                    <a:pt x="2809591" y="0"/>
                  </a:lnTo>
                  <a:close/>
                </a:path>
              </a:pathLst>
            </a:custGeom>
            <a:solidFill>
              <a:srgbClr val="7CBC3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1648267" y="1347469"/>
            <a:ext cx="1332865" cy="784860"/>
          </a:xfrm>
          <a:prstGeom prst="rect">
            <a:avLst/>
          </a:prstGeom>
          <a:ln w="25401">
            <a:solidFill>
              <a:srgbClr val="8EC142"/>
            </a:solidFill>
          </a:ln>
        </p:spPr>
        <p:txBody>
          <a:bodyPr wrap="square" lIns="0" tIns="10160" rIns="0" bIns="0" rtlCol="0" vert="horz">
            <a:spAutoFit/>
          </a:bodyPr>
          <a:lstStyle/>
          <a:p>
            <a:pPr algn="ctr" marL="148590" marR="120014" indent="-635">
              <a:lnSpc>
                <a:spcPts val="1670"/>
              </a:lnSpc>
              <a:spcBef>
                <a:spcPts val="8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Formação 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Capacitação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seus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membros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476636" y="3977855"/>
            <a:ext cx="1461135" cy="1119505"/>
          </a:xfrm>
          <a:prstGeom prst="rect">
            <a:avLst/>
          </a:prstGeom>
          <a:ln w="25401">
            <a:solidFill>
              <a:srgbClr val="8EC142"/>
            </a:solidFill>
          </a:ln>
        </p:spPr>
        <p:txBody>
          <a:bodyPr wrap="square" lIns="0" tIns="10160" rIns="0" bIns="0" rtlCol="0" vert="horz">
            <a:spAutoFit/>
          </a:bodyPr>
          <a:lstStyle/>
          <a:p>
            <a:pPr algn="ctr" marL="50165" marR="41910" indent="-635">
              <a:lnSpc>
                <a:spcPts val="1670"/>
              </a:lnSpc>
              <a:spcBef>
                <a:spcPts val="8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Informação,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Comunicação,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Divulgação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proposta</a:t>
            </a:r>
            <a:r>
              <a:rPr dirty="0" sz="12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226437" y="1397487"/>
            <a:ext cx="1594485" cy="1266190"/>
          </a:xfrm>
          <a:prstGeom prst="rect">
            <a:avLst/>
          </a:prstGeom>
          <a:ln w="25401">
            <a:solidFill>
              <a:srgbClr val="8EC142"/>
            </a:solidFill>
          </a:ln>
        </p:spPr>
        <p:txBody>
          <a:bodyPr wrap="square" lIns="0" tIns="12700" rIns="0" bIns="0" rtlCol="0" vert="horz">
            <a:spAutoFit/>
          </a:bodyPr>
          <a:lstStyle/>
          <a:p>
            <a:pPr algn="ctr" marR="2667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Realização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endParaRPr sz="1200">
              <a:latin typeface="Comic Sans MS"/>
              <a:cs typeface="Comic Sans MS"/>
            </a:endParaRPr>
          </a:p>
          <a:p>
            <a:pPr algn="ctr" marL="143510" marR="170815">
              <a:lnSpc>
                <a:spcPct val="116100"/>
              </a:lnSpc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parcerias com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entidades 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Movimentos que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compartam dos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mesmos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princípios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357054" y="1401221"/>
            <a:ext cx="1524000" cy="731520"/>
          </a:xfrm>
          <a:prstGeom prst="rect">
            <a:avLst/>
          </a:prstGeom>
          <a:ln w="25401">
            <a:solidFill>
              <a:srgbClr val="8EC142"/>
            </a:solidFill>
          </a:ln>
        </p:spPr>
        <p:txBody>
          <a:bodyPr wrap="square" lIns="0" tIns="635" rIns="0" bIns="0" rtlCol="0" vert="horz">
            <a:spAutoFit/>
          </a:bodyPr>
          <a:lstStyle/>
          <a:p>
            <a:pPr marL="8890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Articulação</a:t>
            </a:r>
            <a:r>
              <a:rPr dirty="0" sz="1200" spc="-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Política</a:t>
            </a:r>
            <a:endParaRPr sz="1200">
              <a:latin typeface="Comic Sans MS"/>
              <a:cs typeface="Comic Sans MS"/>
            </a:endParaRPr>
          </a:p>
          <a:p>
            <a:pPr marL="229870" marR="31750" indent="-163195">
              <a:lnSpc>
                <a:spcPct val="116100"/>
              </a:lnSpc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fortalecimento 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402710" y="2889403"/>
            <a:ext cx="1448435" cy="911860"/>
          </a:xfrm>
          <a:prstGeom prst="rect">
            <a:avLst/>
          </a:prstGeom>
          <a:ln w="25401">
            <a:solidFill>
              <a:srgbClr val="8EC142"/>
            </a:solidFill>
          </a:ln>
        </p:spPr>
        <p:txBody>
          <a:bodyPr wrap="square" lIns="0" tIns="12065" rIns="0" bIns="0" rtlCol="0" vert="horz">
            <a:spAutoFit/>
          </a:bodyPr>
          <a:lstStyle/>
          <a:p>
            <a:pPr algn="ctr" marL="29845" marR="38100">
              <a:lnSpc>
                <a:spcPct val="116100"/>
              </a:lnSpc>
              <a:spcBef>
                <a:spcPts val="95"/>
              </a:spcBef>
            </a:pPr>
            <a:r>
              <a:rPr dirty="0" sz="1200">
                <a:latin typeface="Comic Sans MS"/>
                <a:cs typeface="Comic Sans MS"/>
              </a:rPr>
              <a:t>Sistematização das  </a:t>
            </a:r>
            <a:r>
              <a:rPr dirty="0" sz="1200">
                <a:latin typeface="Comic Sans MS"/>
                <a:cs typeface="Comic Sans MS"/>
              </a:rPr>
              <a:t>experiências e </a:t>
            </a:r>
            <a:r>
              <a:rPr dirty="0" sz="1200" spc="5">
                <a:latin typeface="Comic Sans MS"/>
                <a:cs typeface="Comic Sans MS"/>
              </a:rPr>
              <a:t> </a:t>
            </a:r>
            <a:r>
              <a:rPr dirty="0" sz="1200">
                <a:latin typeface="Comic Sans MS"/>
                <a:cs typeface="Comic Sans MS"/>
              </a:rPr>
              <a:t>elaborações </a:t>
            </a:r>
            <a:r>
              <a:rPr dirty="0" sz="1200" spc="5">
                <a:latin typeface="Comic Sans MS"/>
                <a:cs typeface="Comic Sans MS"/>
              </a:rPr>
              <a:t> </a:t>
            </a:r>
            <a:r>
              <a:rPr dirty="0" sz="1200">
                <a:latin typeface="Comic Sans MS"/>
                <a:cs typeface="Comic Sans MS"/>
              </a:rPr>
              <a:t>teóricas</a:t>
            </a:r>
            <a:r>
              <a:rPr dirty="0" sz="1200" spc="-15">
                <a:latin typeface="Comic Sans MS"/>
                <a:cs typeface="Comic Sans MS"/>
              </a:rPr>
              <a:t> </a:t>
            </a:r>
            <a:r>
              <a:rPr dirty="0" sz="1200">
                <a:latin typeface="Comic Sans MS"/>
                <a:cs typeface="Comic Sans MS"/>
              </a:rPr>
              <a:t>afins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05429" y="4436309"/>
            <a:ext cx="1285240" cy="661035"/>
          </a:xfrm>
          <a:prstGeom prst="rect">
            <a:avLst/>
          </a:prstGeom>
          <a:ln w="25401">
            <a:solidFill>
              <a:srgbClr val="8EC142"/>
            </a:solidFill>
          </a:ln>
        </p:spPr>
        <p:txBody>
          <a:bodyPr wrap="square" lIns="0" tIns="9525" rIns="0" bIns="0" rtlCol="0" vert="horz">
            <a:spAutoFit/>
          </a:bodyPr>
          <a:lstStyle/>
          <a:p>
            <a:pPr algn="ctr" marR="39370">
              <a:lnSpc>
                <a:spcPct val="100000"/>
              </a:lnSpc>
              <a:spcBef>
                <a:spcPts val="7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Apoio</a:t>
            </a:r>
            <a:r>
              <a:rPr dirty="0" sz="1200" spc="-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às</a:t>
            </a:r>
            <a:endParaRPr sz="1200">
              <a:latin typeface="Comic Sans MS"/>
              <a:cs typeface="Comic Sans MS"/>
            </a:endParaRPr>
          </a:p>
          <a:p>
            <a:pPr algn="ctr" marL="53340" marR="93345">
              <a:lnSpc>
                <a:spcPct val="116100"/>
              </a:lnSpc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organizações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base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496419" y="4547339"/>
            <a:ext cx="1365250" cy="550545"/>
          </a:xfrm>
          <a:prstGeom prst="rect">
            <a:avLst/>
          </a:prstGeom>
          <a:ln w="25401">
            <a:solidFill>
              <a:srgbClr val="8EC142"/>
            </a:solidFill>
          </a:ln>
        </p:spPr>
        <p:txBody>
          <a:bodyPr wrap="square" lIns="0" tIns="1905" rIns="0" bIns="0" rtlCol="0" vert="horz">
            <a:spAutoFit/>
          </a:bodyPr>
          <a:lstStyle/>
          <a:p>
            <a:pPr marL="381635" marR="95250" indent="-247650">
              <a:lnSpc>
                <a:spcPct val="116100"/>
              </a:lnSpc>
              <a:spcBef>
                <a:spcPts val="1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Comercialização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Solidária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96169" y="2239229"/>
            <a:ext cx="1332865" cy="695325"/>
          </a:xfrm>
          <a:prstGeom prst="rect">
            <a:avLst/>
          </a:prstGeom>
          <a:ln w="25401">
            <a:solidFill>
              <a:srgbClr val="8EC142"/>
            </a:solidFill>
          </a:ln>
        </p:spPr>
        <p:txBody>
          <a:bodyPr wrap="square" lIns="0" tIns="10160" rIns="0" bIns="0" rtlCol="0" vert="horz">
            <a:spAutoFit/>
          </a:bodyPr>
          <a:lstStyle/>
          <a:p>
            <a:pPr marL="365760" marR="22225" indent="-147320">
              <a:lnSpc>
                <a:spcPct val="116100"/>
              </a:lnSpc>
              <a:spcBef>
                <a:spcPts val="8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Intercâmbios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trocas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endParaRPr sz="1200">
              <a:latin typeface="Comic Sans MS"/>
              <a:cs typeface="Comic Sans MS"/>
            </a:endParaRPr>
          </a:p>
          <a:p>
            <a:pPr marL="257810">
              <a:lnSpc>
                <a:spcPct val="100000"/>
              </a:lnSpc>
              <a:spcBef>
                <a:spcPts val="234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experiências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235372" y="4753529"/>
            <a:ext cx="7213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Outras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....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4008387" y="4186609"/>
            <a:ext cx="1144270" cy="935355"/>
            <a:chOff x="4008387" y="4186609"/>
            <a:chExt cx="1144270" cy="935355"/>
          </a:xfrm>
        </p:grpSpPr>
        <p:sp>
          <p:nvSpPr>
            <p:cNvPr id="44" name="object 44"/>
            <p:cNvSpPr/>
            <p:nvPr/>
          </p:nvSpPr>
          <p:spPr>
            <a:xfrm>
              <a:off x="4021088" y="4565916"/>
              <a:ext cx="1118870" cy="543560"/>
            </a:xfrm>
            <a:custGeom>
              <a:avLst/>
              <a:gdLst/>
              <a:ahLst/>
              <a:cxnLst/>
              <a:rect l="l" t="t" r="r" b="b"/>
              <a:pathLst>
                <a:path w="1118870" h="543560">
                  <a:moveTo>
                    <a:pt x="0" y="0"/>
                  </a:moveTo>
                  <a:lnTo>
                    <a:pt x="1118542" y="0"/>
                  </a:lnTo>
                  <a:lnTo>
                    <a:pt x="1118542" y="543002"/>
                  </a:lnTo>
                  <a:lnTo>
                    <a:pt x="0" y="543002"/>
                  </a:lnTo>
                  <a:lnTo>
                    <a:pt x="0" y="0"/>
                  </a:lnTo>
                  <a:close/>
                </a:path>
              </a:pathLst>
            </a:custGeom>
            <a:ln w="25401">
              <a:solidFill>
                <a:srgbClr val="8EC14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4962596" y="4187980"/>
              <a:ext cx="177165" cy="419734"/>
            </a:xfrm>
            <a:custGeom>
              <a:avLst/>
              <a:gdLst/>
              <a:ahLst/>
              <a:cxnLst/>
              <a:rect l="l" t="t" r="r" b="b"/>
              <a:pathLst>
                <a:path w="177164" h="419735">
                  <a:moveTo>
                    <a:pt x="0" y="0"/>
                  </a:moveTo>
                  <a:lnTo>
                    <a:pt x="77378" y="209699"/>
                  </a:lnTo>
                  <a:lnTo>
                    <a:pt x="81838" y="209692"/>
                  </a:lnTo>
                  <a:lnTo>
                    <a:pt x="168137" y="419374"/>
                  </a:lnTo>
                  <a:lnTo>
                    <a:pt x="177059" y="419360"/>
                  </a:lnTo>
                  <a:lnTo>
                    <a:pt x="90759" y="209674"/>
                  </a:lnTo>
                  <a:lnTo>
                    <a:pt x="95220" y="2096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C14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4962596" y="4187980"/>
              <a:ext cx="177165" cy="419734"/>
            </a:xfrm>
            <a:custGeom>
              <a:avLst/>
              <a:gdLst/>
              <a:ahLst/>
              <a:cxnLst/>
              <a:rect l="l" t="t" r="r" b="b"/>
              <a:pathLst>
                <a:path w="177164" h="419735">
                  <a:moveTo>
                    <a:pt x="177059" y="419360"/>
                  </a:moveTo>
                  <a:lnTo>
                    <a:pt x="90759" y="209674"/>
                  </a:lnTo>
                  <a:lnTo>
                    <a:pt x="95220" y="209668"/>
                  </a:lnTo>
                  <a:lnTo>
                    <a:pt x="0" y="0"/>
                  </a:lnTo>
                  <a:lnTo>
                    <a:pt x="77378" y="209699"/>
                  </a:lnTo>
                  <a:lnTo>
                    <a:pt x="81838" y="209692"/>
                  </a:lnTo>
                  <a:lnTo>
                    <a:pt x="168137" y="419374"/>
                  </a:lnTo>
                  <a:lnTo>
                    <a:pt x="177059" y="419360"/>
                  </a:lnTo>
                  <a:close/>
                </a:path>
              </a:pathLst>
            </a:custGeom>
            <a:ln w="3175">
              <a:solidFill>
                <a:srgbClr val="8EC14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7" name="object 47"/>
          <p:cNvGrpSpPr/>
          <p:nvPr/>
        </p:nvGrpSpPr>
        <p:grpSpPr>
          <a:xfrm>
            <a:off x="2269356" y="4044604"/>
            <a:ext cx="384810" cy="401320"/>
            <a:chOff x="2269356" y="4044604"/>
            <a:chExt cx="384810" cy="401320"/>
          </a:xfrm>
        </p:grpSpPr>
        <p:sp>
          <p:nvSpPr>
            <p:cNvPr id="48" name="object 48"/>
            <p:cNvSpPr/>
            <p:nvPr/>
          </p:nvSpPr>
          <p:spPr>
            <a:xfrm>
              <a:off x="2270728" y="4045975"/>
              <a:ext cx="382270" cy="398780"/>
            </a:xfrm>
            <a:custGeom>
              <a:avLst/>
              <a:gdLst/>
              <a:ahLst/>
              <a:cxnLst/>
              <a:rect l="l" t="t" r="r" b="b"/>
              <a:pathLst>
                <a:path w="382269" h="398779">
                  <a:moveTo>
                    <a:pt x="381744" y="0"/>
                  </a:moveTo>
                  <a:lnTo>
                    <a:pt x="186037" y="191418"/>
                  </a:lnTo>
                  <a:lnTo>
                    <a:pt x="189263" y="194504"/>
                  </a:lnTo>
                  <a:lnTo>
                    <a:pt x="0" y="392101"/>
                  </a:lnTo>
                  <a:lnTo>
                    <a:pt x="6447" y="398274"/>
                  </a:lnTo>
                  <a:lnTo>
                    <a:pt x="195706" y="200681"/>
                  </a:lnTo>
                  <a:lnTo>
                    <a:pt x="198932" y="203766"/>
                  </a:lnTo>
                  <a:lnTo>
                    <a:pt x="381744" y="0"/>
                  </a:lnTo>
                  <a:close/>
                </a:path>
              </a:pathLst>
            </a:custGeom>
            <a:solidFill>
              <a:srgbClr val="8EC14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2270728" y="4045975"/>
              <a:ext cx="382270" cy="398780"/>
            </a:xfrm>
            <a:custGeom>
              <a:avLst/>
              <a:gdLst/>
              <a:ahLst/>
              <a:cxnLst/>
              <a:rect l="l" t="t" r="r" b="b"/>
              <a:pathLst>
                <a:path w="382269" h="398779">
                  <a:moveTo>
                    <a:pt x="6447" y="398274"/>
                  </a:moveTo>
                  <a:lnTo>
                    <a:pt x="195706" y="200681"/>
                  </a:lnTo>
                  <a:lnTo>
                    <a:pt x="198932" y="203766"/>
                  </a:lnTo>
                  <a:lnTo>
                    <a:pt x="381744" y="0"/>
                  </a:lnTo>
                  <a:lnTo>
                    <a:pt x="186037" y="191418"/>
                  </a:lnTo>
                  <a:lnTo>
                    <a:pt x="189263" y="194504"/>
                  </a:lnTo>
                  <a:lnTo>
                    <a:pt x="0" y="392101"/>
                  </a:lnTo>
                  <a:lnTo>
                    <a:pt x="6447" y="398274"/>
                  </a:lnTo>
                  <a:close/>
                </a:path>
              </a:pathLst>
            </a:custGeom>
            <a:ln w="3175">
              <a:solidFill>
                <a:srgbClr val="8EC14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0" name="object 50"/>
          <p:cNvGrpSpPr/>
          <p:nvPr/>
        </p:nvGrpSpPr>
        <p:grpSpPr>
          <a:xfrm>
            <a:off x="1788728" y="2920867"/>
            <a:ext cx="358775" cy="183515"/>
            <a:chOff x="1788728" y="2920867"/>
            <a:chExt cx="358775" cy="183515"/>
          </a:xfrm>
        </p:grpSpPr>
        <p:sp>
          <p:nvSpPr>
            <p:cNvPr id="51" name="object 51"/>
            <p:cNvSpPr/>
            <p:nvPr/>
          </p:nvSpPr>
          <p:spPr>
            <a:xfrm>
              <a:off x="1790100" y="2922239"/>
              <a:ext cx="355600" cy="180340"/>
            </a:xfrm>
            <a:custGeom>
              <a:avLst/>
              <a:gdLst/>
              <a:ahLst/>
              <a:cxnLst/>
              <a:rect l="l" t="t" r="r" b="b"/>
              <a:pathLst>
                <a:path w="355600" h="180339">
                  <a:moveTo>
                    <a:pt x="2894" y="0"/>
                  </a:moveTo>
                  <a:lnTo>
                    <a:pt x="0" y="5777"/>
                  </a:lnTo>
                  <a:lnTo>
                    <a:pt x="177022" y="94481"/>
                  </a:lnTo>
                  <a:lnTo>
                    <a:pt x="175574" y="97368"/>
                  </a:lnTo>
                  <a:lnTo>
                    <a:pt x="355488" y="180298"/>
                  </a:lnTo>
                  <a:lnTo>
                    <a:pt x="181363" y="85816"/>
                  </a:lnTo>
                  <a:lnTo>
                    <a:pt x="179917" y="88703"/>
                  </a:lnTo>
                  <a:lnTo>
                    <a:pt x="2894" y="0"/>
                  </a:lnTo>
                  <a:close/>
                </a:path>
              </a:pathLst>
            </a:custGeom>
            <a:solidFill>
              <a:srgbClr val="8EC14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1790100" y="2922239"/>
              <a:ext cx="355600" cy="180340"/>
            </a:xfrm>
            <a:custGeom>
              <a:avLst/>
              <a:gdLst/>
              <a:ahLst/>
              <a:cxnLst/>
              <a:rect l="l" t="t" r="r" b="b"/>
              <a:pathLst>
                <a:path w="355600" h="180339">
                  <a:moveTo>
                    <a:pt x="0" y="5777"/>
                  </a:moveTo>
                  <a:lnTo>
                    <a:pt x="177022" y="94481"/>
                  </a:lnTo>
                  <a:lnTo>
                    <a:pt x="175574" y="97368"/>
                  </a:lnTo>
                  <a:lnTo>
                    <a:pt x="355488" y="180298"/>
                  </a:lnTo>
                  <a:lnTo>
                    <a:pt x="181363" y="85816"/>
                  </a:lnTo>
                  <a:lnTo>
                    <a:pt x="179917" y="88703"/>
                  </a:lnTo>
                  <a:lnTo>
                    <a:pt x="2894" y="0"/>
                  </a:lnTo>
                  <a:lnTo>
                    <a:pt x="0" y="5777"/>
                  </a:lnTo>
                  <a:close/>
                </a:path>
              </a:pathLst>
            </a:custGeom>
            <a:ln w="3175">
              <a:solidFill>
                <a:srgbClr val="8EC14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3" name="object 53"/>
          <p:cNvGrpSpPr/>
          <p:nvPr/>
        </p:nvGrpSpPr>
        <p:grpSpPr>
          <a:xfrm>
            <a:off x="1828723" y="3973471"/>
            <a:ext cx="283845" cy="295910"/>
            <a:chOff x="1828723" y="3973471"/>
            <a:chExt cx="283845" cy="295910"/>
          </a:xfrm>
        </p:grpSpPr>
        <p:sp>
          <p:nvSpPr>
            <p:cNvPr id="54" name="object 54"/>
            <p:cNvSpPr/>
            <p:nvPr/>
          </p:nvSpPr>
          <p:spPr>
            <a:xfrm>
              <a:off x="1830095" y="3974843"/>
              <a:ext cx="280670" cy="293370"/>
            </a:xfrm>
            <a:custGeom>
              <a:avLst/>
              <a:gdLst/>
              <a:ahLst/>
              <a:cxnLst/>
              <a:rect l="l" t="t" r="r" b="b"/>
              <a:pathLst>
                <a:path w="280669" h="293370">
                  <a:moveTo>
                    <a:pt x="280667" y="0"/>
                  </a:moveTo>
                  <a:lnTo>
                    <a:pt x="136779" y="140735"/>
                  </a:lnTo>
                  <a:lnTo>
                    <a:pt x="139147" y="143005"/>
                  </a:lnTo>
                  <a:lnTo>
                    <a:pt x="0" y="288281"/>
                  </a:lnTo>
                  <a:lnTo>
                    <a:pt x="4742" y="292820"/>
                  </a:lnTo>
                  <a:lnTo>
                    <a:pt x="143888" y="147546"/>
                  </a:lnTo>
                  <a:lnTo>
                    <a:pt x="146260" y="149814"/>
                  </a:lnTo>
                  <a:lnTo>
                    <a:pt x="280667" y="0"/>
                  </a:lnTo>
                  <a:close/>
                </a:path>
              </a:pathLst>
            </a:custGeom>
            <a:solidFill>
              <a:srgbClr val="8EC14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1830095" y="3974843"/>
              <a:ext cx="280670" cy="293370"/>
            </a:xfrm>
            <a:custGeom>
              <a:avLst/>
              <a:gdLst/>
              <a:ahLst/>
              <a:cxnLst/>
              <a:rect l="l" t="t" r="r" b="b"/>
              <a:pathLst>
                <a:path w="280669" h="293370">
                  <a:moveTo>
                    <a:pt x="4742" y="292820"/>
                  </a:moveTo>
                  <a:lnTo>
                    <a:pt x="143888" y="147546"/>
                  </a:lnTo>
                  <a:lnTo>
                    <a:pt x="146260" y="149814"/>
                  </a:lnTo>
                  <a:lnTo>
                    <a:pt x="280667" y="0"/>
                  </a:lnTo>
                  <a:lnTo>
                    <a:pt x="136779" y="140735"/>
                  </a:lnTo>
                  <a:lnTo>
                    <a:pt x="139147" y="143005"/>
                  </a:lnTo>
                  <a:lnTo>
                    <a:pt x="0" y="288281"/>
                  </a:lnTo>
                  <a:lnTo>
                    <a:pt x="4742" y="292820"/>
                  </a:lnTo>
                  <a:close/>
                </a:path>
              </a:pathLst>
            </a:custGeom>
            <a:ln w="3175">
              <a:solidFill>
                <a:srgbClr val="8EC14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6" name="object 56"/>
          <p:cNvGrpSpPr/>
          <p:nvPr/>
        </p:nvGrpSpPr>
        <p:grpSpPr>
          <a:xfrm>
            <a:off x="3841559" y="4129549"/>
            <a:ext cx="20955" cy="422275"/>
            <a:chOff x="3841559" y="4129549"/>
            <a:chExt cx="20955" cy="422275"/>
          </a:xfrm>
        </p:grpSpPr>
        <p:sp>
          <p:nvSpPr>
            <p:cNvPr id="57" name="object 57"/>
            <p:cNvSpPr/>
            <p:nvPr/>
          </p:nvSpPr>
          <p:spPr>
            <a:xfrm>
              <a:off x="3842930" y="4130921"/>
              <a:ext cx="18415" cy="419734"/>
            </a:xfrm>
            <a:custGeom>
              <a:avLst/>
              <a:gdLst/>
              <a:ahLst/>
              <a:cxnLst/>
              <a:rect l="l" t="t" r="r" b="b"/>
              <a:pathLst>
                <a:path w="18414" h="419735">
                  <a:moveTo>
                    <a:pt x="8251" y="0"/>
                  </a:moveTo>
                  <a:lnTo>
                    <a:pt x="0" y="209699"/>
                  </a:lnTo>
                  <a:lnTo>
                    <a:pt x="4464" y="209692"/>
                  </a:lnTo>
                  <a:lnTo>
                    <a:pt x="5140" y="419374"/>
                  </a:lnTo>
                  <a:lnTo>
                    <a:pt x="14069" y="419360"/>
                  </a:lnTo>
                  <a:lnTo>
                    <a:pt x="13392" y="209674"/>
                  </a:lnTo>
                  <a:lnTo>
                    <a:pt x="17856" y="209668"/>
                  </a:lnTo>
                  <a:lnTo>
                    <a:pt x="8251" y="0"/>
                  </a:lnTo>
                  <a:close/>
                </a:path>
              </a:pathLst>
            </a:custGeom>
            <a:solidFill>
              <a:srgbClr val="8EC14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3842930" y="4130921"/>
              <a:ext cx="18415" cy="419734"/>
            </a:xfrm>
            <a:custGeom>
              <a:avLst/>
              <a:gdLst/>
              <a:ahLst/>
              <a:cxnLst/>
              <a:rect l="l" t="t" r="r" b="b"/>
              <a:pathLst>
                <a:path w="18414" h="419735">
                  <a:moveTo>
                    <a:pt x="14069" y="419360"/>
                  </a:moveTo>
                  <a:lnTo>
                    <a:pt x="13392" y="209674"/>
                  </a:lnTo>
                  <a:lnTo>
                    <a:pt x="17856" y="209668"/>
                  </a:lnTo>
                  <a:lnTo>
                    <a:pt x="8251" y="0"/>
                  </a:lnTo>
                  <a:lnTo>
                    <a:pt x="0" y="209699"/>
                  </a:lnTo>
                  <a:lnTo>
                    <a:pt x="4464" y="209692"/>
                  </a:lnTo>
                  <a:lnTo>
                    <a:pt x="5140" y="419374"/>
                  </a:lnTo>
                  <a:lnTo>
                    <a:pt x="14069" y="419360"/>
                  </a:lnTo>
                  <a:close/>
                </a:path>
              </a:pathLst>
            </a:custGeom>
            <a:ln w="3175">
              <a:solidFill>
                <a:srgbClr val="8EC14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9" name="object 59"/>
          <p:cNvGrpSpPr/>
          <p:nvPr/>
        </p:nvGrpSpPr>
        <p:grpSpPr>
          <a:xfrm>
            <a:off x="5311155" y="4348328"/>
            <a:ext cx="166370" cy="527685"/>
            <a:chOff x="5311155" y="4348328"/>
            <a:chExt cx="166370" cy="527685"/>
          </a:xfrm>
        </p:grpSpPr>
        <p:sp>
          <p:nvSpPr>
            <p:cNvPr id="60" name="object 60"/>
            <p:cNvSpPr/>
            <p:nvPr/>
          </p:nvSpPr>
          <p:spPr>
            <a:xfrm>
              <a:off x="5312526" y="4349699"/>
              <a:ext cx="163830" cy="525145"/>
            </a:xfrm>
            <a:custGeom>
              <a:avLst/>
              <a:gdLst/>
              <a:ahLst/>
              <a:cxnLst/>
              <a:rect l="l" t="t" r="r" b="b"/>
              <a:pathLst>
                <a:path w="163829" h="525145">
                  <a:moveTo>
                    <a:pt x="0" y="0"/>
                  </a:moveTo>
                  <a:lnTo>
                    <a:pt x="71064" y="264373"/>
                  </a:lnTo>
                  <a:lnTo>
                    <a:pt x="75333" y="263074"/>
                  </a:lnTo>
                  <a:lnTo>
                    <a:pt x="154937" y="524847"/>
                  </a:lnTo>
                  <a:lnTo>
                    <a:pt x="163479" y="522251"/>
                  </a:lnTo>
                  <a:lnTo>
                    <a:pt x="83877" y="260478"/>
                  </a:lnTo>
                  <a:lnTo>
                    <a:pt x="88146" y="259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C14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5312526" y="4349699"/>
              <a:ext cx="163830" cy="525145"/>
            </a:xfrm>
            <a:custGeom>
              <a:avLst/>
              <a:gdLst/>
              <a:ahLst/>
              <a:cxnLst/>
              <a:rect l="l" t="t" r="r" b="b"/>
              <a:pathLst>
                <a:path w="163829" h="525145">
                  <a:moveTo>
                    <a:pt x="163479" y="522251"/>
                  </a:moveTo>
                  <a:lnTo>
                    <a:pt x="83877" y="260478"/>
                  </a:lnTo>
                  <a:lnTo>
                    <a:pt x="88146" y="259177"/>
                  </a:lnTo>
                  <a:lnTo>
                    <a:pt x="0" y="0"/>
                  </a:lnTo>
                  <a:lnTo>
                    <a:pt x="71064" y="264373"/>
                  </a:lnTo>
                  <a:lnTo>
                    <a:pt x="75333" y="263074"/>
                  </a:lnTo>
                  <a:lnTo>
                    <a:pt x="154937" y="524847"/>
                  </a:lnTo>
                  <a:lnTo>
                    <a:pt x="163479" y="522251"/>
                  </a:lnTo>
                  <a:close/>
                </a:path>
              </a:pathLst>
            </a:custGeom>
            <a:ln w="3175">
              <a:solidFill>
                <a:srgbClr val="8EC14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2" name="object 62"/>
          <p:cNvGrpSpPr/>
          <p:nvPr/>
        </p:nvGrpSpPr>
        <p:grpSpPr>
          <a:xfrm>
            <a:off x="5157335" y="3662485"/>
            <a:ext cx="259715" cy="136525"/>
            <a:chOff x="5157335" y="3662485"/>
            <a:chExt cx="259715" cy="136525"/>
          </a:xfrm>
        </p:grpSpPr>
        <p:sp>
          <p:nvSpPr>
            <p:cNvPr id="63" name="object 63"/>
            <p:cNvSpPr/>
            <p:nvPr/>
          </p:nvSpPr>
          <p:spPr>
            <a:xfrm>
              <a:off x="5158706" y="3663856"/>
              <a:ext cx="257175" cy="133350"/>
            </a:xfrm>
            <a:custGeom>
              <a:avLst/>
              <a:gdLst/>
              <a:ahLst/>
              <a:cxnLst/>
              <a:rect l="l" t="t" r="r" b="b"/>
              <a:pathLst>
                <a:path w="257175" h="133350">
                  <a:moveTo>
                    <a:pt x="0" y="0"/>
                  </a:moveTo>
                  <a:lnTo>
                    <a:pt x="125657" y="69721"/>
                  </a:lnTo>
                  <a:lnTo>
                    <a:pt x="126726" y="67636"/>
                  </a:lnTo>
                  <a:lnTo>
                    <a:pt x="254527" y="133186"/>
                  </a:lnTo>
                  <a:lnTo>
                    <a:pt x="256664" y="129016"/>
                  </a:lnTo>
                  <a:lnTo>
                    <a:pt x="128865" y="63464"/>
                  </a:lnTo>
                  <a:lnTo>
                    <a:pt x="129937" y="613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C14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5158706" y="3663856"/>
              <a:ext cx="257175" cy="133350"/>
            </a:xfrm>
            <a:custGeom>
              <a:avLst/>
              <a:gdLst/>
              <a:ahLst/>
              <a:cxnLst/>
              <a:rect l="l" t="t" r="r" b="b"/>
              <a:pathLst>
                <a:path w="257175" h="133350">
                  <a:moveTo>
                    <a:pt x="256664" y="129016"/>
                  </a:moveTo>
                  <a:lnTo>
                    <a:pt x="128865" y="63464"/>
                  </a:lnTo>
                  <a:lnTo>
                    <a:pt x="129937" y="61380"/>
                  </a:lnTo>
                  <a:lnTo>
                    <a:pt x="0" y="0"/>
                  </a:lnTo>
                  <a:lnTo>
                    <a:pt x="125657" y="69721"/>
                  </a:lnTo>
                  <a:lnTo>
                    <a:pt x="126726" y="67636"/>
                  </a:lnTo>
                  <a:lnTo>
                    <a:pt x="254527" y="133186"/>
                  </a:lnTo>
                  <a:lnTo>
                    <a:pt x="256664" y="129016"/>
                  </a:lnTo>
                  <a:close/>
                </a:path>
              </a:pathLst>
            </a:custGeom>
            <a:ln w="3175">
              <a:solidFill>
                <a:srgbClr val="8EC14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5" name="object 6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086410" y="2656382"/>
            <a:ext cx="132519" cy="101286"/>
          </a:xfrm>
          <a:prstGeom prst="rect">
            <a:avLst/>
          </a:prstGeom>
        </p:spPr>
      </p:pic>
      <p:grpSp>
        <p:nvGrpSpPr>
          <p:cNvPr id="66" name="object 66"/>
          <p:cNvGrpSpPr/>
          <p:nvPr/>
        </p:nvGrpSpPr>
        <p:grpSpPr>
          <a:xfrm>
            <a:off x="2974215" y="2089509"/>
            <a:ext cx="60960" cy="314325"/>
            <a:chOff x="2974215" y="2089509"/>
            <a:chExt cx="60960" cy="314325"/>
          </a:xfrm>
        </p:grpSpPr>
        <p:sp>
          <p:nvSpPr>
            <p:cNvPr id="67" name="object 67"/>
            <p:cNvSpPr/>
            <p:nvPr/>
          </p:nvSpPr>
          <p:spPr>
            <a:xfrm>
              <a:off x="2975587" y="2090880"/>
              <a:ext cx="58419" cy="311785"/>
            </a:xfrm>
            <a:custGeom>
              <a:avLst/>
              <a:gdLst/>
              <a:ahLst/>
              <a:cxnLst/>
              <a:rect l="l" t="t" r="r" b="b"/>
              <a:pathLst>
                <a:path w="58419" h="311785">
                  <a:moveTo>
                    <a:pt x="5072" y="0"/>
                  </a:moveTo>
                  <a:lnTo>
                    <a:pt x="0" y="906"/>
                  </a:lnTo>
                  <a:lnTo>
                    <a:pt x="27720" y="156397"/>
                  </a:lnTo>
                  <a:lnTo>
                    <a:pt x="25181" y="156851"/>
                  </a:lnTo>
                  <a:lnTo>
                    <a:pt x="57974" y="311442"/>
                  </a:lnTo>
                  <a:lnTo>
                    <a:pt x="35330" y="155044"/>
                  </a:lnTo>
                  <a:lnTo>
                    <a:pt x="32792" y="155493"/>
                  </a:lnTo>
                  <a:lnTo>
                    <a:pt x="5072" y="0"/>
                  </a:lnTo>
                  <a:close/>
                </a:path>
              </a:pathLst>
            </a:custGeom>
            <a:solidFill>
              <a:srgbClr val="8EC14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2975587" y="2090880"/>
              <a:ext cx="58419" cy="311785"/>
            </a:xfrm>
            <a:custGeom>
              <a:avLst/>
              <a:gdLst/>
              <a:ahLst/>
              <a:cxnLst/>
              <a:rect l="l" t="t" r="r" b="b"/>
              <a:pathLst>
                <a:path w="58419" h="311785">
                  <a:moveTo>
                    <a:pt x="0" y="906"/>
                  </a:moveTo>
                  <a:lnTo>
                    <a:pt x="27720" y="156397"/>
                  </a:lnTo>
                  <a:lnTo>
                    <a:pt x="25181" y="156851"/>
                  </a:lnTo>
                  <a:lnTo>
                    <a:pt x="57974" y="311442"/>
                  </a:lnTo>
                  <a:lnTo>
                    <a:pt x="35330" y="155044"/>
                  </a:lnTo>
                  <a:lnTo>
                    <a:pt x="32792" y="155493"/>
                  </a:lnTo>
                  <a:lnTo>
                    <a:pt x="5072" y="0"/>
                  </a:lnTo>
                  <a:lnTo>
                    <a:pt x="0" y="906"/>
                  </a:lnTo>
                  <a:close/>
                </a:path>
              </a:pathLst>
            </a:custGeom>
            <a:ln w="3175">
              <a:solidFill>
                <a:srgbClr val="8EC14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9" name="object 69"/>
          <p:cNvGrpSpPr/>
          <p:nvPr/>
        </p:nvGrpSpPr>
        <p:grpSpPr>
          <a:xfrm>
            <a:off x="4667407" y="2104175"/>
            <a:ext cx="225425" cy="377825"/>
            <a:chOff x="4667407" y="2104175"/>
            <a:chExt cx="225425" cy="377825"/>
          </a:xfrm>
        </p:grpSpPr>
        <p:sp>
          <p:nvSpPr>
            <p:cNvPr id="70" name="object 70"/>
            <p:cNvSpPr/>
            <p:nvPr/>
          </p:nvSpPr>
          <p:spPr>
            <a:xfrm>
              <a:off x="4668778" y="2105546"/>
              <a:ext cx="222250" cy="375285"/>
            </a:xfrm>
            <a:custGeom>
              <a:avLst/>
              <a:gdLst/>
              <a:ahLst/>
              <a:cxnLst/>
              <a:rect l="l" t="t" r="r" b="b"/>
              <a:pathLst>
                <a:path w="222250" h="375285">
                  <a:moveTo>
                    <a:pt x="212684" y="0"/>
                  </a:moveTo>
                  <a:lnTo>
                    <a:pt x="103957" y="185968"/>
                  </a:lnTo>
                  <a:lnTo>
                    <a:pt x="99183" y="183189"/>
                  </a:lnTo>
                  <a:lnTo>
                    <a:pt x="0" y="374713"/>
                  </a:lnTo>
                  <a:lnTo>
                    <a:pt x="118270" y="194306"/>
                  </a:lnTo>
                  <a:lnTo>
                    <a:pt x="113499" y="191527"/>
                  </a:lnTo>
                  <a:lnTo>
                    <a:pt x="222227" y="5558"/>
                  </a:lnTo>
                  <a:lnTo>
                    <a:pt x="212684" y="0"/>
                  </a:lnTo>
                  <a:close/>
                </a:path>
              </a:pathLst>
            </a:custGeom>
            <a:solidFill>
              <a:srgbClr val="8EC14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4668778" y="2105546"/>
              <a:ext cx="222250" cy="375285"/>
            </a:xfrm>
            <a:custGeom>
              <a:avLst/>
              <a:gdLst/>
              <a:ahLst/>
              <a:cxnLst/>
              <a:rect l="l" t="t" r="r" b="b"/>
              <a:pathLst>
                <a:path w="222250" h="375285">
                  <a:moveTo>
                    <a:pt x="212684" y="0"/>
                  </a:moveTo>
                  <a:lnTo>
                    <a:pt x="103957" y="185968"/>
                  </a:lnTo>
                  <a:lnTo>
                    <a:pt x="99183" y="183189"/>
                  </a:lnTo>
                  <a:lnTo>
                    <a:pt x="0" y="374713"/>
                  </a:lnTo>
                  <a:lnTo>
                    <a:pt x="118270" y="194306"/>
                  </a:lnTo>
                  <a:lnTo>
                    <a:pt x="113499" y="191527"/>
                  </a:lnTo>
                  <a:lnTo>
                    <a:pt x="222227" y="5558"/>
                  </a:lnTo>
                  <a:lnTo>
                    <a:pt x="212684" y="0"/>
                  </a:lnTo>
                  <a:close/>
                </a:path>
              </a:pathLst>
            </a:custGeom>
            <a:ln w="3175">
              <a:solidFill>
                <a:srgbClr val="8EC14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2" name="object 72"/>
          <p:cNvSpPr txBox="1"/>
          <p:nvPr/>
        </p:nvSpPr>
        <p:spPr>
          <a:xfrm>
            <a:off x="494474" y="3095700"/>
            <a:ext cx="1346835" cy="1188085"/>
          </a:xfrm>
          <a:prstGeom prst="rect">
            <a:avLst/>
          </a:prstGeom>
          <a:ln w="25401">
            <a:solidFill>
              <a:srgbClr val="8EC142"/>
            </a:solidFill>
          </a:ln>
        </p:spPr>
        <p:txBody>
          <a:bodyPr wrap="square" lIns="0" tIns="21590" rIns="0" bIns="0" rtlCol="0" vert="horz">
            <a:spAutoFit/>
          </a:bodyPr>
          <a:lstStyle/>
          <a:p>
            <a:pPr algn="ctr" marL="163830" marR="156210">
              <a:lnSpc>
                <a:spcPct val="116100"/>
              </a:lnSpc>
              <a:spcBef>
                <a:spcPts val="17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Avaliação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conformidade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participativa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/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Certificação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Participativa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2444616" y="5418274"/>
            <a:ext cx="262509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211B18"/>
                </a:solidFill>
                <a:latin typeface="Comic Sans MS"/>
                <a:cs typeface="Comic Sans MS"/>
              </a:rPr>
              <a:t>12.</a:t>
            </a:r>
            <a:r>
              <a:rPr dirty="0" sz="1400" spc="-20" b="1">
                <a:solidFill>
                  <a:srgbClr val="211B18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211B18"/>
                </a:solidFill>
                <a:latin typeface="Comic Sans MS"/>
                <a:cs typeface="Comic Sans MS"/>
              </a:rPr>
              <a:t>A</a:t>
            </a:r>
            <a:r>
              <a:rPr dirty="0" sz="1400" spc="-20" b="1">
                <a:solidFill>
                  <a:srgbClr val="211B18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211B18"/>
                </a:solidFill>
                <a:latin typeface="Comic Sans MS"/>
                <a:cs typeface="Comic Sans MS"/>
              </a:rPr>
              <a:t>LOGOMARCA</a:t>
            </a:r>
            <a:r>
              <a:rPr dirty="0" sz="1400" spc="-20" b="1">
                <a:solidFill>
                  <a:srgbClr val="211B18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211B18"/>
                </a:solidFill>
                <a:latin typeface="Comic Sans MS"/>
                <a:cs typeface="Comic Sans MS"/>
              </a:rPr>
              <a:t>DA</a:t>
            </a:r>
            <a:r>
              <a:rPr dirty="0" sz="1400" spc="-20" b="1">
                <a:solidFill>
                  <a:srgbClr val="211B18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211B18"/>
                </a:solidFill>
                <a:latin typeface="Comic Sans MS"/>
                <a:cs typeface="Comic Sans MS"/>
              </a:rPr>
              <a:t>REDE</a:t>
            </a:r>
            <a:endParaRPr sz="1400">
              <a:latin typeface="Comic Sans MS"/>
              <a:cs typeface="Comic Sans MS"/>
            </a:endParaRPr>
          </a:p>
        </p:txBody>
      </p:sp>
      <p:pic>
        <p:nvPicPr>
          <p:cNvPr id="74" name="object 7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8115" y="5755490"/>
            <a:ext cx="1072832" cy="1079435"/>
          </a:xfrm>
          <a:prstGeom prst="rect">
            <a:avLst/>
          </a:prstGeom>
        </p:spPr>
      </p:pic>
      <p:sp>
        <p:nvSpPr>
          <p:cNvPr id="75" name="object 75"/>
          <p:cNvSpPr txBox="1"/>
          <p:nvPr/>
        </p:nvSpPr>
        <p:spPr>
          <a:xfrm>
            <a:off x="1806383" y="5844248"/>
            <a:ext cx="2443480" cy="247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50" spc="1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50" spc="-7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R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C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1450" spc="15">
                <a:solidFill>
                  <a:srgbClr val="1E1916"/>
                </a:solidFill>
                <a:latin typeface="Arial MT"/>
                <a:cs typeface="Arial MT"/>
              </a:rPr>
              <a:t>L</a:t>
            </a:r>
            <a:r>
              <a:rPr dirty="0" sz="1450" spc="20">
                <a:solidFill>
                  <a:srgbClr val="1E1916"/>
                </a:solidFill>
                <a:latin typeface="Arial MT"/>
                <a:cs typeface="Arial MT"/>
              </a:rPr>
              <a:t>OG</a:t>
            </a:r>
            <a:r>
              <a:rPr dirty="0" sz="14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1450">
              <a:latin typeface="Arial MT"/>
              <a:cs typeface="Arial MT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1807229" y="6032381"/>
            <a:ext cx="2440940" cy="5346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300" spc="375">
                <a:solidFill>
                  <a:srgbClr val="1E1916"/>
                </a:solidFill>
                <a:latin typeface="Arial Black"/>
                <a:cs typeface="Arial Black"/>
              </a:rPr>
              <a:t>E</a:t>
            </a:r>
            <a:r>
              <a:rPr dirty="0" sz="3300" spc="405">
                <a:solidFill>
                  <a:srgbClr val="1E1916"/>
                </a:solidFill>
                <a:latin typeface="Arial Black"/>
                <a:cs typeface="Arial Black"/>
              </a:rPr>
              <a:t>C</a:t>
            </a:r>
            <a:r>
              <a:rPr dirty="0" sz="3300" spc="270">
                <a:solidFill>
                  <a:srgbClr val="1E1916"/>
                </a:solidFill>
                <a:latin typeface="Arial Black"/>
                <a:cs typeface="Arial Black"/>
              </a:rPr>
              <a:t>O</a:t>
            </a:r>
            <a:r>
              <a:rPr dirty="0" sz="3300" spc="405">
                <a:solidFill>
                  <a:srgbClr val="1E1916"/>
                </a:solidFill>
                <a:latin typeface="Arial Black"/>
                <a:cs typeface="Arial Black"/>
              </a:rPr>
              <a:t>V</a:t>
            </a:r>
            <a:r>
              <a:rPr dirty="0" sz="3300" spc="200">
                <a:solidFill>
                  <a:srgbClr val="1E1916"/>
                </a:solidFill>
                <a:latin typeface="Arial Black"/>
                <a:cs typeface="Arial Black"/>
              </a:rPr>
              <a:t>I</a:t>
            </a:r>
            <a:r>
              <a:rPr dirty="0" sz="3300" spc="240">
                <a:solidFill>
                  <a:srgbClr val="1E1916"/>
                </a:solidFill>
                <a:latin typeface="Arial Black"/>
                <a:cs typeface="Arial Black"/>
              </a:rPr>
              <a:t>D</a:t>
            </a:r>
            <a:r>
              <a:rPr dirty="0" sz="3300" spc="409">
                <a:solidFill>
                  <a:srgbClr val="1E1916"/>
                </a:solidFill>
                <a:latin typeface="Arial Black"/>
                <a:cs typeface="Arial Black"/>
              </a:rPr>
              <a:t>A</a:t>
            </a:r>
            <a:endParaRPr sz="3300">
              <a:latin typeface="Arial Black"/>
              <a:cs typeface="Arial Black"/>
            </a:endParaRPr>
          </a:p>
        </p:txBody>
      </p:sp>
      <p:grpSp>
        <p:nvGrpSpPr>
          <p:cNvPr id="77" name="object 77"/>
          <p:cNvGrpSpPr/>
          <p:nvPr/>
        </p:nvGrpSpPr>
        <p:grpSpPr>
          <a:xfrm>
            <a:off x="1802466" y="6535533"/>
            <a:ext cx="2451735" cy="170180"/>
            <a:chOff x="1802466" y="6535533"/>
            <a:chExt cx="2451735" cy="170180"/>
          </a:xfrm>
        </p:grpSpPr>
        <p:sp>
          <p:nvSpPr>
            <p:cNvPr id="78" name="object 78"/>
            <p:cNvSpPr/>
            <p:nvPr/>
          </p:nvSpPr>
          <p:spPr>
            <a:xfrm>
              <a:off x="1808675" y="6535533"/>
              <a:ext cx="2439035" cy="70485"/>
            </a:xfrm>
            <a:custGeom>
              <a:avLst/>
              <a:gdLst/>
              <a:ahLst/>
              <a:cxnLst/>
              <a:rect l="l" t="t" r="r" b="b"/>
              <a:pathLst>
                <a:path w="2439035" h="70484">
                  <a:moveTo>
                    <a:pt x="2407903" y="0"/>
                  </a:moveTo>
                  <a:lnTo>
                    <a:pt x="30932" y="0"/>
                  </a:lnTo>
                  <a:lnTo>
                    <a:pt x="18921" y="2762"/>
                  </a:lnTo>
                  <a:lnTo>
                    <a:pt x="9085" y="10283"/>
                  </a:lnTo>
                  <a:lnTo>
                    <a:pt x="2440" y="21415"/>
                  </a:lnTo>
                  <a:lnTo>
                    <a:pt x="0" y="35016"/>
                  </a:lnTo>
                  <a:lnTo>
                    <a:pt x="2440" y="48610"/>
                  </a:lnTo>
                  <a:lnTo>
                    <a:pt x="9085" y="59742"/>
                  </a:lnTo>
                  <a:lnTo>
                    <a:pt x="18921" y="67264"/>
                  </a:lnTo>
                  <a:lnTo>
                    <a:pt x="30932" y="70026"/>
                  </a:lnTo>
                  <a:lnTo>
                    <a:pt x="2407903" y="70026"/>
                  </a:lnTo>
                  <a:lnTo>
                    <a:pt x="2419914" y="67264"/>
                  </a:lnTo>
                  <a:lnTo>
                    <a:pt x="2429749" y="59742"/>
                  </a:lnTo>
                  <a:lnTo>
                    <a:pt x="2436394" y="48610"/>
                  </a:lnTo>
                  <a:lnTo>
                    <a:pt x="2438834" y="35010"/>
                  </a:lnTo>
                  <a:lnTo>
                    <a:pt x="2436394" y="21415"/>
                  </a:lnTo>
                  <a:lnTo>
                    <a:pt x="2429749" y="10283"/>
                  </a:lnTo>
                  <a:lnTo>
                    <a:pt x="2419914" y="2762"/>
                  </a:lnTo>
                  <a:lnTo>
                    <a:pt x="2407903" y="0"/>
                  </a:lnTo>
                  <a:close/>
                </a:path>
              </a:pathLst>
            </a:custGeom>
            <a:solidFill>
              <a:srgbClr val="7AB7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1802466" y="6624144"/>
              <a:ext cx="2451735" cy="81915"/>
            </a:xfrm>
            <a:custGeom>
              <a:avLst/>
              <a:gdLst/>
              <a:ahLst/>
              <a:cxnLst/>
              <a:rect l="l" t="t" r="r" b="b"/>
              <a:pathLst>
                <a:path w="2451735" h="81915">
                  <a:moveTo>
                    <a:pt x="2420167" y="0"/>
                  </a:moveTo>
                  <a:lnTo>
                    <a:pt x="31089" y="0"/>
                  </a:lnTo>
                  <a:lnTo>
                    <a:pt x="19017" y="3214"/>
                  </a:lnTo>
                  <a:lnTo>
                    <a:pt x="9132" y="11966"/>
                  </a:lnTo>
                  <a:lnTo>
                    <a:pt x="2452" y="24920"/>
                  </a:lnTo>
                  <a:lnTo>
                    <a:pt x="0" y="40747"/>
                  </a:lnTo>
                  <a:lnTo>
                    <a:pt x="2452" y="56568"/>
                  </a:lnTo>
                  <a:lnTo>
                    <a:pt x="9132" y="69522"/>
                  </a:lnTo>
                  <a:lnTo>
                    <a:pt x="19017" y="78275"/>
                  </a:lnTo>
                  <a:lnTo>
                    <a:pt x="31089" y="81489"/>
                  </a:lnTo>
                  <a:lnTo>
                    <a:pt x="2420167" y="81489"/>
                  </a:lnTo>
                  <a:lnTo>
                    <a:pt x="2432239" y="78275"/>
                  </a:lnTo>
                  <a:lnTo>
                    <a:pt x="2442125" y="69522"/>
                  </a:lnTo>
                  <a:lnTo>
                    <a:pt x="2448804" y="56568"/>
                  </a:lnTo>
                  <a:lnTo>
                    <a:pt x="2451257" y="40740"/>
                  </a:lnTo>
                  <a:lnTo>
                    <a:pt x="2448804" y="24920"/>
                  </a:lnTo>
                  <a:lnTo>
                    <a:pt x="2442125" y="11966"/>
                  </a:lnTo>
                  <a:lnTo>
                    <a:pt x="2432239" y="3214"/>
                  </a:lnTo>
                  <a:lnTo>
                    <a:pt x="2420167" y="0"/>
                  </a:lnTo>
                  <a:close/>
                </a:path>
              </a:pathLst>
            </a:custGeom>
            <a:solidFill>
              <a:srgbClr val="7CBC3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0" name="object 80"/>
          <p:cNvSpPr txBox="1"/>
          <p:nvPr/>
        </p:nvSpPr>
        <p:spPr>
          <a:xfrm>
            <a:off x="5059688" y="5793400"/>
            <a:ext cx="1887220" cy="1082040"/>
          </a:xfrm>
          <a:prstGeom prst="rect">
            <a:avLst/>
          </a:prstGeom>
          <a:ln w="25401">
            <a:solidFill>
              <a:srgbClr val="1E1916"/>
            </a:solidFill>
          </a:ln>
        </p:spPr>
        <p:txBody>
          <a:bodyPr wrap="square" lIns="0" tIns="15875" rIns="0" bIns="0" rtlCol="0" vert="horz">
            <a:spAutoFit/>
          </a:bodyPr>
          <a:lstStyle/>
          <a:p>
            <a:pPr algn="just" marL="32384" marR="24130">
              <a:lnSpc>
                <a:spcPct val="116199"/>
              </a:lnSpc>
              <a:spcBef>
                <a:spcPts val="125"/>
              </a:spcBef>
            </a:pPr>
            <a:r>
              <a:rPr dirty="0" sz="1400" spc="-20">
                <a:solidFill>
                  <a:srgbClr val="1E1916"/>
                </a:solidFill>
                <a:latin typeface="Arial Black"/>
                <a:cs typeface="Arial Black"/>
              </a:rPr>
              <a:t>ECOVIDA</a:t>
            </a:r>
            <a:r>
              <a:rPr dirty="0" sz="1400" spc="-15">
                <a:solidFill>
                  <a:srgbClr val="1E1916"/>
                </a:solidFill>
                <a:latin typeface="Arial Black"/>
                <a:cs typeface="Arial Black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Faz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relação inseparável entre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natureza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vida,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entre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ecologia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vida.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4330565" y="6052972"/>
            <a:ext cx="518159" cy="235585"/>
          </a:xfrm>
          <a:custGeom>
            <a:avLst/>
            <a:gdLst/>
            <a:ahLst/>
            <a:cxnLst/>
            <a:rect l="l" t="t" r="r" b="b"/>
            <a:pathLst>
              <a:path w="518160" h="235585">
                <a:moveTo>
                  <a:pt x="0" y="176496"/>
                </a:moveTo>
                <a:lnTo>
                  <a:pt x="258772" y="176496"/>
                </a:lnTo>
                <a:lnTo>
                  <a:pt x="258772" y="235328"/>
                </a:lnTo>
                <a:lnTo>
                  <a:pt x="517547" y="117661"/>
                </a:lnTo>
                <a:lnTo>
                  <a:pt x="258772" y="0"/>
                </a:lnTo>
                <a:lnTo>
                  <a:pt x="258772" y="58831"/>
                </a:lnTo>
                <a:lnTo>
                  <a:pt x="0" y="58831"/>
                </a:lnTo>
                <a:lnTo>
                  <a:pt x="0" y="176496"/>
                </a:lnTo>
                <a:close/>
              </a:path>
            </a:pathLst>
          </a:custGeom>
          <a:ln w="25401">
            <a:solidFill>
              <a:srgbClr val="1E1916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2" name="object 8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56066" y="6951999"/>
            <a:ext cx="6419649" cy="243279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409434"/>
            <a:ext cx="7560309" cy="1282700"/>
            <a:chOff x="0" y="9409434"/>
            <a:chExt cx="7560309" cy="1282700"/>
          </a:xfrm>
        </p:grpSpPr>
        <p:sp>
          <p:nvSpPr>
            <p:cNvPr id="3" name="object 3"/>
            <p:cNvSpPr/>
            <p:nvPr/>
          </p:nvSpPr>
          <p:spPr>
            <a:xfrm>
              <a:off x="0" y="9409434"/>
              <a:ext cx="7560309" cy="1282700"/>
            </a:xfrm>
            <a:custGeom>
              <a:avLst/>
              <a:gdLst/>
              <a:ahLst/>
              <a:cxnLst/>
              <a:rect l="l" t="t" r="r" b="b"/>
              <a:pathLst>
                <a:path w="7560309" h="1282700">
                  <a:moveTo>
                    <a:pt x="0" y="1282565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1282565"/>
                  </a:lnTo>
                  <a:lnTo>
                    <a:pt x="0" y="1282565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12974" y="9504871"/>
              <a:ext cx="1488064" cy="10530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54654" y="9497376"/>
              <a:ext cx="1251324" cy="97688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56653" y="9493375"/>
              <a:ext cx="1598349" cy="106004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6264" y="9487876"/>
              <a:ext cx="1206118" cy="99147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48003" y="10479351"/>
              <a:ext cx="2907030" cy="149860"/>
            </a:xfrm>
            <a:custGeom>
              <a:avLst/>
              <a:gdLst/>
              <a:ahLst/>
              <a:cxnLst/>
              <a:rect l="l" t="t" r="r" b="b"/>
              <a:pathLst>
                <a:path w="2907030" h="149859">
                  <a:moveTo>
                    <a:pt x="2906993" y="0"/>
                  </a:moveTo>
                  <a:lnTo>
                    <a:pt x="0" y="0"/>
                  </a:lnTo>
                  <a:lnTo>
                    <a:pt x="0" y="149256"/>
                  </a:lnTo>
                  <a:lnTo>
                    <a:pt x="2906993" y="149256"/>
                  </a:lnTo>
                  <a:lnTo>
                    <a:pt x="29069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427114" y="10463183"/>
            <a:ext cx="234886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Usina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compostagem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produção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cítrus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Vale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Caí/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RS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151673" y="9502430"/>
            <a:ext cx="4291965" cy="1127125"/>
            <a:chOff x="3151673" y="9502430"/>
            <a:chExt cx="4291965" cy="1127125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09895" y="9502430"/>
              <a:ext cx="1313639" cy="98931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151673" y="10479716"/>
              <a:ext cx="4291965" cy="149860"/>
            </a:xfrm>
            <a:custGeom>
              <a:avLst/>
              <a:gdLst/>
              <a:ahLst/>
              <a:cxnLst/>
              <a:rect l="l" t="t" r="r" b="b"/>
              <a:pathLst>
                <a:path w="4291965" h="149859">
                  <a:moveTo>
                    <a:pt x="4291512" y="0"/>
                  </a:moveTo>
                  <a:lnTo>
                    <a:pt x="0" y="0"/>
                  </a:lnTo>
                  <a:lnTo>
                    <a:pt x="0" y="149255"/>
                  </a:lnTo>
                  <a:lnTo>
                    <a:pt x="4291512" y="149255"/>
                  </a:lnTo>
                  <a:lnTo>
                    <a:pt x="42915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4206475" y="10463547"/>
            <a:ext cx="218249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Intercâmbio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entre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Núcleos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Núcleo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Agroflorestal/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0">
                <a:solidFill>
                  <a:srgbClr val="1E1916"/>
                </a:solidFill>
                <a:latin typeface="Arial MT"/>
                <a:cs typeface="Arial MT"/>
              </a:rPr>
              <a:t>SP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PR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-1577" y="0"/>
            <a:ext cx="7561580" cy="247015"/>
            <a:chOff x="-1577" y="0"/>
            <a:chExt cx="7561580" cy="247015"/>
          </a:xfrm>
        </p:grpSpPr>
        <p:sp>
          <p:nvSpPr>
            <p:cNvPr id="15" name="object 15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27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17691" y="264480"/>
            <a:ext cx="423524" cy="445943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437873" y="628368"/>
            <a:ext cx="965835" cy="32384"/>
          </a:xfrm>
          <a:custGeom>
            <a:avLst/>
            <a:gdLst/>
            <a:ahLst/>
            <a:cxnLst/>
            <a:rect l="l" t="t" r="r" b="b"/>
            <a:pathLst>
              <a:path w="965835" h="32384">
                <a:moveTo>
                  <a:pt x="960076" y="0"/>
                </a:moveTo>
                <a:lnTo>
                  <a:pt x="12247" y="0"/>
                </a:lnTo>
                <a:lnTo>
                  <a:pt x="5511" y="0"/>
                </a:lnTo>
                <a:lnTo>
                  <a:pt x="0" y="7222"/>
                </a:lnTo>
                <a:lnTo>
                  <a:pt x="0" y="24879"/>
                </a:lnTo>
                <a:lnTo>
                  <a:pt x="5511" y="32097"/>
                </a:lnTo>
                <a:lnTo>
                  <a:pt x="960076" y="32097"/>
                </a:lnTo>
                <a:lnTo>
                  <a:pt x="965588" y="24879"/>
                </a:lnTo>
                <a:lnTo>
                  <a:pt x="965588" y="7222"/>
                </a:lnTo>
                <a:lnTo>
                  <a:pt x="960076" y="0"/>
                </a:lnTo>
                <a:close/>
              </a:path>
            </a:pathLst>
          </a:custGeom>
          <a:solidFill>
            <a:srgbClr val="7CBC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2806016" y="387578"/>
            <a:ext cx="1995170" cy="64643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638175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00913F"/>
                </a:solidFill>
                <a:latin typeface="Comic Sans MS"/>
                <a:cs typeface="Comic Sans MS"/>
              </a:rPr>
              <a:t>Significado</a:t>
            </a:r>
            <a:r>
              <a:rPr dirty="0" sz="1400" spc="-4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00913F"/>
                </a:solidFill>
                <a:latin typeface="Comic Sans MS"/>
                <a:cs typeface="Comic Sans MS"/>
              </a:rPr>
              <a:t>das</a:t>
            </a:r>
            <a:r>
              <a:rPr dirty="0" sz="1400" spc="-45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00913F"/>
                </a:solidFill>
                <a:latin typeface="Comic Sans MS"/>
                <a:cs typeface="Comic Sans MS"/>
              </a:rPr>
              <a:t>imagens</a:t>
            </a:r>
            <a:endParaRPr sz="1400">
              <a:latin typeface="Comic Sans MS"/>
              <a:cs typeface="Comic Sans MS"/>
            </a:endParaRPr>
          </a:p>
        </p:txBody>
      </p:sp>
      <p:pic>
        <p:nvPicPr>
          <p:cNvPr id="22" name="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532209" y="1954398"/>
            <a:ext cx="2452789" cy="2482544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815994" y="1586279"/>
            <a:ext cx="1812289" cy="2001520"/>
          </a:xfrm>
          <a:prstGeom prst="rect">
            <a:avLst/>
          </a:prstGeom>
          <a:ln w="25401">
            <a:solidFill>
              <a:srgbClr val="4F8799"/>
            </a:solidFill>
          </a:ln>
        </p:spPr>
        <p:txBody>
          <a:bodyPr wrap="square" lIns="0" tIns="40005" rIns="0" bIns="0" rtlCol="0" vert="horz">
            <a:spAutoFit/>
          </a:bodyPr>
          <a:lstStyle/>
          <a:p>
            <a:pPr algn="just" marL="53975" marR="46355">
              <a:lnSpc>
                <a:spcPct val="116100"/>
              </a:lnSpc>
              <a:spcBef>
                <a:spcPts val="315"/>
              </a:spcBef>
            </a:pP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 spc="-3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planeta</a:t>
            </a:r>
            <a:r>
              <a:rPr dirty="0" u="sng" sz="1200" spc="-3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terra</a:t>
            </a:r>
            <a:r>
              <a:rPr dirty="0" sz="1200" spc="-114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porque </a:t>
            </a:r>
            <a:r>
              <a:rPr dirty="0" sz="1200" spc="-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 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 a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 m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movimento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planetário,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mesmo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realizado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localmente</a:t>
            </a:r>
            <a:r>
              <a:rPr dirty="0" sz="12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2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2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conceito 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Glocal,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seja,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ação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local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visão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global.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414394" y="1900468"/>
            <a:ext cx="2732405" cy="2589530"/>
            <a:chOff x="2414394" y="1900468"/>
            <a:chExt cx="2732405" cy="2589530"/>
          </a:xfrm>
        </p:grpSpPr>
        <p:sp>
          <p:nvSpPr>
            <p:cNvPr id="25" name="object 25"/>
            <p:cNvSpPr/>
            <p:nvPr/>
          </p:nvSpPr>
          <p:spPr>
            <a:xfrm>
              <a:off x="2688771" y="2537225"/>
              <a:ext cx="300990" cy="154940"/>
            </a:xfrm>
            <a:custGeom>
              <a:avLst/>
              <a:gdLst/>
              <a:ahLst/>
              <a:cxnLst/>
              <a:rect l="l" t="t" r="r" b="b"/>
              <a:pathLst>
                <a:path w="300989" h="154939">
                  <a:moveTo>
                    <a:pt x="20962" y="0"/>
                  </a:moveTo>
                  <a:lnTo>
                    <a:pt x="0" y="46167"/>
                  </a:lnTo>
                  <a:lnTo>
                    <a:pt x="145091" y="112053"/>
                  </a:lnTo>
                  <a:lnTo>
                    <a:pt x="134607" y="135136"/>
                  </a:lnTo>
                  <a:lnTo>
                    <a:pt x="300661" y="154861"/>
                  </a:lnTo>
                  <a:lnTo>
                    <a:pt x="176536" y="42807"/>
                  </a:lnTo>
                  <a:lnTo>
                    <a:pt x="166053" y="65891"/>
                  </a:lnTo>
                  <a:lnTo>
                    <a:pt x="20962" y="0"/>
                  </a:lnTo>
                  <a:close/>
                </a:path>
              </a:pathLst>
            </a:custGeom>
            <a:solidFill>
              <a:srgbClr val="4F87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2688771" y="2537225"/>
              <a:ext cx="300990" cy="154940"/>
            </a:xfrm>
            <a:custGeom>
              <a:avLst/>
              <a:gdLst/>
              <a:ahLst/>
              <a:cxnLst/>
              <a:rect l="l" t="t" r="r" b="b"/>
              <a:pathLst>
                <a:path w="300989" h="154939">
                  <a:moveTo>
                    <a:pt x="0" y="46167"/>
                  </a:moveTo>
                  <a:lnTo>
                    <a:pt x="145091" y="112053"/>
                  </a:lnTo>
                  <a:lnTo>
                    <a:pt x="134607" y="135136"/>
                  </a:lnTo>
                  <a:lnTo>
                    <a:pt x="300661" y="154861"/>
                  </a:lnTo>
                  <a:lnTo>
                    <a:pt x="176536" y="42807"/>
                  </a:lnTo>
                  <a:lnTo>
                    <a:pt x="166053" y="65891"/>
                  </a:lnTo>
                  <a:lnTo>
                    <a:pt x="20962" y="0"/>
                  </a:lnTo>
                  <a:lnTo>
                    <a:pt x="0" y="46167"/>
                  </a:lnTo>
                  <a:close/>
                </a:path>
              </a:pathLst>
            </a:custGeom>
            <a:ln w="3175">
              <a:solidFill>
                <a:srgbClr val="1E191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4889110" y="1901839"/>
              <a:ext cx="256540" cy="229870"/>
            </a:xfrm>
            <a:custGeom>
              <a:avLst/>
              <a:gdLst/>
              <a:ahLst/>
              <a:cxnLst/>
              <a:rect l="l" t="t" r="r" b="b"/>
              <a:pathLst>
                <a:path w="256539" h="229869">
                  <a:moveTo>
                    <a:pt x="222526" y="0"/>
                  </a:moveTo>
                  <a:lnTo>
                    <a:pt x="102887" y="105261"/>
                  </a:lnTo>
                  <a:lnTo>
                    <a:pt x="86144" y="86227"/>
                  </a:lnTo>
                  <a:lnTo>
                    <a:pt x="0" y="229555"/>
                  </a:lnTo>
                  <a:lnTo>
                    <a:pt x="153125" y="162360"/>
                  </a:lnTo>
                  <a:lnTo>
                    <a:pt x="136381" y="143327"/>
                  </a:lnTo>
                  <a:lnTo>
                    <a:pt x="256016" y="38066"/>
                  </a:lnTo>
                  <a:lnTo>
                    <a:pt x="222526" y="0"/>
                  </a:lnTo>
                  <a:close/>
                </a:path>
              </a:pathLst>
            </a:custGeom>
            <a:solidFill>
              <a:srgbClr val="EABFA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4889110" y="1901839"/>
              <a:ext cx="256540" cy="229870"/>
            </a:xfrm>
            <a:custGeom>
              <a:avLst/>
              <a:gdLst/>
              <a:ahLst/>
              <a:cxnLst/>
              <a:rect l="l" t="t" r="r" b="b"/>
              <a:pathLst>
                <a:path w="256539" h="229869">
                  <a:moveTo>
                    <a:pt x="222526" y="0"/>
                  </a:moveTo>
                  <a:lnTo>
                    <a:pt x="102887" y="105261"/>
                  </a:lnTo>
                  <a:lnTo>
                    <a:pt x="86144" y="86227"/>
                  </a:lnTo>
                  <a:lnTo>
                    <a:pt x="0" y="229555"/>
                  </a:lnTo>
                  <a:lnTo>
                    <a:pt x="153125" y="162360"/>
                  </a:lnTo>
                  <a:lnTo>
                    <a:pt x="136381" y="143327"/>
                  </a:lnTo>
                  <a:lnTo>
                    <a:pt x="256016" y="38066"/>
                  </a:lnTo>
                  <a:lnTo>
                    <a:pt x="222526" y="0"/>
                  </a:lnTo>
                  <a:close/>
                </a:path>
              </a:pathLst>
            </a:custGeom>
            <a:ln w="3175">
              <a:solidFill>
                <a:srgbClr val="1E191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15766" y="4254965"/>
              <a:ext cx="252643" cy="233395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2415766" y="4254965"/>
              <a:ext cx="252729" cy="233679"/>
            </a:xfrm>
            <a:custGeom>
              <a:avLst/>
              <a:gdLst/>
              <a:ahLst/>
              <a:cxnLst/>
              <a:rect l="l" t="t" r="r" b="b"/>
              <a:pathLst>
                <a:path w="252730" h="233679">
                  <a:moveTo>
                    <a:pt x="34149" y="233395"/>
                  </a:moveTo>
                  <a:lnTo>
                    <a:pt x="151933" y="126069"/>
                  </a:lnTo>
                  <a:lnTo>
                    <a:pt x="169009" y="144806"/>
                  </a:lnTo>
                  <a:lnTo>
                    <a:pt x="252643" y="0"/>
                  </a:lnTo>
                  <a:lnTo>
                    <a:pt x="100709" y="69851"/>
                  </a:lnTo>
                  <a:lnTo>
                    <a:pt x="117784" y="88588"/>
                  </a:lnTo>
                  <a:lnTo>
                    <a:pt x="0" y="195919"/>
                  </a:lnTo>
                  <a:lnTo>
                    <a:pt x="34149" y="233395"/>
                  </a:lnTo>
                  <a:close/>
                </a:path>
              </a:pathLst>
            </a:custGeom>
            <a:ln w="3175">
              <a:solidFill>
                <a:srgbClr val="1E191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4676543" y="3170308"/>
              <a:ext cx="437515" cy="101600"/>
            </a:xfrm>
            <a:custGeom>
              <a:avLst/>
              <a:gdLst/>
              <a:ahLst/>
              <a:cxnLst/>
              <a:rect l="l" t="t" r="r" b="b"/>
              <a:pathLst>
                <a:path w="437514" h="101600">
                  <a:moveTo>
                    <a:pt x="218520" y="0"/>
                  </a:moveTo>
                  <a:lnTo>
                    <a:pt x="0" y="50702"/>
                  </a:lnTo>
                  <a:lnTo>
                    <a:pt x="218520" y="101404"/>
                  </a:lnTo>
                  <a:lnTo>
                    <a:pt x="218520" y="76052"/>
                  </a:lnTo>
                  <a:lnTo>
                    <a:pt x="437040" y="76052"/>
                  </a:lnTo>
                  <a:lnTo>
                    <a:pt x="437040" y="25350"/>
                  </a:lnTo>
                  <a:lnTo>
                    <a:pt x="218520" y="25350"/>
                  </a:lnTo>
                  <a:lnTo>
                    <a:pt x="218520" y="0"/>
                  </a:lnTo>
                  <a:close/>
                </a:path>
              </a:pathLst>
            </a:custGeom>
            <a:solidFill>
              <a:srgbClr val="3D843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4676543" y="3170308"/>
              <a:ext cx="437515" cy="101600"/>
            </a:xfrm>
            <a:custGeom>
              <a:avLst/>
              <a:gdLst/>
              <a:ahLst/>
              <a:cxnLst/>
              <a:rect l="l" t="t" r="r" b="b"/>
              <a:pathLst>
                <a:path w="437514" h="101600">
                  <a:moveTo>
                    <a:pt x="437040" y="25350"/>
                  </a:moveTo>
                  <a:lnTo>
                    <a:pt x="218520" y="25350"/>
                  </a:lnTo>
                  <a:lnTo>
                    <a:pt x="218520" y="0"/>
                  </a:lnTo>
                  <a:lnTo>
                    <a:pt x="0" y="50702"/>
                  </a:lnTo>
                  <a:lnTo>
                    <a:pt x="218520" y="101404"/>
                  </a:lnTo>
                  <a:lnTo>
                    <a:pt x="218520" y="76052"/>
                  </a:lnTo>
                  <a:lnTo>
                    <a:pt x="437040" y="76052"/>
                  </a:lnTo>
                  <a:lnTo>
                    <a:pt x="437040" y="25350"/>
                  </a:lnTo>
                  <a:close/>
                </a:path>
              </a:pathLst>
            </a:custGeom>
            <a:ln w="3175">
              <a:solidFill>
                <a:srgbClr val="1E191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666676" y="4549337"/>
            <a:ext cx="4152265" cy="734060"/>
          </a:xfrm>
          <a:prstGeom prst="rect">
            <a:avLst/>
          </a:prstGeom>
          <a:ln w="25401">
            <a:solidFill>
              <a:srgbClr val="EABFA8"/>
            </a:solidFill>
          </a:ln>
        </p:spPr>
        <p:txBody>
          <a:bodyPr wrap="square" lIns="0" tIns="7620" rIns="0" bIns="0" rtlCol="0" vert="horz">
            <a:spAutoFit/>
          </a:bodyPr>
          <a:lstStyle/>
          <a:p>
            <a:pPr algn="just" marL="21590" marR="13970">
              <a:lnSpc>
                <a:spcPct val="116100"/>
              </a:lnSpc>
              <a:spcBef>
                <a:spcPts val="60"/>
              </a:spcBef>
            </a:pP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 mão segurando o planeta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é a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idéia 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sustentação,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continuidade e conservação, ou seja ecologia em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todo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lugar,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humanos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presentes,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parte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natureza.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057459" y="1288954"/>
            <a:ext cx="2566670" cy="559435"/>
          </a:xfrm>
          <a:prstGeom prst="rect">
            <a:avLst/>
          </a:prstGeom>
          <a:ln w="25401">
            <a:solidFill>
              <a:srgbClr val="EABFA8"/>
            </a:solidFill>
          </a:ln>
        </p:spPr>
        <p:txBody>
          <a:bodyPr wrap="square" lIns="0" tIns="2540" rIns="0" bIns="0" rtlCol="0" vert="horz">
            <a:spAutoFit/>
          </a:bodyPr>
          <a:lstStyle/>
          <a:p>
            <a:pPr marL="16510" marR="8890">
              <a:lnSpc>
                <a:spcPct val="116100"/>
              </a:lnSpc>
              <a:spcBef>
                <a:spcPts val="20"/>
              </a:spcBef>
            </a:pP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15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mã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 spc="-15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sobr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15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 spc="-15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Planeta</a:t>
            </a:r>
            <a:r>
              <a:rPr dirty="0" sz="1200" spc="-25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faz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menção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idéia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proteção.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227185" y="2317842"/>
            <a:ext cx="1670050" cy="1823085"/>
          </a:xfrm>
          <a:prstGeom prst="rect">
            <a:avLst/>
          </a:prstGeom>
          <a:ln w="25401">
            <a:solidFill>
              <a:srgbClr val="3D843D"/>
            </a:solidFill>
          </a:ln>
        </p:spPr>
        <p:txBody>
          <a:bodyPr wrap="square" lIns="0" tIns="36194" rIns="0" bIns="0" rtlCol="0" vert="horz">
            <a:spAutoFit/>
          </a:bodyPr>
          <a:lstStyle/>
          <a:p>
            <a:pPr algn="just" marL="49530" marR="41910">
              <a:lnSpc>
                <a:spcPct val="116100"/>
              </a:lnSpc>
              <a:spcBef>
                <a:spcPts val="284"/>
              </a:spcBef>
            </a:pP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planta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localiza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movimento no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Sul do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Brasil.</a:t>
            </a:r>
            <a:r>
              <a:rPr dirty="0" sz="12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idéia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estar  g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  e</a:t>
            </a:r>
            <a:r>
              <a:rPr dirty="0" sz="1200" spc="-1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-1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spc="-1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-1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1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-1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-1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spc="-1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condição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processo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20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</a:t>
            </a:r>
            <a:r>
              <a:rPr dirty="0" sz="1200" spc="1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-20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20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-20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-20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spc="-20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20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200" spc="-20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ç</a:t>
            </a:r>
            <a:r>
              <a:rPr dirty="0" sz="1200" spc="-20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ã</a:t>
            </a:r>
            <a:r>
              <a:rPr dirty="0" sz="1200" spc="-20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</a:t>
            </a:r>
            <a:r>
              <a:rPr dirty="0" sz="1200" spc="1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permanente.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21051" y="5926120"/>
            <a:ext cx="3028950" cy="1087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logomarca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simboliza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pode </a:t>
            </a:r>
            <a:r>
              <a:rPr dirty="0" sz="1200" spc="-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ser</a:t>
            </a:r>
            <a:r>
              <a:rPr dirty="0" sz="12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utilizada</a:t>
            </a:r>
            <a:r>
              <a:rPr dirty="0" sz="12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por</a:t>
            </a:r>
            <a:r>
              <a:rPr dirty="0" sz="12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todos</a:t>
            </a:r>
            <a:r>
              <a:rPr dirty="0" sz="12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os</a:t>
            </a:r>
            <a:r>
              <a:rPr dirty="0" sz="12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membros</a:t>
            </a:r>
            <a:r>
              <a:rPr dirty="0" sz="12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em </a:t>
            </a:r>
            <a:r>
              <a:rPr dirty="0" sz="1200" spc="-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banner’s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feiras,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bonés,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camisetas, </a:t>
            </a:r>
            <a:r>
              <a:rPr dirty="0" sz="1200" spc="-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sacolas,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folder’s, 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cadernos,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livros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outras  publicações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relacionados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à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agroecologia,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981352" y="5926120"/>
            <a:ext cx="3028950" cy="662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necessário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tomar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cuidado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não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criar confusão entre a logomarca e o sêlo,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forma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garantir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ética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idoneidade.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670120" y="5480619"/>
            <a:ext cx="225361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1400" b="1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Sobre</a:t>
            </a:r>
            <a:r>
              <a:rPr dirty="0" u="heavy" sz="1400" spc="-25" b="1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b="1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heavy" sz="1400" spc="-25" b="1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b="1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uso</a:t>
            </a:r>
            <a:r>
              <a:rPr dirty="0" u="heavy" sz="1400" spc="-20" b="1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b="1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da</a:t>
            </a:r>
            <a:r>
              <a:rPr dirty="0" u="heavy" sz="1400" spc="-25" b="1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b="1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logomarca</a:t>
            </a:r>
            <a:endParaRPr sz="1400">
              <a:latin typeface="Comic Sans MS"/>
              <a:cs typeface="Comic Sans MS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582653" y="7095380"/>
            <a:ext cx="3204845" cy="2221865"/>
            <a:chOff x="582653" y="7095380"/>
            <a:chExt cx="3204845" cy="2221865"/>
          </a:xfrm>
        </p:grpSpPr>
        <p:pic>
          <p:nvPicPr>
            <p:cNvPr id="40" name="object 4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9328" y="7095380"/>
              <a:ext cx="3178022" cy="2073715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582653" y="9070963"/>
              <a:ext cx="3204845" cy="246379"/>
            </a:xfrm>
            <a:custGeom>
              <a:avLst/>
              <a:gdLst/>
              <a:ahLst/>
              <a:cxnLst/>
              <a:rect l="l" t="t" r="r" b="b"/>
              <a:pathLst>
                <a:path w="3204845" h="246379">
                  <a:moveTo>
                    <a:pt x="3204693" y="0"/>
                  </a:moveTo>
                  <a:lnTo>
                    <a:pt x="0" y="0"/>
                  </a:lnTo>
                  <a:lnTo>
                    <a:pt x="0" y="246153"/>
                  </a:lnTo>
                  <a:lnTo>
                    <a:pt x="3204693" y="246153"/>
                  </a:lnTo>
                  <a:lnTo>
                    <a:pt x="32046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2" name="object 42"/>
          <p:cNvGrpSpPr/>
          <p:nvPr/>
        </p:nvGrpSpPr>
        <p:grpSpPr>
          <a:xfrm>
            <a:off x="4224657" y="7151051"/>
            <a:ext cx="2470785" cy="1936750"/>
            <a:chOff x="4224657" y="7151051"/>
            <a:chExt cx="2470785" cy="1936750"/>
          </a:xfrm>
        </p:grpSpPr>
        <p:pic>
          <p:nvPicPr>
            <p:cNvPr id="43" name="object 4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37570" y="7151051"/>
              <a:ext cx="2419796" cy="1626972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4224657" y="8725939"/>
              <a:ext cx="2470785" cy="361950"/>
            </a:xfrm>
            <a:custGeom>
              <a:avLst/>
              <a:gdLst/>
              <a:ahLst/>
              <a:cxnLst/>
              <a:rect l="l" t="t" r="r" b="b"/>
              <a:pathLst>
                <a:path w="2470784" h="361950">
                  <a:moveTo>
                    <a:pt x="2470320" y="0"/>
                  </a:moveTo>
                  <a:lnTo>
                    <a:pt x="0" y="0"/>
                  </a:lnTo>
                  <a:lnTo>
                    <a:pt x="0" y="361537"/>
                  </a:lnTo>
                  <a:lnTo>
                    <a:pt x="2470320" y="361537"/>
                  </a:lnTo>
                  <a:lnTo>
                    <a:pt x="24703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 txBox="1"/>
          <p:nvPr/>
        </p:nvSpPr>
        <p:spPr>
          <a:xfrm>
            <a:off x="691311" y="8714154"/>
            <a:ext cx="5965190" cy="51943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4429760" marR="5080" indent="-845185">
              <a:lnSpc>
                <a:spcPts val="1130"/>
              </a:lnSpc>
              <a:spcBef>
                <a:spcPts val="195"/>
              </a:spcBef>
            </a:pP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Açúcar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mascavo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0">
                <a:solidFill>
                  <a:srgbClr val="1E1916"/>
                </a:solidFill>
                <a:latin typeface="Arial MT"/>
                <a:cs typeface="Arial MT"/>
              </a:rPr>
              <a:t>agroecológico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75">
                <a:solidFill>
                  <a:srgbClr val="1E1916"/>
                </a:solidFill>
                <a:latin typeface="Arial MT"/>
                <a:cs typeface="Arial MT"/>
              </a:rPr>
              <a:t>certificado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6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85">
                <a:solidFill>
                  <a:srgbClr val="1E1916"/>
                </a:solidFill>
                <a:latin typeface="Arial MT"/>
                <a:cs typeface="Arial MT"/>
              </a:rPr>
              <a:t>Núcleo  </a:t>
            </a: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Sudoeste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6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30">
                <a:solidFill>
                  <a:srgbClr val="1E1916"/>
                </a:solidFill>
                <a:latin typeface="Arial MT"/>
                <a:cs typeface="Arial MT"/>
              </a:rPr>
              <a:t>PR</a:t>
            </a:r>
            <a:endParaRPr sz="1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34"/>
              </a:spcBef>
            </a:pP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Baner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30">
                <a:solidFill>
                  <a:srgbClr val="1E1916"/>
                </a:solidFill>
                <a:latin typeface="Arial MT"/>
                <a:cs typeface="Arial MT"/>
              </a:rPr>
              <a:t>em</a:t>
            </a:r>
            <a:r>
              <a:rPr dirty="0" sz="10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75">
                <a:solidFill>
                  <a:srgbClr val="1E1916"/>
                </a:solidFill>
                <a:latin typeface="Arial MT"/>
                <a:cs typeface="Arial MT"/>
              </a:rPr>
              <a:t>feira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0">
                <a:solidFill>
                  <a:srgbClr val="1E1916"/>
                </a:solidFill>
                <a:latin typeface="Arial MT"/>
                <a:cs typeface="Arial MT"/>
              </a:rPr>
              <a:t>agroecológica</a:t>
            </a:r>
            <a:r>
              <a:rPr dirty="0" sz="10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no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Núcleo</a:t>
            </a:r>
            <a:r>
              <a:rPr dirty="0" sz="10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10">
                <a:solidFill>
                  <a:srgbClr val="1E1916"/>
                </a:solidFill>
                <a:latin typeface="Arial MT"/>
                <a:cs typeface="Arial MT"/>
              </a:rPr>
              <a:t>Vale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10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Rio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Pardo</a:t>
            </a:r>
            <a:r>
              <a:rPr dirty="0" sz="10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6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30">
                <a:solidFill>
                  <a:srgbClr val="1E1916"/>
                </a:solidFill>
                <a:latin typeface="Arial MT"/>
                <a:cs typeface="Arial MT"/>
              </a:rPr>
              <a:t>RS</a:t>
            </a:r>
            <a:endParaRPr sz="1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9728" y="4791974"/>
            <a:ext cx="4117340" cy="21450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95855">
              <a:lnSpc>
                <a:spcPct val="100000"/>
              </a:lnSpc>
              <a:spcBef>
                <a:spcPts val="100"/>
              </a:spcBef>
            </a:pPr>
            <a:r>
              <a:rPr dirty="0" u="heavy" sz="1400" b="1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Sobre</a:t>
            </a:r>
            <a:r>
              <a:rPr dirty="0" u="heavy" sz="1400" spc="-25" b="1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b="1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heavy" sz="1400" spc="-20" b="1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b="1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uso</a:t>
            </a:r>
            <a:r>
              <a:rPr dirty="0" u="heavy" sz="1400" spc="-25" b="1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spc="-5" b="1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do</a:t>
            </a:r>
            <a:r>
              <a:rPr dirty="0" u="heavy" sz="1400" spc="-20" b="1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b="1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sêlo</a:t>
            </a:r>
            <a:endParaRPr sz="1400">
              <a:latin typeface="Comic Sans MS"/>
              <a:cs typeface="Comic Sans MS"/>
            </a:endParaRPr>
          </a:p>
          <a:p>
            <a:pPr algn="just" marL="12700" marR="1123315" indent="457200">
              <a:lnSpc>
                <a:spcPct val="116100"/>
              </a:lnSpc>
              <a:spcBef>
                <a:spcPts val="1630"/>
              </a:spcBef>
            </a:pP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selo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só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pode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ser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utilizado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em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produtos que passaram pelo processo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avaliação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conformidade participativa,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realizados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pela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Ecovida.</a:t>
            </a:r>
            <a:endParaRPr sz="1200">
              <a:latin typeface="Comic Sans MS"/>
              <a:cs typeface="Comic Sans MS"/>
            </a:endParaRPr>
          </a:p>
          <a:p>
            <a:pPr algn="just" marL="12700" marR="1123315" indent="457200">
              <a:lnSpc>
                <a:spcPct val="116100"/>
              </a:lnSpc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obtenção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sêlo e os passos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processo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avaliação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conformidade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participativa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participativa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são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tratados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em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caderno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normas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específico.</a:t>
            </a:r>
            <a:endParaRPr sz="1200">
              <a:latin typeface="Comic Sans MS"/>
              <a:cs typeface="Comic Sans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9506" y="7153136"/>
            <a:ext cx="2526059" cy="189454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2204" y="2280127"/>
            <a:ext cx="1466698" cy="193949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52097" y="4259700"/>
            <a:ext cx="13589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solidFill>
                  <a:srgbClr val="1E1916"/>
                </a:solidFill>
                <a:latin typeface="Times New Roman"/>
                <a:cs typeface="Times New Roman"/>
              </a:rPr>
              <a:t>Selo</a:t>
            </a:r>
            <a:r>
              <a:rPr dirty="0" sz="1200" spc="-30" i="1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200" i="1">
                <a:solidFill>
                  <a:srgbClr val="1E1916"/>
                </a:solidFill>
                <a:latin typeface="Times New Roman"/>
                <a:cs typeface="Times New Roman"/>
              </a:rPr>
              <a:t>da</a:t>
            </a:r>
            <a:r>
              <a:rPr dirty="0" sz="1200" spc="-30" i="1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200" i="1">
                <a:solidFill>
                  <a:srgbClr val="1E1916"/>
                </a:solidFill>
                <a:latin typeface="Times New Roman"/>
                <a:cs typeface="Times New Roman"/>
              </a:rPr>
              <a:t>Rede</a:t>
            </a:r>
            <a:r>
              <a:rPr dirty="0" sz="1200" spc="-30" i="1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200" i="1">
                <a:solidFill>
                  <a:srgbClr val="1E1916"/>
                </a:solidFill>
                <a:latin typeface="Times New Roman"/>
                <a:cs typeface="Times New Roman"/>
              </a:rPr>
              <a:t>Ecovida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7476" y="1056004"/>
            <a:ext cx="3020695" cy="8750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Inicialmente a logomarca e o selo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eram uma só porque queria se transmitir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identidade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produto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como </a:t>
            </a:r>
            <a:r>
              <a:rPr dirty="0" sz="1200" spc="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resultante</a:t>
            </a:r>
            <a:r>
              <a:rPr dirty="0" sz="1200" spc="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200" spc="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processo.</a:t>
            </a:r>
            <a:r>
              <a:rPr dirty="0" sz="1200" spc="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sequência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99411" y="1056004"/>
            <a:ext cx="3020695" cy="662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houve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pequena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distinção</a:t>
            </a:r>
            <a:r>
              <a:rPr dirty="0" sz="120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entre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logo</a:t>
            </a:r>
            <a:r>
              <a:rPr dirty="0" sz="120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-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selo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mas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diferença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era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muito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pequena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 ainda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causava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confusão.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0" y="9409434"/>
            <a:ext cx="7560309" cy="1282700"/>
            <a:chOff x="0" y="9409434"/>
            <a:chExt cx="7560309" cy="1282700"/>
          </a:xfrm>
        </p:grpSpPr>
        <p:sp>
          <p:nvSpPr>
            <p:cNvPr id="9" name="object 9"/>
            <p:cNvSpPr/>
            <p:nvPr/>
          </p:nvSpPr>
          <p:spPr>
            <a:xfrm>
              <a:off x="0" y="9409434"/>
              <a:ext cx="7560309" cy="1282700"/>
            </a:xfrm>
            <a:custGeom>
              <a:avLst/>
              <a:gdLst/>
              <a:ahLst/>
              <a:cxnLst/>
              <a:rect l="l" t="t" r="r" b="b"/>
              <a:pathLst>
                <a:path w="7560309" h="1282700">
                  <a:moveTo>
                    <a:pt x="0" y="1282565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1282565"/>
                  </a:lnTo>
                  <a:lnTo>
                    <a:pt x="0" y="1282565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8023" y="9500778"/>
              <a:ext cx="1283879" cy="96290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17846" y="9499330"/>
              <a:ext cx="1563364" cy="95293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97966" y="9492876"/>
              <a:ext cx="1303777" cy="97783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98042" y="9498884"/>
              <a:ext cx="1317506" cy="98813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09695" y="9502275"/>
              <a:ext cx="1406851" cy="94959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17421" y="10428228"/>
              <a:ext cx="4392295" cy="149860"/>
            </a:xfrm>
            <a:custGeom>
              <a:avLst/>
              <a:gdLst/>
              <a:ahLst/>
              <a:cxnLst/>
              <a:rect l="l" t="t" r="r" b="b"/>
              <a:pathLst>
                <a:path w="4392295" h="149859">
                  <a:moveTo>
                    <a:pt x="4392269" y="0"/>
                  </a:moveTo>
                  <a:lnTo>
                    <a:pt x="0" y="0"/>
                  </a:lnTo>
                  <a:lnTo>
                    <a:pt x="0" y="149255"/>
                  </a:lnTo>
                  <a:lnTo>
                    <a:pt x="4392269" y="149255"/>
                  </a:lnTo>
                  <a:lnTo>
                    <a:pt x="43922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/>
          <p:cNvGrpSpPr/>
          <p:nvPr/>
        </p:nvGrpSpPr>
        <p:grpSpPr>
          <a:xfrm>
            <a:off x="-1577" y="0"/>
            <a:ext cx="7561580" cy="247015"/>
            <a:chOff x="-1577" y="0"/>
            <a:chExt cx="7561580" cy="247015"/>
          </a:xfrm>
        </p:grpSpPr>
        <p:sp>
          <p:nvSpPr>
            <p:cNvPr id="17" name="object 17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28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017691" y="264480"/>
            <a:ext cx="423524" cy="445943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768436" y="387578"/>
            <a:ext cx="1967230" cy="64643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676275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dirty="0" sz="1400" spc="-5" b="1">
                <a:solidFill>
                  <a:srgbClr val="211B18"/>
                </a:solidFill>
                <a:latin typeface="Comic Sans MS"/>
                <a:cs typeface="Comic Sans MS"/>
              </a:rPr>
              <a:t>13.</a:t>
            </a:r>
            <a:r>
              <a:rPr dirty="0" sz="1400" spc="-2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00913F"/>
                </a:solidFill>
                <a:latin typeface="Comic Sans MS"/>
                <a:cs typeface="Comic Sans MS"/>
              </a:rPr>
              <a:t>O</a:t>
            </a:r>
            <a:r>
              <a:rPr dirty="0" sz="1400" spc="-2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SELO</a:t>
            </a:r>
            <a:r>
              <a:rPr dirty="0" sz="1400" spc="-2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DA</a:t>
            </a:r>
            <a:r>
              <a:rPr dirty="0" sz="1400" spc="-15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REDE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437873" y="628368"/>
            <a:ext cx="965835" cy="32384"/>
          </a:xfrm>
          <a:custGeom>
            <a:avLst/>
            <a:gdLst/>
            <a:ahLst/>
            <a:cxnLst/>
            <a:rect l="l" t="t" r="r" b="b"/>
            <a:pathLst>
              <a:path w="965835" h="32384">
                <a:moveTo>
                  <a:pt x="960076" y="0"/>
                </a:moveTo>
                <a:lnTo>
                  <a:pt x="12247" y="0"/>
                </a:lnTo>
                <a:lnTo>
                  <a:pt x="5511" y="0"/>
                </a:lnTo>
                <a:lnTo>
                  <a:pt x="0" y="7222"/>
                </a:lnTo>
                <a:lnTo>
                  <a:pt x="0" y="24879"/>
                </a:lnTo>
                <a:lnTo>
                  <a:pt x="5511" y="32097"/>
                </a:lnTo>
                <a:lnTo>
                  <a:pt x="960076" y="32097"/>
                </a:lnTo>
                <a:lnTo>
                  <a:pt x="965588" y="24879"/>
                </a:lnTo>
                <a:lnTo>
                  <a:pt x="965588" y="7222"/>
                </a:lnTo>
                <a:lnTo>
                  <a:pt x="960076" y="0"/>
                </a:lnTo>
                <a:close/>
              </a:path>
            </a:pathLst>
          </a:custGeom>
          <a:solidFill>
            <a:srgbClr val="7CBC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15534" y="2007072"/>
            <a:ext cx="6534784" cy="2647950"/>
          </a:xfrm>
          <a:custGeom>
            <a:avLst/>
            <a:gdLst/>
            <a:ahLst/>
            <a:cxnLst/>
            <a:rect l="l" t="t" r="r" b="b"/>
            <a:pathLst>
              <a:path w="6534784" h="2647950">
                <a:moveTo>
                  <a:pt x="0" y="0"/>
                </a:moveTo>
                <a:lnTo>
                  <a:pt x="6534216" y="0"/>
                </a:lnTo>
                <a:lnTo>
                  <a:pt x="6534216" y="2647439"/>
                </a:lnTo>
                <a:lnTo>
                  <a:pt x="0" y="2647439"/>
                </a:lnTo>
                <a:lnTo>
                  <a:pt x="0" y="0"/>
                </a:lnTo>
                <a:close/>
              </a:path>
            </a:pathLst>
          </a:custGeom>
          <a:ln w="25401">
            <a:solidFill>
              <a:srgbClr val="93C64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1170875" y="10412060"/>
            <a:ext cx="228536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Horta Agroecológica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Núcleo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Libertação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90">
                <a:solidFill>
                  <a:srgbClr val="1E1916"/>
                </a:solidFill>
                <a:latin typeface="Arial MT"/>
                <a:cs typeface="Arial MT"/>
              </a:rPr>
              <a:t>Camponesa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Paraná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590209" y="10420617"/>
            <a:ext cx="2838450" cy="149860"/>
          </a:xfrm>
          <a:custGeom>
            <a:avLst/>
            <a:gdLst/>
            <a:ahLst/>
            <a:cxnLst/>
            <a:rect l="l" t="t" r="r" b="b"/>
            <a:pathLst>
              <a:path w="2838450" h="149859">
                <a:moveTo>
                  <a:pt x="2838246" y="0"/>
                </a:moveTo>
                <a:lnTo>
                  <a:pt x="0" y="0"/>
                </a:lnTo>
                <a:lnTo>
                  <a:pt x="0" y="149255"/>
                </a:lnTo>
                <a:lnTo>
                  <a:pt x="2838246" y="149255"/>
                </a:lnTo>
                <a:lnTo>
                  <a:pt x="28382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5068905" y="10404450"/>
            <a:ext cx="18815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Viveiro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90">
                <a:solidFill>
                  <a:srgbClr val="1E1916"/>
                </a:solidFill>
                <a:latin typeface="Arial MT"/>
                <a:cs typeface="Arial MT"/>
              </a:rPr>
              <a:t>mudas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Núcleo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Agroflorestal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PR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0">
                <a:solidFill>
                  <a:srgbClr val="1E1916"/>
                </a:solidFill>
                <a:latin typeface="Arial MT"/>
                <a:cs typeface="Arial MT"/>
              </a:rPr>
              <a:t>SP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649755" y="5348709"/>
            <a:ext cx="3397250" cy="3416300"/>
            <a:chOff x="3649755" y="5348709"/>
            <a:chExt cx="3397250" cy="3416300"/>
          </a:xfrm>
        </p:grpSpPr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49755" y="5348709"/>
              <a:ext cx="3397172" cy="341630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10491" y="7200012"/>
              <a:ext cx="768802" cy="946109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2216875" y="2029847"/>
            <a:ext cx="4758055" cy="2574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entendimento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quanto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à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intenção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selo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continua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mesma.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O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selo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traz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imagem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logomarca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Rede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porque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transmite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primeiramente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idéia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proposta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processo.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3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Traz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inscrição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PRODUTO ECOLÓGICO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conferindo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qualidade “orgânica” ao produto, conforme a legislação.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termo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“ecológico” na legislação brasileira está sob o” guarda-chuva”do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conceito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“produto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orgânico”.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35"/>
              </a:spcBef>
            </a:pP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termo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CERTIFICAÇÃO PARTICIPATIVA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informa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90">
                <a:solidFill>
                  <a:srgbClr val="1E1916"/>
                </a:solidFill>
                <a:latin typeface="Comic Sans MS"/>
                <a:cs typeface="Comic Sans MS"/>
              </a:rPr>
              <a:t>avaliação</a:t>
            </a:r>
            <a:r>
              <a:rPr dirty="0" sz="1200" spc="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0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95">
                <a:solidFill>
                  <a:srgbClr val="1E1916"/>
                </a:solidFill>
                <a:latin typeface="Comic Sans MS"/>
                <a:cs typeface="Comic Sans MS"/>
              </a:rPr>
              <a:t>conformidade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foi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90">
                <a:solidFill>
                  <a:srgbClr val="1E1916"/>
                </a:solidFill>
                <a:latin typeface="Comic Sans MS"/>
                <a:cs typeface="Comic Sans MS"/>
              </a:rPr>
              <a:t>realizado</a:t>
            </a:r>
            <a:r>
              <a:rPr dirty="0" sz="1200" spc="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90">
                <a:solidFill>
                  <a:srgbClr val="1E1916"/>
                </a:solidFill>
                <a:latin typeface="Comic Sans MS"/>
                <a:cs typeface="Comic Sans MS"/>
              </a:rPr>
              <a:t>através</a:t>
            </a:r>
            <a:r>
              <a:rPr dirty="0" sz="1200" spc="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0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responsabilização compartilhada e sob controle social, através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certificação</a:t>
            </a:r>
            <a:r>
              <a:rPr dirty="0" sz="1200" spc="-1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participativa.</a:t>
            </a:r>
            <a:endParaRPr sz="12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36741" y="1121306"/>
          <a:ext cx="6496685" cy="3034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89065"/>
              </a:tblGrid>
              <a:tr h="918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5D899"/>
                    </a:solidFill>
                  </a:tcPr>
                </a:tc>
              </a:tr>
              <a:tr h="466784">
                <a:tc>
                  <a:txBody>
                    <a:bodyPr/>
                    <a:lstStyle/>
                    <a:p>
                      <a:pPr marL="1922780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dirty="0" sz="1400" b="1">
                          <a:solidFill>
                            <a:srgbClr val="211B18"/>
                          </a:solidFill>
                          <a:latin typeface="Comic Sans MS"/>
                          <a:cs typeface="Comic Sans MS"/>
                        </a:rPr>
                        <a:t>1.</a:t>
                      </a:r>
                      <a:r>
                        <a:rPr dirty="0" sz="1400" spc="-25" b="1">
                          <a:solidFill>
                            <a:srgbClr val="211B18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400" spc="-5" b="1">
                          <a:solidFill>
                            <a:srgbClr val="211B18"/>
                          </a:solidFill>
                          <a:latin typeface="Comic Sans MS"/>
                          <a:cs typeface="Comic Sans MS"/>
                        </a:rPr>
                        <a:t>SOBRE</a:t>
                      </a:r>
                      <a:r>
                        <a:rPr dirty="0" sz="1400" spc="-25" b="1">
                          <a:solidFill>
                            <a:srgbClr val="00913F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400" b="1">
                          <a:solidFill>
                            <a:srgbClr val="00913F"/>
                          </a:solidFill>
                          <a:latin typeface="Comic Sans MS"/>
                          <a:cs typeface="Comic Sans MS"/>
                        </a:rPr>
                        <a:t>A</a:t>
                      </a:r>
                      <a:r>
                        <a:rPr dirty="0" sz="1400" spc="-25" b="1">
                          <a:solidFill>
                            <a:srgbClr val="211B18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400" b="1">
                          <a:solidFill>
                            <a:srgbClr val="211B18"/>
                          </a:solidFill>
                          <a:latin typeface="Comic Sans MS"/>
                          <a:cs typeface="Comic Sans MS"/>
                        </a:rPr>
                        <a:t>AGROECOLOGIA</a:t>
                      </a:r>
                      <a:endParaRPr sz="1400">
                        <a:latin typeface="Comic Sans MS"/>
                        <a:cs typeface="Comic Sans MS"/>
                      </a:endParaRPr>
                    </a:p>
                  </a:txBody>
                  <a:tcPr marL="0" marR="0" marB="0" marT="108585">
                    <a:lnB w="53975">
                      <a:solidFill>
                        <a:srgbClr val="B5D899"/>
                      </a:solidFill>
                      <a:prstDash val="solid"/>
                    </a:lnB>
                    <a:solidFill>
                      <a:srgbClr val="E5EFD8"/>
                    </a:solidFill>
                  </a:tcPr>
                </a:tc>
              </a:tr>
              <a:tr h="2474685">
                <a:tc>
                  <a:txBody>
                    <a:bodyPr/>
                    <a:lstStyle/>
                    <a:p>
                      <a:pPr algn="just" marL="59055" marR="48260" indent="396875">
                        <a:lnSpc>
                          <a:spcPct val="105600"/>
                        </a:lnSpc>
                        <a:spcBef>
                          <a:spcPts val="840"/>
                        </a:spcBef>
                      </a:pPr>
                      <a:r>
                        <a:rPr dirty="0" baseline="6944" sz="1800" b="1">
                          <a:latin typeface="Comic Sans MS"/>
                          <a:cs typeface="Comic Sans MS"/>
                        </a:rPr>
                        <a:t>A agroecologia </a:t>
                      </a:r>
                      <a:r>
                        <a:rPr dirty="0" baseline="6944" sz="1800" spc="-7" b="1">
                          <a:latin typeface="Comic Sans MS"/>
                          <a:cs typeface="Comic Sans MS"/>
                        </a:rPr>
                        <a:t>é </a:t>
                      </a:r>
                      <a:r>
                        <a:rPr dirty="0" baseline="6944" sz="1800" b="1">
                          <a:latin typeface="Comic Sans MS"/>
                          <a:cs typeface="Comic Sans MS"/>
                        </a:rPr>
                        <a:t>entendida como:</a:t>
                      </a:r>
                      <a:r>
                        <a:rPr dirty="0" baseline="6944" sz="1800" spc="7" b="1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spc="8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desenvolvimento</a:t>
                      </a:r>
                      <a:r>
                        <a:rPr dirty="0" sz="1200" spc="9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spc="8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sustentável  </a:t>
                      </a:r>
                      <a:r>
                        <a:rPr dirty="0" sz="1200" spc="6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nos </a:t>
                      </a:r>
                      <a:r>
                        <a:rPr dirty="0" sz="1200" spc="6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“Processo</a:t>
                      </a:r>
                      <a:r>
                        <a:rPr dirty="0" sz="1200" spc="27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de</a:t>
                      </a:r>
                      <a:r>
                        <a:rPr dirty="0" sz="1200" spc="28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produção</a:t>
                      </a:r>
                      <a:r>
                        <a:rPr dirty="0" sz="1200" spc="27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de</a:t>
                      </a:r>
                      <a:r>
                        <a:rPr dirty="0" sz="1200" spc="28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alimentos</a:t>
                      </a:r>
                      <a:r>
                        <a:rPr dirty="0" sz="1200" spc="27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e</a:t>
                      </a:r>
                      <a:r>
                        <a:rPr dirty="0" sz="1200" spc="68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 </a:t>
                      </a:r>
                      <a:r>
                        <a:rPr dirty="0" sz="1200" spc="68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spc="12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aspectos </a:t>
                      </a:r>
                      <a:r>
                        <a:rPr dirty="0" baseline="-6944" sz="1800" spc="817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spc="12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sociais, </a:t>
                      </a:r>
                      <a:r>
                        <a:rPr dirty="0" baseline="-6944" sz="1800" spc="817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spc="127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ambientais </a:t>
                      </a:r>
                      <a:r>
                        <a:rPr dirty="0" baseline="-6944" sz="1800" spc="81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spc="-7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e</a:t>
                      </a:r>
                      <a:endParaRPr baseline="-6944" sz="1800">
                        <a:latin typeface="Comic Sans MS"/>
                        <a:cs typeface="Comic Sans MS"/>
                      </a:endParaRPr>
                    </a:p>
                    <a:p>
                      <a:pPr algn="just" marL="58419" marR="48260">
                        <a:lnSpc>
                          <a:spcPct val="113999"/>
                        </a:lnSpc>
                        <a:spcBef>
                          <a:spcPts val="180"/>
                        </a:spcBef>
                      </a:pPr>
                      <a:r>
                        <a:rPr dirty="0" baseline="6944" sz="18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produtos em conjunto com a natureza,    </a:t>
                      </a:r>
                      <a:r>
                        <a:rPr dirty="0" baseline="6944" sz="1800" spc="7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econômicos,</a:t>
                      </a:r>
                      <a:r>
                        <a:rPr dirty="0" sz="1200" spc="52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envolvendo</a:t>
                      </a:r>
                      <a:r>
                        <a:rPr dirty="0" sz="1200" spc="52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as</a:t>
                      </a:r>
                      <a:r>
                        <a:rPr dirty="0" sz="1200" spc="52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dimensões </a:t>
                      </a:r>
                      <a:r>
                        <a:rPr dirty="0" sz="1200" spc="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onde</a:t>
                      </a:r>
                      <a:r>
                        <a:rPr dirty="0" sz="1200" spc="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os(as)</a:t>
                      </a:r>
                      <a:r>
                        <a:rPr dirty="0" sz="1200" spc="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agricultores(as)</a:t>
                      </a:r>
                      <a:r>
                        <a:rPr dirty="0" sz="1200" spc="52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possam</a:t>
                      </a:r>
                      <a:r>
                        <a:rPr dirty="0" sz="1200" spc="52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políticas,</a:t>
                      </a:r>
                      <a:r>
                        <a:rPr dirty="0" baseline="-6944" sz="1800" spc="78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técnicas</a:t>
                      </a:r>
                      <a:r>
                        <a:rPr dirty="0" baseline="-6944" sz="1800" spc="78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spc="-7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e</a:t>
                      </a:r>
                      <a:r>
                        <a:rPr dirty="0" baseline="-6944" sz="1800" spc="76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culturais,</a:t>
                      </a:r>
                      <a:r>
                        <a:rPr dirty="0" baseline="-6944" sz="1800" spc="78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em </a:t>
                      </a:r>
                      <a:r>
                        <a:rPr dirty="0" baseline="-6944" sz="1800" spc="7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desenvolver</a:t>
                      </a:r>
                      <a:r>
                        <a:rPr dirty="0" sz="1200" spc="-2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suas</a:t>
                      </a:r>
                      <a:r>
                        <a:rPr dirty="0" sz="1200" spc="-1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atividades</a:t>
                      </a:r>
                      <a:r>
                        <a:rPr dirty="0" sz="1200" spc="-1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sem</a:t>
                      </a:r>
                      <a:r>
                        <a:rPr dirty="0" sz="1200" spc="-1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agredir     </a:t>
                      </a:r>
                      <a:r>
                        <a:rPr dirty="0" sz="1200" spc="47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p</a:t>
                      </a:r>
                      <a:r>
                        <a:rPr dirty="0" baseline="-6944" sz="1800" spc="-15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r</a:t>
                      </a:r>
                      <a:r>
                        <a:rPr dirty="0" baseline="-6944" sz="1800" spc="-157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o</a:t>
                      </a:r>
                      <a:r>
                        <a:rPr dirty="0" baseline="-6944" sz="1800" spc="-15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c</a:t>
                      </a:r>
                      <a:r>
                        <a:rPr dirty="0" baseline="-6944" sz="1800" spc="-157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spc="-7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e</a:t>
                      </a:r>
                      <a:r>
                        <a:rPr dirty="0" baseline="-6944" sz="1800" spc="-15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s</a:t>
                      </a:r>
                      <a:r>
                        <a:rPr dirty="0" baseline="-6944" sz="1800" spc="-15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s</a:t>
                      </a:r>
                      <a:r>
                        <a:rPr dirty="0" baseline="-6944" sz="1800" spc="-15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o</a:t>
                      </a:r>
                      <a:r>
                        <a:rPr dirty="0" baseline="-6944" sz="1800" spc="-15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s  </a:t>
                      </a:r>
                      <a:r>
                        <a:rPr dirty="0" baseline="-6944" sz="1800" spc="63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spc="-7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e</a:t>
                      </a:r>
                      <a:r>
                        <a:rPr dirty="0" baseline="-6944" sz="1800" spc="-15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spc="-7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d</a:t>
                      </a:r>
                      <a:r>
                        <a:rPr dirty="0" baseline="-6944" sz="1800" spc="-15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u</a:t>
                      </a:r>
                      <a:r>
                        <a:rPr dirty="0" baseline="-6944" sz="1800" spc="-15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c</a:t>
                      </a:r>
                      <a:r>
                        <a:rPr dirty="0" baseline="-6944" sz="1800" spc="-15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a</a:t>
                      </a:r>
                      <a:r>
                        <a:rPr dirty="0" baseline="-6944" sz="1800" spc="-15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spc="-7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t</a:t>
                      </a:r>
                      <a:r>
                        <a:rPr dirty="0" baseline="-6944" sz="1800" spc="-15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spc="-7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i</a:t>
                      </a:r>
                      <a:r>
                        <a:rPr dirty="0" baseline="-6944" sz="1800" spc="-15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spc="-7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v</a:t>
                      </a:r>
                      <a:r>
                        <a:rPr dirty="0" baseline="-6944" sz="1800" spc="-15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o</a:t>
                      </a:r>
                      <a:r>
                        <a:rPr dirty="0" baseline="-6944" sz="1800" spc="-157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s  </a:t>
                      </a:r>
                      <a:r>
                        <a:rPr dirty="0" baseline="-6944" sz="1800" spc="63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spc="-7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e </a:t>
                      </a:r>
                      <a:r>
                        <a:rPr dirty="0" baseline="-6944" sz="1800" spc="-757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o ambiente, tornando-se independentes    </a:t>
                      </a:r>
                      <a:r>
                        <a:rPr dirty="0" sz="1200" spc="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spc="7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metodologicamente   adequados,   onde </a:t>
                      </a:r>
                      <a:r>
                        <a:rPr dirty="0" baseline="-6944" sz="1800" spc="-76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dos</a:t>
                      </a:r>
                      <a:r>
                        <a:rPr dirty="0" sz="1200" spc="509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“pacotes</a:t>
                      </a:r>
                      <a:r>
                        <a:rPr dirty="0" sz="1200" spc="52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tecnológicos”</a:t>
                      </a:r>
                      <a:r>
                        <a:rPr dirty="0" sz="1200" spc="52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com</a:t>
                      </a:r>
                      <a:r>
                        <a:rPr dirty="0" sz="1200" spc="52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seus   </a:t>
                      </a:r>
                      <a:r>
                        <a:rPr dirty="0" sz="1200" spc="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os(as)</a:t>
                      </a:r>
                      <a:r>
                        <a:rPr dirty="0" baseline="-6944" sz="1800" spc="78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trabalhadores(as)</a:t>
                      </a:r>
                      <a:r>
                        <a:rPr dirty="0" baseline="-6944" sz="1800" spc="78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assumem</a:t>
                      </a:r>
                      <a:r>
                        <a:rPr dirty="0" baseline="-6944" sz="1800" spc="78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o </a:t>
                      </a:r>
                      <a:r>
                        <a:rPr dirty="0" baseline="-6944" sz="1800" spc="7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caros</a:t>
                      </a:r>
                      <a:r>
                        <a:rPr dirty="0" sz="1200" spc="-11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e</a:t>
                      </a:r>
                      <a:r>
                        <a:rPr dirty="0" sz="1200" spc="-10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degradantes</a:t>
                      </a:r>
                      <a:r>
                        <a:rPr dirty="0" sz="1200" spc="-10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insumos</a:t>
                      </a:r>
                      <a:r>
                        <a:rPr dirty="0" sz="1200" spc="-1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industriais,     </a:t>
                      </a:r>
                      <a:r>
                        <a:rPr dirty="0" sz="1200" spc="44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protagonismo</a:t>
                      </a:r>
                      <a:r>
                        <a:rPr dirty="0" baseline="-6944" sz="1800" spc="862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maior</a:t>
                      </a:r>
                      <a:r>
                        <a:rPr dirty="0" baseline="-6944" sz="1800" spc="869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spc="-7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e</a:t>
                      </a:r>
                      <a:r>
                        <a:rPr dirty="0" baseline="-6944" sz="1800" spc="877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aumentam</a:t>
                      </a:r>
                      <a:r>
                        <a:rPr dirty="0" baseline="-6944" sz="1800" spc="869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seu</a:t>
                      </a:r>
                      <a:endParaRPr baseline="-6944" sz="1800">
                        <a:latin typeface="Comic Sans MS"/>
                        <a:cs typeface="Comic Sans MS"/>
                      </a:endParaRPr>
                    </a:p>
                    <a:p>
                      <a:pPr algn="just" marL="58419" marR="48260">
                        <a:lnSpc>
                          <a:spcPct val="105600"/>
                        </a:lnSpc>
                        <a:spcBef>
                          <a:spcPts val="305"/>
                        </a:spcBef>
                      </a:pPr>
                      <a:r>
                        <a:rPr dirty="0" baseline="6944" sz="1800" spc="6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visando</a:t>
                      </a:r>
                      <a:r>
                        <a:rPr dirty="0" baseline="6944" sz="1800" spc="67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6944" sz="1800" spc="44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não</a:t>
                      </a:r>
                      <a:r>
                        <a:rPr dirty="0" baseline="6944" sz="1800" spc="52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6944" sz="1800" spc="6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somente</a:t>
                      </a:r>
                      <a:r>
                        <a:rPr dirty="0" baseline="6944" sz="1800" spc="67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6944" sz="1800" spc="37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as</a:t>
                      </a:r>
                      <a:r>
                        <a:rPr dirty="0" baseline="6944" sz="1800" spc="44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6944" sz="1800" spc="6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sobras </a:t>
                      </a:r>
                      <a:r>
                        <a:rPr dirty="0" baseline="6944" sz="1800" spc="67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poder </a:t>
                      </a:r>
                      <a:r>
                        <a:rPr dirty="0" sz="1200" spc="-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de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intervenção na sociedade, </a:t>
                      </a:r>
                      <a:r>
                        <a:rPr dirty="0" sz="1200" spc="-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de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spc="1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f</a:t>
                      </a:r>
                      <a:r>
                        <a:rPr dirty="0" sz="1200" spc="1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i</a:t>
                      </a:r>
                      <a:r>
                        <a:rPr dirty="0" sz="1200" spc="1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n</a:t>
                      </a:r>
                      <a:r>
                        <a:rPr dirty="0" sz="1200" spc="1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a</a:t>
                      </a:r>
                      <a:r>
                        <a:rPr dirty="0" sz="1200" spc="1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n</a:t>
                      </a:r>
                      <a:r>
                        <a:rPr dirty="0" sz="1200" spc="1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c</a:t>
                      </a:r>
                      <a:r>
                        <a:rPr dirty="0" sz="1200" spc="1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e</a:t>
                      </a:r>
                      <a:r>
                        <a:rPr dirty="0" sz="1200" spc="1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i</a:t>
                      </a:r>
                      <a:r>
                        <a:rPr dirty="0" sz="1200" spc="1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r</a:t>
                      </a:r>
                      <a:r>
                        <a:rPr dirty="0" sz="1200" spc="1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a</a:t>
                      </a:r>
                      <a:r>
                        <a:rPr dirty="0" sz="1200" spc="1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s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,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 </a:t>
                      </a:r>
                      <a:r>
                        <a:rPr dirty="0" sz="1200" spc="1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spc="1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m</a:t>
                      </a:r>
                      <a:r>
                        <a:rPr dirty="0" sz="1200" spc="1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a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s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 </a:t>
                      </a:r>
                      <a:r>
                        <a:rPr dirty="0" sz="1200" spc="1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spc="1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p</a:t>
                      </a:r>
                      <a:r>
                        <a:rPr dirty="0" sz="1200" spc="1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r</a:t>
                      </a:r>
                      <a:r>
                        <a:rPr dirty="0" sz="1200" spc="1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i</a:t>
                      </a:r>
                      <a:r>
                        <a:rPr dirty="0" sz="1200" spc="1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n</a:t>
                      </a:r>
                      <a:r>
                        <a:rPr dirty="0" sz="1200" spc="1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c</a:t>
                      </a:r>
                      <a:r>
                        <a:rPr dirty="0" sz="1200" spc="1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i</a:t>
                      </a:r>
                      <a:r>
                        <a:rPr dirty="0" sz="1200" spc="1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pa</a:t>
                      </a:r>
                      <a:r>
                        <a:rPr dirty="0" sz="1200" spc="1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lm</a:t>
                      </a:r>
                      <a:r>
                        <a:rPr dirty="0" sz="1200" spc="1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e</a:t>
                      </a:r>
                      <a:r>
                        <a:rPr dirty="0" sz="1200" spc="1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n</a:t>
                      </a:r>
                      <a:r>
                        <a:rPr dirty="0" sz="1200" spc="1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t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e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     </a:t>
                      </a:r>
                      <a:r>
                        <a:rPr dirty="0" sz="1200" spc="-4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forma</a:t>
                      </a:r>
                      <a:r>
                        <a:rPr dirty="0" baseline="-6944" sz="1800" spc="-31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organizada”</a:t>
                      </a:r>
                      <a:r>
                        <a:rPr dirty="0" baseline="-6944" sz="1800" spc="-322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(Cepagri</a:t>
                      </a:r>
                      <a:r>
                        <a:rPr dirty="0" baseline="-6944" sz="1800" spc="-22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baseline="-6944" sz="18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98).</a:t>
                      </a:r>
                      <a:endParaRPr baseline="-6944" sz="1800">
                        <a:latin typeface="Comic Sans MS"/>
                        <a:cs typeface="Comic Sans MS"/>
                      </a:endParaRPr>
                    </a:p>
                    <a:p>
                      <a:pPr algn="just" marL="58419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200" spc="-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qualidade</a:t>
                      </a:r>
                      <a:r>
                        <a:rPr dirty="0" sz="1200" spc="40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de</a:t>
                      </a:r>
                      <a:r>
                        <a:rPr dirty="0" sz="1200" spc="409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vida.</a:t>
                      </a:r>
                      <a:r>
                        <a:rPr dirty="0" sz="1200" spc="40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É</a:t>
                      </a:r>
                      <a:r>
                        <a:rPr dirty="0" sz="1200" spc="409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a</a:t>
                      </a:r>
                      <a:r>
                        <a:rPr dirty="0" sz="1200" spc="40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base</a:t>
                      </a:r>
                      <a:r>
                        <a:rPr dirty="0" sz="1200" spc="409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para</a:t>
                      </a:r>
                      <a:r>
                        <a:rPr dirty="0" sz="1200" spc="405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b="1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o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106680">
                    <a:lnL w="3175">
                      <a:solidFill>
                        <a:srgbClr val="60BF19"/>
                      </a:solidFill>
                      <a:prstDash val="solid"/>
                    </a:lnL>
                    <a:lnR w="3175">
                      <a:solidFill>
                        <a:srgbClr val="60BF19"/>
                      </a:solidFill>
                      <a:prstDash val="solid"/>
                    </a:lnR>
                    <a:lnT w="53975">
                      <a:solidFill>
                        <a:srgbClr val="B5D899"/>
                      </a:solidFill>
                      <a:prstDash val="solid"/>
                    </a:lnT>
                    <a:lnB w="3175">
                      <a:solidFill>
                        <a:srgbClr val="60BF19"/>
                      </a:solidFill>
                      <a:prstDash val="solid"/>
                    </a:lnB>
                    <a:solidFill>
                      <a:srgbClr val="F4F4E8"/>
                    </a:solidFill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550332" y="4195112"/>
            <a:ext cx="3006090" cy="5016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Este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foi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conceito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assumido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fase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inicial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organização em Rede. Pretendia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situar-nos</a:t>
            </a:r>
            <a:r>
              <a:rPr dirty="0" u="sng" sz="1200" spc="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no</a:t>
            </a:r>
            <a:r>
              <a:rPr dirty="0" u="sng" sz="1200" spc="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conte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xto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,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identificar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 </a:t>
            </a:r>
            <a:r>
              <a:rPr dirty="0" sz="1200" spc="-509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proposta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,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expressar</a:t>
            </a:r>
            <a:r>
              <a:rPr dirty="0" u="sng" sz="1200" spc="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condição</a:t>
            </a:r>
            <a:r>
              <a:rPr dirty="0" u="sng" sz="1200" spc="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de </a:t>
            </a:r>
            <a:r>
              <a:rPr dirty="0" sz="1200" spc="-509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movimento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protagonism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 spc="-21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popular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35"/>
              </a:spcBef>
            </a:pP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conceito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agroecologia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ainda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está em construção no âmbito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Rede.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Este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caderno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poder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0">
                <a:solidFill>
                  <a:srgbClr val="1E1916"/>
                </a:solidFill>
                <a:latin typeface="Comic Sans MS"/>
                <a:cs typeface="Comic Sans MS"/>
              </a:rPr>
              <a:t>ser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mais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um 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provocativo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animar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este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debate.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3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Há</a:t>
            </a:r>
            <a:r>
              <a:rPr dirty="0" sz="1200" spc="-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defesas</a:t>
            </a:r>
            <a:r>
              <a:rPr dirty="0" sz="1200" spc="-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entendendo</a:t>
            </a:r>
            <a:r>
              <a:rPr dirty="0" sz="1200" spc="-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-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200" spc="-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muito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difícil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afirmar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 agroecologia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como uma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ciência,</a:t>
            </a:r>
            <a:r>
              <a:rPr dirty="0" sz="1200" spc="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já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ela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spc="6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reúne</a:t>
            </a:r>
            <a:r>
              <a:rPr dirty="0" u="sng" sz="1200" spc="7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vários </a:t>
            </a:r>
            <a:r>
              <a:rPr dirty="0" sz="1200" spc="7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pensamentos</a:t>
            </a:r>
            <a:r>
              <a:rPr dirty="0" u="sng" sz="1200" spc="-21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2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ciências.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4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Há também entendimentos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defende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</a:t>
            </a:r>
            <a:r>
              <a:rPr dirty="0" u="sng" sz="1200" spc="-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agroecologi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como</a:t>
            </a:r>
            <a:r>
              <a:rPr dirty="0" u="sng" sz="1200" spc="-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um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ciência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seria reduzí-la ao “encastelamento das 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spc="9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universidades”</a:t>
            </a:r>
            <a:r>
              <a:rPr dirty="0" sz="1200" spc="9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0">
                <a:solidFill>
                  <a:srgbClr val="1E1916"/>
                </a:solidFill>
                <a:latin typeface="Comic Sans MS"/>
                <a:cs typeface="Comic Sans MS"/>
              </a:rPr>
              <a:t>ou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80">
                <a:solidFill>
                  <a:srgbClr val="1E1916"/>
                </a:solidFill>
                <a:latin typeface="Comic Sans MS"/>
                <a:cs typeface="Comic Sans MS"/>
              </a:rPr>
              <a:t>outros</a:t>
            </a:r>
            <a:r>
              <a:rPr dirty="0" sz="1200" spc="85">
                <a:solidFill>
                  <a:srgbClr val="1E1916"/>
                </a:solidFill>
                <a:latin typeface="Comic Sans MS"/>
                <a:cs typeface="Comic Sans MS"/>
              </a:rPr>
              <a:t> espaços </a:t>
            </a:r>
            <a:r>
              <a:rPr dirty="0" sz="1200" spc="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acadêmicos,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spc="6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fragilizando</a:t>
            </a:r>
            <a:r>
              <a:rPr dirty="0" u="sng" sz="1200" spc="7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6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enquanto </a:t>
            </a:r>
            <a:r>
              <a:rPr dirty="0" sz="1200" spc="-509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spc="6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dinâmica</a:t>
            </a:r>
            <a:r>
              <a:rPr dirty="0" sz="1200" spc="7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produção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 coletiva</a:t>
            </a:r>
            <a:r>
              <a:rPr dirty="0" sz="1200" spc="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conhecimento e processo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interação 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contrução coletiva, numa interação com 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prática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social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produtiva.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87316" y="4195112"/>
            <a:ext cx="3005455" cy="2043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Já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defesas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como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 ciência no âmbito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Rede, propõe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muito mais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 condição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disciplina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junto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à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agronomia.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sim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algo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novo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transversal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às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demais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 disciplinas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transformador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das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lógicas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sociais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produtivas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atuais.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35"/>
              </a:spcBef>
            </a:pP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spc="1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ciência</a:t>
            </a:r>
            <a:r>
              <a:rPr dirty="0" u="sng" sz="1200" spc="2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que</a:t>
            </a:r>
            <a:r>
              <a:rPr dirty="0" u="sng" sz="1200" spc="1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resulta</a:t>
            </a:r>
            <a:r>
              <a:rPr dirty="0" u="sng" sz="1200" spc="2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da </a:t>
            </a:r>
            <a:r>
              <a:rPr dirty="0" sz="1200" spc="1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spc="6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interação</a:t>
            </a:r>
            <a:r>
              <a:rPr dirty="0" u="sng" sz="1200" spc="52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6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entre</a:t>
            </a:r>
            <a:r>
              <a:rPr dirty="0" u="sng" sz="1200" spc="52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 spc="6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conhecimento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87260" y="6212595"/>
            <a:ext cx="3005455" cy="450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  <a:tabLst>
                <a:tab pos="883285" algn="l"/>
                <a:tab pos="1097280" algn="l"/>
                <a:tab pos="1306830" algn="l"/>
                <a:tab pos="2403475" algn="l"/>
              </a:tabLst>
            </a:pP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acadêmico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	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	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	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conhecimento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	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popular,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tradicional</a:t>
            </a:r>
            <a:r>
              <a:rPr dirty="0" u="sng" sz="1200" spc="-2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2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histórico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89395" y="0"/>
            <a:ext cx="183515" cy="228600"/>
          </a:xfrm>
          <a:prstGeom prst="rect">
            <a:avLst/>
          </a:prstGeom>
        </p:spPr>
        <p:txBody>
          <a:bodyPr wrap="square" lIns="0" tIns="6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06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-1577" y="0"/>
            <a:ext cx="7561580" cy="748030"/>
            <a:chOff x="-1577" y="0"/>
            <a:chExt cx="7561580" cy="748030"/>
          </a:xfrm>
        </p:grpSpPr>
        <p:sp>
          <p:nvSpPr>
            <p:cNvPr id="8" name="object 8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71656" y="264480"/>
              <a:ext cx="469559" cy="483105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78626" y="387578"/>
            <a:ext cx="4387850" cy="63182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algn="ctr" marL="295910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275"/>
              </a:spcBef>
            </a:pPr>
            <a:r>
              <a:rPr dirty="0" u="heavy" sz="16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V -</a:t>
            </a:r>
            <a:r>
              <a:rPr dirty="0" u="heavy" sz="1600" spc="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6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APROFUNDANDO NOSSOS</a:t>
            </a:r>
            <a:r>
              <a:rPr dirty="0" u="heavy" sz="1600" spc="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6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CONCEITOS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437873" y="0"/>
            <a:ext cx="965835" cy="661035"/>
            <a:chOff x="3437873" y="0"/>
            <a:chExt cx="965835" cy="661035"/>
          </a:xfrm>
        </p:grpSpPr>
        <p:sp>
          <p:nvSpPr>
            <p:cNvPr id="13" name="object 13"/>
            <p:cNvSpPr/>
            <p:nvPr/>
          </p:nvSpPr>
          <p:spPr>
            <a:xfrm>
              <a:off x="3437873" y="628368"/>
              <a:ext cx="965835" cy="32384"/>
            </a:xfrm>
            <a:custGeom>
              <a:avLst/>
              <a:gdLst/>
              <a:ahLst/>
              <a:cxnLst/>
              <a:rect l="l" t="t" r="r" b="b"/>
              <a:pathLst>
                <a:path w="965835" h="32384">
                  <a:moveTo>
                    <a:pt x="960076" y="0"/>
                  </a:moveTo>
                  <a:lnTo>
                    <a:pt x="12247" y="0"/>
                  </a:lnTo>
                  <a:lnTo>
                    <a:pt x="5511" y="0"/>
                  </a:lnTo>
                  <a:lnTo>
                    <a:pt x="0" y="7222"/>
                  </a:lnTo>
                  <a:lnTo>
                    <a:pt x="0" y="24879"/>
                  </a:lnTo>
                  <a:lnTo>
                    <a:pt x="5511" y="32097"/>
                  </a:lnTo>
                  <a:lnTo>
                    <a:pt x="960076" y="32097"/>
                  </a:lnTo>
                  <a:lnTo>
                    <a:pt x="965588" y="24879"/>
                  </a:lnTo>
                  <a:lnTo>
                    <a:pt x="965588" y="7222"/>
                  </a:lnTo>
                  <a:lnTo>
                    <a:pt x="960076" y="0"/>
                  </a:lnTo>
                  <a:close/>
                </a:path>
              </a:pathLst>
            </a:custGeom>
            <a:solidFill>
              <a:srgbClr val="7CBC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29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0" y="9409434"/>
            <a:ext cx="7560309" cy="1282700"/>
            <a:chOff x="0" y="9409434"/>
            <a:chExt cx="7560309" cy="1282700"/>
          </a:xfrm>
        </p:grpSpPr>
        <p:sp>
          <p:nvSpPr>
            <p:cNvPr id="17" name="object 17"/>
            <p:cNvSpPr/>
            <p:nvPr/>
          </p:nvSpPr>
          <p:spPr>
            <a:xfrm>
              <a:off x="0" y="9409434"/>
              <a:ext cx="7560309" cy="1282700"/>
            </a:xfrm>
            <a:custGeom>
              <a:avLst/>
              <a:gdLst/>
              <a:ahLst/>
              <a:cxnLst/>
              <a:rect l="l" t="t" r="r" b="b"/>
              <a:pathLst>
                <a:path w="7560309" h="1282700">
                  <a:moveTo>
                    <a:pt x="0" y="1282565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1282565"/>
                  </a:lnTo>
                  <a:lnTo>
                    <a:pt x="0" y="1282565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79463" y="9505249"/>
              <a:ext cx="1945587" cy="99541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766" y="9502175"/>
              <a:ext cx="1335427" cy="100157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99633" y="9502171"/>
              <a:ext cx="1278194" cy="93578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45471" y="9507348"/>
              <a:ext cx="1242324" cy="100032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07424" y="9492069"/>
              <a:ext cx="940323" cy="979441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48766" y="10434027"/>
              <a:ext cx="7214870" cy="149860"/>
            </a:xfrm>
            <a:custGeom>
              <a:avLst/>
              <a:gdLst/>
              <a:ahLst/>
              <a:cxnLst/>
              <a:rect l="l" t="t" r="r" b="b"/>
              <a:pathLst>
                <a:path w="7214870" h="149859">
                  <a:moveTo>
                    <a:pt x="7214317" y="0"/>
                  </a:moveTo>
                  <a:lnTo>
                    <a:pt x="0" y="0"/>
                  </a:lnTo>
                  <a:lnTo>
                    <a:pt x="0" y="149256"/>
                  </a:lnTo>
                  <a:lnTo>
                    <a:pt x="7214317" y="149256"/>
                  </a:lnTo>
                  <a:lnTo>
                    <a:pt x="72143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4" name="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909682" y="6729912"/>
            <a:ext cx="2899904" cy="2174925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3922369" y="8898401"/>
            <a:ext cx="2849880" cy="46545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ctr" marL="12065" marR="5080">
              <a:lnSpc>
                <a:spcPts val="1130"/>
              </a:lnSpc>
              <a:spcBef>
                <a:spcPts val="195"/>
              </a:spcBef>
            </a:pPr>
            <a:r>
              <a:rPr dirty="0" sz="1000" spc="-90">
                <a:solidFill>
                  <a:srgbClr val="1E1916"/>
                </a:solidFill>
                <a:latin typeface="Arial MT"/>
                <a:cs typeface="Arial MT"/>
              </a:rPr>
              <a:t>Mutirão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30">
                <a:solidFill>
                  <a:srgbClr val="1E1916"/>
                </a:solidFill>
                <a:latin typeface="Arial MT"/>
                <a:cs typeface="Arial MT"/>
              </a:rPr>
              <a:t>em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0">
                <a:solidFill>
                  <a:srgbClr val="1E1916"/>
                </a:solidFill>
                <a:latin typeface="Arial MT"/>
                <a:cs typeface="Arial MT"/>
              </a:rPr>
              <a:t>implantação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80">
                <a:solidFill>
                  <a:srgbClr val="1E1916"/>
                </a:solidFill>
                <a:latin typeface="Arial MT"/>
                <a:cs typeface="Arial MT"/>
              </a:rPr>
              <a:t>agrofloresta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30">
                <a:solidFill>
                  <a:srgbClr val="1E1916"/>
                </a:solidFill>
                <a:latin typeface="Arial MT"/>
                <a:cs typeface="Arial MT"/>
              </a:rPr>
              <a:t>em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0">
                <a:solidFill>
                  <a:srgbClr val="1E1916"/>
                </a:solidFill>
                <a:latin typeface="Arial MT"/>
                <a:cs typeface="Arial MT"/>
              </a:rPr>
              <a:t>sistema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75">
                <a:solidFill>
                  <a:srgbClr val="1E1916"/>
                </a:solidFill>
                <a:latin typeface="Arial MT"/>
                <a:cs typeface="Arial MT"/>
              </a:rPr>
              <a:t>multi- </a:t>
            </a:r>
            <a:r>
              <a:rPr dirty="0" sz="1000" spc="-26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75">
                <a:solidFill>
                  <a:srgbClr val="1E1916"/>
                </a:solidFill>
                <a:latin typeface="Arial MT"/>
                <a:cs typeface="Arial MT"/>
              </a:rPr>
              <a:t>extrato: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exêmplo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85">
                <a:solidFill>
                  <a:srgbClr val="1E1916"/>
                </a:solidFill>
                <a:latin typeface="Arial MT"/>
                <a:cs typeface="Arial MT"/>
              </a:rPr>
              <a:t>clássico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tema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sobre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0">
                <a:solidFill>
                  <a:srgbClr val="1E1916"/>
                </a:solidFill>
                <a:latin typeface="Arial MT"/>
                <a:cs typeface="Arial MT"/>
              </a:rPr>
              <a:t>qual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academia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quase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não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tem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conhecimento.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722650" y="10417860"/>
            <a:ext cx="40665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Produção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/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aplicação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biomassa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proteção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dos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solos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=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práticas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fundamentais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na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conversão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agroecológica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7057" y="765418"/>
            <a:ext cx="3037205" cy="662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Defender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 agroecologia enquanto 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ciência,</a:t>
            </a:r>
            <a:r>
              <a:rPr dirty="0" u="sng" sz="1200" spc="-1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é</a:t>
            </a:r>
            <a:r>
              <a:rPr dirty="0" u="sng" sz="1200" spc="-1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estendê-la</a:t>
            </a:r>
            <a:r>
              <a:rPr dirty="0" u="sng" sz="1200" spc="50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inclusive</a:t>
            </a:r>
            <a:r>
              <a:rPr dirty="0" u="sng" sz="1200" spc="-1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à</a:t>
            </a:r>
            <a:r>
              <a:rPr dirty="0" u="sng" sz="1200" spc="-1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biologia </a:t>
            </a:r>
            <a:r>
              <a:rPr dirty="0" sz="1200" spc="-509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15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sociologia</a:t>
            </a:r>
            <a:r>
              <a:rPr dirty="0" u="sng" sz="1200" spc="15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humana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,</a:t>
            </a:r>
            <a:r>
              <a:rPr dirty="0" sz="1200" spc="2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re-inserindo-nos</a:t>
            </a:r>
            <a:r>
              <a:rPr dirty="0" sz="1200" spc="2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05766" y="765418"/>
            <a:ext cx="3037205" cy="662940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forma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definitiva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parte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natureza.</a:t>
            </a:r>
            <a:endParaRPr sz="1200">
              <a:latin typeface="Comic Sans MS"/>
              <a:cs typeface="Comic Sans MS"/>
            </a:endParaRPr>
          </a:p>
          <a:p>
            <a:pPr marL="12700" marR="5080" indent="457200">
              <a:lnSpc>
                <a:spcPct val="116100"/>
              </a:lnSpc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Esta</a:t>
            </a:r>
            <a:r>
              <a:rPr dirty="0" sz="1200" spc="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ampliação</a:t>
            </a:r>
            <a:r>
              <a:rPr dirty="0" sz="1200" spc="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conceitual</a:t>
            </a:r>
            <a:r>
              <a:rPr dirty="0" sz="1200" spc="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pode</a:t>
            </a:r>
            <a:r>
              <a:rPr dirty="0" sz="1200" spc="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ser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definida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como: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1577" y="0"/>
            <a:ext cx="7561580" cy="711200"/>
            <a:chOff x="-1577" y="0"/>
            <a:chExt cx="7561580" cy="711200"/>
          </a:xfrm>
        </p:grpSpPr>
        <p:sp>
          <p:nvSpPr>
            <p:cNvPr id="5" name="object 5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17691" y="264480"/>
              <a:ext cx="423524" cy="445943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32056" y="387578"/>
            <a:ext cx="977265" cy="2260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437873" y="0"/>
            <a:ext cx="965835" cy="661035"/>
            <a:chOff x="3437873" y="0"/>
            <a:chExt cx="965835" cy="661035"/>
          </a:xfrm>
        </p:grpSpPr>
        <p:sp>
          <p:nvSpPr>
            <p:cNvPr id="10" name="object 10"/>
            <p:cNvSpPr/>
            <p:nvPr/>
          </p:nvSpPr>
          <p:spPr>
            <a:xfrm>
              <a:off x="3437873" y="628368"/>
              <a:ext cx="965835" cy="32384"/>
            </a:xfrm>
            <a:custGeom>
              <a:avLst/>
              <a:gdLst/>
              <a:ahLst/>
              <a:cxnLst/>
              <a:rect l="l" t="t" r="r" b="b"/>
              <a:pathLst>
                <a:path w="965835" h="32384">
                  <a:moveTo>
                    <a:pt x="960076" y="0"/>
                  </a:moveTo>
                  <a:lnTo>
                    <a:pt x="12247" y="0"/>
                  </a:lnTo>
                  <a:lnTo>
                    <a:pt x="5511" y="0"/>
                  </a:lnTo>
                  <a:lnTo>
                    <a:pt x="0" y="7222"/>
                  </a:lnTo>
                  <a:lnTo>
                    <a:pt x="0" y="24879"/>
                  </a:lnTo>
                  <a:lnTo>
                    <a:pt x="5511" y="32097"/>
                  </a:lnTo>
                  <a:lnTo>
                    <a:pt x="960076" y="32097"/>
                  </a:lnTo>
                  <a:lnTo>
                    <a:pt x="965588" y="24879"/>
                  </a:lnTo>
                  <a:lnTo>
                    <a:pt x="965588" y="7222"/>
                  </a:lnTo>
                  <a:lnTo>
                    <a:pt x="960076" y="0"/>
                  </a:lnTo>
                  <a:close/>
                </a:path>
              </a:pathLst>
            </a:custGeom>
            <a:solidFill>
              <a:srgbClr val="7CBC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30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90043" y="1556109"/>
            <a:ext cx="6365875" cy="7830820"/>
            <a:chOff x="590043" y="1556109"/>
            <a:chExt cx="6365875" cy="783082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0043" y="3376562"/>
              <a:ext cx="6365793" cy="600996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6791" y="1556109"/>
              <a:ext cx="5856508" cy="1981200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919010" y="1616535"/>
            <a:ext cx="5130165" cy="1482090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3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agroecologia</a:t>
            </a:r>
            <a:r>
              <a:rPr dirty="0" sz="1200" spc="-4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endParaRPr sz="1200">
              <a:latin typeface="Comic Sans MS"/>
              <a:cs typeface="Comic Sans MS"/>
            </a:endParaRPr>
          </a:p>
          <a:p>
            <a:pPr algn="ctr" marL="800100" marR="792480" indent="-635">
              <a:lnSpc>
                <a:spcPct val="116100"/>
              </a:lnSpc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ciência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fundamentada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co-evolução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dos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seres,</a:t>
            </a:r>
            <a:r>
              <a:rPr dirty="0" sz="12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em</a:t>
            </a:r>
            <a:r>
              <a:rPr dirty="0" sz="1200" spc="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interações</a:t>
            </a:r>
            <a:r>
              <a:rPr dirty="0" u="sng" sz="1200" spc="-1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positivas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,</a:t>
            </a:r>
            <a:r>
              <a:rPr dirty="0" sz="1200" spc="-1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u="sng" sz="1200" spc="26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cooperação</a:t>
            </a:r>
            <a:r>
              <a:rPr dirty="0" sz="1200" spc="-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05" b="1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endParaRPr sz="1200">
              <a:latin typeface="Comic Sans MS"/>
              <a:cs typeface="Comic Sans MS"/>
            </a:endParaRPr>
          </a:p>
          <a:p>
            <a:pPr algn="ctr" marL="12700" marR="5080">
              <a:lnSpc>
                <a:spcPct val="116100"/>
              </a:lnSpc>
            </a:pP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complementariedade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10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4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interdependência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,</a:t>
            </a:r>
            <a:r>
              <a:rPr dirty="0" sz="1200" spc="-17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re-estabelece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75" b="1">
                <a:solidFill>
                  <a:srgbClr val="1E1916"/>
                </a:solidFill>
                <a:latin typeface="Comic Sans MS"/>
                <a:cs typeface="Comic Sans MS"/>
              </a:rPr>
              <a:t>relação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humana na natureza.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Resulta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ecologia aplicada às relações humanas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sobrevivêncicia,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convivência e</a:t>
            </a:r>
            <a:r>
              <a:rPr dirty="0" sz="1200" spc="3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produtiva</a:t>
            </a:r>
            <a:r>
              <a:rPr dirty="0" sz="1200" spc="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 natureza.</a:t>
            </a:r>
            <a:endParaRPr sz="1200">
              <a:latin typeface="Comic Sans MS"/>
              <a:cs typeface="Comic Sans MS"/>
            </a:endParaRPr>
          </a:p>
          <a:p>
            <a:pPr algn="ctr">
              <a:lnSpc>
                <a:spcPts val="1435"/>
              </a:lnSpc>
            </a:pPr>
            <a:r>
              <a:rPr dirty="0" sz="1200" i="1">
                <a:solidFill>
                  <a:srgbClr val="1E1916"/>
                </a:solidFill>
                <a:latin typeface="Arial"/>
                <a:cs typeface="Arial"/>
              </a:rPr>
              <a:t>(Arl,</a:t>
            </a:r>
            <a:r>
              <a:rPr dirty="0" sz="1200" spc="-35" i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1E1916"/>
                </a:solidFill>
                <a:latin typeface="Arial"/>
                <a:cs typeface="Arial"/>
              </a:rPr>
              <a:t>2007)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89819" y="5702630"/>
            <a:ext cx="7470775" cy="4989830"/>
            <a:chOff x="89819" y="5702630"/>
            <a:chExt cx="7470775" cy="4989830"/>
          </a:xfrm>
        </p:grpSpPr>
        <p:sp>
          <p:nvSpPr>
            <p:cNvPr id="18" name="object 18"/>
            <p:cNvSpPr/>
            <p:nvPr/>
          </p:nvSpPr>
          <p:spPr>
            <a:xfrm>
              <a:off x="89819" y="9409434"/>
              <a:ext cx="7470775" cy="1282700"/>
            </a:xfrm>
            <a:custGeom>
              <a:avLst/>
              <a:gdLst/>
              <a:ahLst/>
              <a:cxnLst/>
              <a:rect l="l" t="t" r="r" b="b"/>
              <a:pathLst>
                <a:path w="7470775" h="1282700">
                  <a:moveTo>
                    <a:pt x="0" y="0"/>
                  </a:moveTo>
                  <a:lnTo>
                    <a:pt x="7470180" y="0"/>
                  </a:lnTo>
                  <a:lnTo>
                    <a:pt x="7470180" y="1282565"/>
                  </a:lnTo>
                  <a:lnTo>
                    <a:pt x="0" y="12825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6969" y="9497231"/>
              <a:ext cx="1602014" cy="101798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88617" y="9497434"/>
              <a:ext cx="922233" cy="98054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92251" y="9505842"/>
              <a:ext cx="1034790" cy="97285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94460" y="9492479"/>
              <a:ext cx="1177109" cy="106636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24361" y="9497742"/>
              <a:ext cx="959223" cy="99373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84370" y="9491867"/>
              <a:ext cx="1038956" cy="98817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33986" y="9492803"/>
              <a:ext cx="754700" cy="101535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59851" y="5702630"/>
              <a:ext cx="2385223" cy="2651101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26969" y="10478699"/>
              <a:ext cx="7326630" cy="149860"/>
            </a:xfrm>
            <a:custGeom>
              <a:avLst/>
              <a:gdLst/>
              <a:ahLst/>
              <a:cxnLst/>
              <a:rect l="l" t="t" r="r" b="b"/>
              <a:pathLst>
                <a:path w="7326630" h="149859">
                  <a:moveTo>
                    <a:pt x="7326302" y="0"/>
                  </a:moveTo>
                  <a:lnTo>
                    <a:pt x="0" y="0"/>
                  </a:lnTo>
                  <a:lnTo>
                    <a:pt x="0" y="149256"/>
                  </a:lnTo>
                  <a:lnTo>
                    <a:pt x="7326302" y="149256"/>
                  </a:lnTo>
                  <a:lnTo>
                    <a:pt x="73263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226969" y="10478699"/>
            <a:ext cx="7333615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935"/>
              </a:lnSpc>
            </a:pP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Produção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agroecológica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Núcleo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Sul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Rio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Grande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Sul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215686" y="8335282"/>
            <a:ext cx="2531745" cy="32194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 indent="92075">
              <a:lnSpc>
                <a:spcPts val="1130"/>
              </a:lnSpc>
              <a:spcBef>
                <a:spcPts val="195"/>
              </a:spcBef>
            </a:pP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Desenho</a:t>
            </a: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80">
                <a:solidFill>
                  <a:srgbClr val="1E1916"/>
                </a:solidFill>
                <a:latin typeface="Arial MT"/>
                <a:cs typeface="Arial MT"/>
              </a:rPr>
              <a:t>Cartilha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 educação </a:t>
            </a:r>
            <a:r>
              <a:rPr dirty="0" sz="1000" spc="-90">
                <a:solidFill>
                  <a:srgbClr val="1E1916"/>
                </a:solidFill>
                <a:latin typeface="Arial MT"/>
                <a:cs typeface="Arial MT"/>
              </a:rPr>
              <a:t>ambiental </a:t>
            </a:r>
            <a:r>
              <a:rPr dirty="0" sz="1000" spc="-85">
                <a:solidFill>
                  <a:srgbClr val="1E1916"/>
                </a:solidFill>
                <a:latin typeface="Arial MT"/>
                <a:cs typeface="Arial MT"/>
              </a:rPr>
              <a:t>Ciência- </a:t>
            </a:r>
            <a:r>
              <a:rPr dirty="0" sz="10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0">
                <a:solidFill>
                  <a:srgbClr val="1E1916"/>
                </a:solidFill>
                <a:latin typeface="Arial MT"/>
                <a:cs typeface="Arial MT"/>
              </a:rPr>
              <a:t>Consciência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6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85">
                <a:solidFill>
                  <a:srgbClr val="1E1916"/>
                </a:solidFill>
                <a:latin typeface="Arial MT"/>
                <a:cs typeface="Arial MT"/>
              </a:rPr>
              <a:t>Série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85">
                <a:solidFill>
                  <a:srgbClr val="1E1916"/>
                </a:solidFill>
                <a:latin typeface="Arial MT"/>
                <a:cs typeface="Arial MT"/>
              </a:rPr>
              <a:t>Exolicitando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conexões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6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0">
                <a:solidFill>
                  <a:srgbClr val="1E1916"/>
                </a:solidFill>
                <a:latin typeface="Arial MT"/>
                <a:cs typeface="Arial MT"/>
              </a:rPr>
              <a:t>(no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80">
                <a:solidFill>
                  <a:srgbClr val="1E1916"/>
                </a:solidFill>
                <a:latin typeface="Arial MT"/>
                <a:cs typeface="Arial MT"/>
              </a:rPr>
              <a:t>prelo)</a:t>
            </a:r>
            <a:endParaRPr sz="1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4169" y="4380613"/>
            <a:ext cx="54114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75" b="1" i="1">
                <a:solidFill>
                  <a:srgbClr val="1E1916"/>
                </a:solidFill>
                <a:latin typeface="Arial"/>
                <a:cs typeface="Arial"/>
              </a:rPr>
              <a:t>Ilustrando</a:t>
            </a:r>
            <a:r>
              <a:rPr dirty="0" sz="1200" spc="315" b="1" i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200" spc="795" b="1" i="1">
                <a:solidFill>
                  <a:srgbClr val="1E1916"/>
                </a:solidFill>
                <a:latin typeface="Arial"/>
                <a:cs typeface="Arial"/>
              </a:rPr>
              <a:t>numa</a:t>
            </a:r>
            <a:r>
              <a:rPr dirty="0" sz="1200" spc="325" b="1" i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200" spc="560" b="1" i="1">
                <a:solidFill>
                  <a:srgbClr val="1E1916"/>
                </a:solidFill>
                <a:latin typeface="Arial"/>
                <a:cs typeface="Arial"/>
              </a:rPr>
              <a:t>prática</a:t>
            </a:r>
            <a:r>
              <a:rPr dirty="0" sz="1200" spc="325" b="1" i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200" spc="555" b="1" i="1">
                <a:solidFill>
                  <a:srgbClr val="1E1916"/>
                </a:solidFill>
                <a:latin typeface="Arial"/>
                <a:cs typeface="Arial"/>
              </a:rPr>
              <a:t>agroflorestal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52118" y="5047848"/>
            <a:ext cx="4553798" cy="368967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2884" y="8762403"/>
            <a:ext cx="6411595" cy="509905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algn="just" marL="12700" marR="5080">
              <a:lnSpc>
                <a:spcPts val="1250"/>
              </a:lnSpc>
              <a:spcBef>
                <a:spcPts val="200"/>
              </a:spcBef>
            </a:pPr>
            <a:r>
              <a:rPr dirty="0" sz="1100" spc="-100">
                <a:solidFill>
                  <a:srgbClr val="1E1916"/>
                </a:solidFill>
                <a:latin typeface="Arial MT"/>
                <a:cs typeface="Arial MT"/>
              </a:rPr>
              <a:t>Esta </a:t>
            </a:r>
            <a:r>
              <a:rPr dirty="0" sz="1100" spc="-120">
                <a:solidFill>
                  <a:srgbClr val="1E1916"/>
                </a:solidFill>
                <a:latin typeface="Arial MT"/>
                <a:cs typeface="Arial MT"/>
              </a:rPr>
              <a:t>imagem </a:t>
            </a:r>
            <a:r>
              <a:rPr dirty="0" sz="1100" spc="-114">
                <a:solidFill>
                  <a:srgbClr val="1E1916"/>
                </a:solidFill>
                <a:latin typeface="Arial MT"/>
                <a:cs typeface="Arial MT"/>
              </a:rPr>
              <a:t>é </a:t>
            </a:r>
            <a:r>
              <a:rPr dirty="0" sz="1100" spc="-140">
                <a:solidFill>
                  <a:srgbClr val="1E1916"/>
                </a:solidFill>
                <a:latin typeface="Arial MT"/>
                <a:cs typeface="Arial MT"/>
              </a:rPr>
              <a:t>um </a:t>
            </a:r>
            <a:r>
              <a:rPr dirty="0" sz="1100" spc="-110">
                <a:solidFill>
                  <a:srgbClr val="1E1916"/>
                </a:solidFill>
                <a:latin typeface="Arial MT"/>
                <a:cs typeface="Arial MT"/>
              </a:rPr>
              <a:t>exêmplo </a:t>
            </a:r>
            <a:r>
              <a:rPr dirty="0" sz="1100" spc="-114">
                <a:solidFill>
                  <a:srgbClr val="1E1916"/>
                </a:solidFill>
                <a:latin typeface="Arial MT"/>
                <a:cs typeface="Arial MT"/>
              </a:rPr>
              <a:t>da </a:t>
            </a:r>
            <a:r>
              <a:rPr dirty="0" sz="1100" spc="-105">
                <a:solidFill>
                  <a:srgbClr val="1E1916"/>
                </a:solidFill>
                <a:latin typeface="Arial MT"/>
                <a:cs typeface="Arial MT"/>
              </a:rPr>
              <a:t>capacidade </a:t>
            </a:r>
            <a:r>
              <a:rPr dirty="0" sz="1100" spc="-114">
                <a:solidFill>
                  <a:srgbClr val="1E1916"/>
                </a:solidFill>
                <a:latin typeface="Arial MT"/>
                <a:cs typeface="Arial MT"/>
              </a:rPr>
              <a:t>de </a:t>
            </a:r>
            <a:r>
              <a:rPr dirty="0" sz="1100" spc="-95">
                <a:solidFill>
                  <a:srgbClr val="1E1916"/>
                </a:solidFill>
                <a:latin typeface="Arial MT"/>
                <a:cs typeface="Arial MT"/>
              </a:rPr>
              <a:t>interação </a:t>
            </a:r>
            <a:r>
              <a:rPr dirty="0" sz="1100" spc="-120">
                <a:solidFill>
                  <a:srgbClr val="1E1916"/>
                </a:solidFill>
                <a:latin typeface="Arial MT"/>
                <a:cs typeface="Arial MT"/>
              </a:rPr>
              <a:t>humana </a:t>
            </a:r>
            <a:r>
              <a:rPr dirty="0" sz="1100" spc="-85">
                <a:solidFill>
                  <a:srgbClr val="1E1916"/>
                </a:solidFill>
                <a:latin typeface="Arial MT"/>
                <a:cs typeface="Arial MT"/>
              </a:rPr>
              <a:t>positiva </a:t>
            </a:r>
            <a:r>
              <a:rPr dirty="0" sz="1100" spc="-114">
                <a:solidFill>
                  <a:srgbClr val="1E1916"/>
                </a:solidFill>
                <a:latin typeface="Arial MT"/>
                <a:cs typeface="Arial MT"/>
              </a:rPr>
              <a:t>na </a:t>
            </a:r>
            <a:r>
              <a:rPr dirty="0" sz="1100" spc="-100">
                <a:solidFill>
                  <a:srgbClr val="1E1916"/>
                </a:solidFill>
                <a:latin typeface="Arial MT"/>
                <a:cs typeface="Arial MT"/>
              </a:rPr>
              <a:t>natureza </a:t>
            </a:r>
            <a:r>
              <a:rPr dirty="0" sz="1100" spc="-70">
                <a:solidFill>
                  <a:srgbClr val="1E1916"/>
                </a:solidFill>
                <a:latin typeface="Arial MT"/>
                <a:cs typeface="Arial MT"/>
              </a:rPr>
              <a:t>- </a:t>
            </a:r>
            <a:r>
              <a:rPr dirty="0" sz="1100" spc="-80">
                <a:solidFill>
                  <a:srgbClr val="1E1916"/>
                </a:solidFill>
                <a:latin typeface="Arial MT"/>
                <a:cs typeface="Arial MT"/>
              </a:rPr>
              <a:t>Isto </a:t>
            </a:r>
            <a:r>
              <a:rPr dirty="0" sz="1100" spc="-100">
                <a:solidFill>
                  <a:srgbClr val="1E1916"/>
                </a:solidFill>
                <a:latin typeface="Arial MT"/>
                <a:cs typeface="Arial MT"/>
              </a:rPr>
              <a:t>era </a:t>
            </a:r>
            <a:r>
              <a:rPr dirty="0" sz="1100" spc="-140">
                <a:solidFill>
                  <a:srgbClr val="1E1916"/>
                </a:solidFill>
                <a:latin typeface="Arial MT"/>
                <a:cs typeface="Arial MT"/>
              </a:rPr>
              <a:t>um </a:t>
            </a:r>
            <a:r>
              <a:rPr dirty="0" sz="1100" spc="-95">
                <a:solidFill>
                  <a:srgbClr val="1E1916"/>
                </a:solidFill>
                <a:latin typeface="Arial MT"/>
                <a:cs typeface="Arial MT"/>
              </a:rPr>
              <a:t>solo </a:t>
            </a:r>
            <a:r>
              <a:rPr dirty="0" sz="1100" spc="-110">
                <a:solidFill>
                  <a:srgbClr val="1E1916"/>
                </a:solidFill>
                <a:latin typeface="Arial MT"/>
                <a:cs typeface="Arial MT"/>
              </a:rPr>
              <a:t>degradado </a:t>
            </a:r>
            <a:r>
              <a:rPr dirty="0" sz="1100" spc="-114">
                <a:solidFill>
                  <a:srgbClr val="1E1916"/>
                </a:solidFill>
                <a:latin typeface="Arial MT"/>
                <a:cs typeface="Arial MT"/>
              </a:rPr>
              <a:t>tomado </a:t>
            </a:r>
            <a:r>
              <a:rPr dirty="0" sz="1100" spc="-100">
                <a:solidFill>
                  <a:srgbClr val="1E1916"/>
                </a:solidFill>
                <a:latin typeface="Arial MT"/>
                <a:cs typeface="Arial MT"/>
              </a:rPr>
              <a:t>por </a:t>
            </a:r>
            <a:r>
              <a:rPr dirty="0" sz="1100" spc="-9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85">
                <a:solidFill>
                  <a:srgbClr val="1E1916"/>
                </a:solidFill>
                <a:latin typeface="Arial MT"/>
                <a:cs typeface="Arial MT"/>
              </a:rPr>
              <a:t>brachiária,</a:t>
            </a:r>
            <a:r>
              <a:rPr dirty="0" sz="1100" spc="-1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05">
                <a:solidFill>
                  <a:srgbClr val="1E1916"/>
                </a:solidFill>
                <a:latin typeface="Arial MT"/>
                <a:cs typeface="Arial MT"/>
              </a:rPr>
              <a:t>basicamente</a:t>
            </a:r>
            <a:r>
              <a:rPr dirty="0" sz="1100" spc="-1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25">
                <a:solidFill>
                  <a:srgbClr val="1E1916"/>
                </a:solidFill>
                <a:latin typeface="Arial MT"/>
                <a:cs typeface="Arial MT"/>
              </a:rPr>
              <a:t>com</a:t>
            </a:r>
            <a:r>
              <a:rPr dirty="0" sz="1100" spc="-1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10">
                <a:solidFill>
                  <a:srgbClr val="1E1916"/>
                </a:solidFill>
                <a:latin typeface="Arial MT"/>
                <a:cs typeface="Arial MT"/>
              </a:rPr>
              <a:t>adubação</a:t>
            </a:r>
            <a:r>
              <a:rPr dirty="0" sz="1100" spc="-1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95">
                <a:solidFill>
                  <a:srgbClr val="1E1916"/>
                </a:solidFill>
                <a:latin typeface="Arial MT"/>
                <a:cs typeface="Arial MT"/>
              </a:rPr>
              <a:t>verde,</a:t>
            </a:r>
            <a:r>
              <a:rPr dirty="0" sz="1100" spc="-1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20">
                <a:solidFill>
                  <a:srgbClr val="1E1916"/>
                </a:solidFill>
                <a:latin typeface="Arial MT"/>
                <a:cs typeface="Arial MT"/>
              </a:rPr>
              <a:t>mudas</a:t>
            </a:r>
            <a:r>
              <a:rPr dirty="0" sz="1100" spc="-1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14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100" spc="-1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10">
                <a:solidFill>
                  <a:srgbClr val="1E1916"/>
                </a:solidFill>
                <a:latin typeface="Arial MT"/>
                <a:cs typeface="Arial MT"/>
              </a:rPr>
              <a:t>sementes</a:t>
            </a:r>
            <a:r>
              <a:rPr dirty="0" sz="1100" spc="-1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95">
                <a:solidFill>
                  <a:srgbClr val="1E1916"/>
                </a:solidFill>
                <a:latin typeface="Arial MT"/>
                <a:cs typeface="Arial MT"/>
              </a:rPr>
              <a:t>está</a:t>
            </a:r>
            <a:r>
              <a:rPr dirty="0" sz="1100" spc="-1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05">
                <a:solidFill>
                  <a:srgbClr val="1E1916"/>
                </a:solidFill>
                <a:latin typeface="Arial MT"/>
                <a:cs typeface="Arial MT"/>
              </a:rPr>
              <a:t>se</a:t>
            </a:r>
            <a:r>
              <a:rPr dirty="0" sz="1100" spc="-1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00">
                <a:solidFill>
                  <a:srgbClr val="1E1916"/>
                </a:solidFill>
                <a:latin typeface="Arial MT"/>
                <a:cs typeface="Arial MT"/>
              </a:rPr>
              <a:t>tranformando</a:t>
            </a:r>
            <a:r>
              <a:rPr dirty="0" sz="1100" spc="-1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40">
                <a:solidFill>
                  <a:srgbClr val="1E1916"/>
                </a:solidFill>
                <a:latin typeface="Arial MT"/>
                <a:cs typeface="Arial MT"/>
              </a:rPr>
              <a:t>em</a:t>
            </a:r>
            <a:r>
              <a:rPr dirty="0" sz="1100" spc="-130">
                <a:solidFill>
                  <a:srgbClr val="1E1916"/>
                </a:solidFill>
                <a:latin typeface="Arial MT"/>
                <a:cs typeface="Arial MT"/>
              </a:rPr>
              <a:t> uma</a:t>
            </a:r>
            <a:r>
              <a:rPr dirty="0" sz="1100" spc="-1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90">
                <a:solidFill>
                  <a:srgbClr val="1E1916"/>
                </a:solidFill>
                <a:latin typeface="Arial MT"/>
                <a:cs typeface="Arial MT"/>
              </a:rPr>
              <a:t>agrofloresta</a:t>
            </a:r>
            <a:r>
              <a:rPr dirty="0" sz="1100" spc="-1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95">
                <a:solidFill>
                  <a:srgbClr val="1E1916"/>
                </a:solidFill>
                <a:latin typeface="Arial MT"/>
                <a:cs typeface="Arial MT"/>
              </a:rPr>
              <a:t>produtiva</a:t>
            </a:r>
            <a:r>
              <a:rPr dirty="0" sz="1100" spc="-1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10">
                <a:solidFill>
                  <a:srgbClr val="1E1916"/>
                </a:solidFill>
                <a:latin typeface="Arial MT"/>
                <a:cs typeface="Arial MT"/>
              </a:rPr>
              <a:t>desde</a:t>
            </a:r>
            <a:r>
              <a:rPr dirty="0" sz="1100" spc="-1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14">
                <a:solidFill>
                  <a:srgbClr val="1E1916"/>
                </a:solidFill>
                <a:latin typeface="Arial MT"/>
                <a:cs typeface="Arial MT"/>
              </a:rPr>
              <a:t>de </a:t>
            </a:r>
            <a:r>
              <a:rPr dirty="0" sz="1100" spc="-29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14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1100" spc="-16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80">
                <a:solidFill>
                  <a:srgbClr val="1E1916"/>
                </a:solidFill>
                <a:latin typeface="Arial MT"/>
                <a:cs typeface="Arial MT"/>
              </a:rPr>
              <a:t>início</a:t>
            </a:r>
            <a:r>
              <a:rPr dirty="0" sz="1100" spc="-15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14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1100" spc="-16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10">
                <a:solidFill>
                  <a:srgbClr val="1E1916"/>
                </a:solidFill>
                <a:latin typeface="Arial MT"/>
                <a:cs typeface="Arial MT"/>
              </a:rPr>
              <a:t>sua</a:t>
            </a:r>
            <a:r>
              <a:rPr dirty="0" sz="1100" spc="-15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00">
                <a:solidFill>
                  <a:srgbClr val="1E1916"/>
                </a:solidFill>
                <a:latin typeface="Arial MT"/>
                <a:cs typeface="Arial MT"/>
              </a:rPr>
              <a:t>implantação</a:t>
            </a:r>
            <a:r>
              <a:rPr dirty="0" sz="1100" spc="-15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7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1100" spc="-16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00">
                <a:solidFill>
                  <a:srgbClr val="1E1916"/>
                </a:solidFill>
                <a:latin typeface="Arial MT"/>
                <a:cs typeface="Arial MT"/>
              </a:rPr>
              <a:t>Barra</a:t>
            </a:r>
            <a:r>
              <a:rPr dirty="0" sz="1100" spc="-16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14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1100" spc="-17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00">
                <a:solidFill>
                  <a:srgbClr val="1E1916"/>
                </a:solidFill>
                <a:latin typeface="Arial MT"/>
                <a:cs typeface="Arial MT"/>
              </a:rPr>
              <a:t>Turvo/</a:t>
            </a:r>
            <a:r>
              <a:rPr dirty="0" sz="1100" spc="-15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35">
                <a:solidFill>
                  <a:srgbClr val="1E1916"/>
                </a:solidFill>
                <a:latin typeface="Arial MT"/>
                <a:cs typeface="Arial MT"/>
              </a:rPr>
              <a:t>SP</a:t>
            </a:r>
            <a:r>
              <a:rPr dirty="0" sz="1100" spc="-1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i="1">
                <a:solidFill>
                  <a:srgbClr val="1E1916"/>
                </a:solidFill>
                <a:latin typeface="Times New Roman"/>
                <a:cs typeface="Times New Roman"/>
              </a:rPr>
              <a:t>(foto</a:t>
            </a:r>
            <a:r>
              <a:rPr dirty="0" sz="1100" spc="-114" i="1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100" spc="-15" i="1">
                <a:solidFill>
                  <a:srgbClr val="1E1916"/>
                </a:solidFill>
                <a:latin typeface="Times New Roman"/>
                <a:cs typeface="Times New Roman"/>
              </a:rPr>
              <a:t>Valdemarl).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4134149"/>
            <a:ext cx="7560309" cy="6558280"/>
            <a:chOff x="0" y="4134149"/>
            <a:chExt cx="7560309" cy="6558280"/>
          </a:xfrm>
        </p:grpSpPr>
        <p:sp>
          <p:nvSpPr>
            <p:cNvPr id="6" name="object 6"/>
            <p:cNvSpPr/>
            <p:nvPr/>
          </p:nvSpPr>
          <p:spPr>
            <a:xfrm>
              <a:off x="531529" y="4184949"/>
              <a:ext cx="6507480" cy="5224780"/>
            </a:xfrm>
            <a:custGeom>
              <a:avLst/>
              <a:gdLst/>
              <a:ahLst/>
              <a:cxnLst/>
              <a:rect l="l" t="t" r="r" b="b"/>
              <a:pathLst>
                <a:path w="6507480" h="5224780">
                  <a:moveTo>
                    <a:pt x="6507284" y="0"/>
                  </a:moveTo>
                  <a:lnTo>
                    <a:pt x="0" y="0"/>
                  </a:lnTo>
                  <a:lnTo>
                    <a:pt x="0" y="5224485"/>
                  </a:lnTo>
                  <a:lnTo>
                    <a:pt x="6507284" y="5224485"/>
                  </a:lnTo>
                  <a:lnTo>
                    <a:pt x="6507284" y="0"/>
                  </a:lnTo>
                  <a:close/>
                </a:path>
              </a:pathLst>
            </a:custGeom>
            <a:ln w="101598">
              <a:solidFill>
                <a:srgbClr val="BFDB6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20623" y="7367578"/>
              <a:ext cx="973414" cy="84835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9409434"/>
              <a:ext cx="7560309" cy="1282700"/>
            </a:xfrm>
            <a:custGeom>
              <a:avLst/>
              <a:gdLst/>
              <a:ahLst/>
              <a:cxnLst/>
              <a:rect l="l" t="t" r="r" b="b"/>
              <a:pathLst>
                <a:path w="7560309" h="1282700">
                  <a:moveTo>
                    <a:pt x="0" y="1282565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1282565"/>
                  </a:lnTo>
                  <a:lnTo>
                    <a:pt x="0" y="1282565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894" y="9505428"/>
              <a:ext cx="1577454" cy="101265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81521" y="9498870"/>
              <a:ext cx="1298299" cy="106933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84415" y="9494528"/>
              <a:ext cx="1431075" cy="107330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28635" y="9499492"/>
              <a:ext cx="1321348" cy="106321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48198" y="9500954"/>
              <a:ext cx="1338063" cy="107457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14894" y="10478699"/>
              <a:ext cx="5935345" cy="149860"/>
            </a:xfrm>
            <a:custGeom>
              <a:avLst/>
              <a:gdLst/>
              <a:ahLst/>
              <a:cxnLst/>
              <a:rect l="l" t="t" r="r" b="b"/>
              <a:pathLst>
                <a:path w="5935345" h="149859">
                  <a:moveTo>
                    <a:pt x="5935089" y="0"/>
                  </a:moveTo>
                  <a:lnTo>
                    <a:pt x="0" y="0"/>
                  </a:lnTo>
                  <a:lnTo>
                    <a:pt x="0" y="149256"/>
                  </a:lnTo>
                  <a:lnTo>
                    <a:pt x="5935089" y="149256"/>
                  </a:lnTo>
                  <a:lnTo>
                    <a:pt x="59350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1969823" y="10462532"/>
            <a:ext cx="22256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Produção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agroecológica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Núcleo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Sul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Rio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Grande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Sul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151535" y="10488085"/>
            <a:ext cx="1334770" cy="149860"/>
          </a:xfrm>
          <a:custGeom>
            <a:avLst/>
            <a:gdLst/>
            <a:ahLst/>
            <a:cxnLst/>
            <a:rect l="l" t="t" r="r" b="b"/>
            <a:pathLst>
              <a:path w="1334770" h="149859">
                <a:moveTo>
                  <a:pt x="1334725" y="0"/>
                </a:moveTo>
                <a:lnTo>
                  <a:pt x="0" y="0"/>
                </a:lnTo>
                <a:lnTo>
                  <a:pt x="0" y="149256"/>
                </a:lnTo>
                <a:lnTo>
                  <a:pt x="1334725" y="149256"/>
                </a:lnTo>
                <a:lnTo>
                  <a:pt x="13347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6468131" y="10471918"/>
            <a:ext cx="7016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Planalto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norte/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SC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-1577" y="0"/>
            <a:ext cx="7561580" cy="247015"/>
            <a:chOff x="-1577" y="0"/>
            <a:chExt cx="7561580" cy="247015"/>
          </a:xfrm>
        </p:grpSpPr>
        <p:sp>
          <p:nvSpPr>
            <p:cNvPr id="19" name="object 19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31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017691" y="264480"/>
            <a:ext cx="423524" cy="445943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437873" y="628368"/>
            <a:ext cx="965835" cy="32384"/>
          </a:xfrm>
          <a:custGeom>
            <a:avLst/>
            <a:gdLst/>
            <a:ahLst/>
            <a:cxnLst/>
            <a:rect l="l" t="t" r="r" b="b"/>
            <a:pathLst>
              <a:path w="965835" h="32384">
                <a:moveTo>
                  <a:pt x="960076" y="0"/>
                </a:moveTo>
                <a:lnTo>
                  <a:pt x="12247" y="0"/>
                </a:lnTo>
                <a:lnTo>
                  <a:pt x="5511" y="0"/>
                </a:lnTo>
                <a:lnTo>
                  <a:pt x="0" y="7222"/>
                </a:lnTo>
                <a:lnTo>
                  <a:pt x="0" y="24879"/>
                </a:lnTo>
                <a:lnTo>
                  <a:pt x="5511" y="32097"/>
                </a:lnTo>
                <a:lnTo>
                  <a:pt x="960076" y="32097"/>
                </a:lnTo>
                <a:lnTo>
                  <a:pt x="965588" y="24879"/>
                </a:lnTo>
                <a:lnTo>
                  <a:pt x="965588" y="7222"/>
                </a:lnTo>
                <a:lnTo>
                  <a:pt x="960076" y="0"/>
                </a:lnTo>
                <a:close/>
              </a:path>
            </a:pathLst>
          </a:custGeom>
          <a:solidFill>
            <a:srgbClr val="7CBC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2411302" y="387578"/>
            <a:ext cx="2778125" cy="58928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033144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dirty="0" u="heavy" sz="1400" b="1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Aplicando</a:t>
            </a:r>
            <a:r>
              <a:rPr dirty="0" u="heavy" sz="1400" spc="-30" b="1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b="1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nas</a:t>
            </a:r>
            <a:r>
              <a:rPr dirty="0" u="heavy" sz="1400" spc="-30" b="1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b="1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práticas</a:t>
            </a:r>
            <a:r>
              <a:rPr dirty="0" u="heavy" sz="1400" spc="-30" b="1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b="1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agrícolas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41467" y="1032130"/>
            <a:ext cx="3032760" cy="29991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Inicialmente é preciso recompor os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sistemas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produção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agricultura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familiar/ camponesa, já que o agricultor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deixou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ser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agricultor,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tornou: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“produtor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fumo”,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”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produtor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pokan”,”produtor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leite”, “produtor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tomate”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entre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outros.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Historicamente, esses sistemas se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embasavam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diversificação</a:t>
            </a:r>
            <a:r>
              <a:rPr dirty="0" sz="1200" spc="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na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integração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complementar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atividades,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onde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autoconsumo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era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estratégia 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fundamental.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diversificação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propiciava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uma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melhor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adequação</a:t>
            </a:r>
            <a:r>
              <a:rPr dirty="0" sz="1200" spc="-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ambiental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unidade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005239" y="1032130"/>
            <a:ext cx="3032760" cy="29991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produção,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onde</a:t>
            </a:r>
            <a:r>
              <a:rPr dirty="0" sz="1200" spc="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cada</a:t>
            </a:r>
            <a:r>
              <a:rPr dirty="0" sz="1200" spc="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atividade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era 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implantada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ambiente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mais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adequado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para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mesma, além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possibilitar rotações 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consorciações.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aduba-se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solo,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quer dizer, alimenta-se a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“vida do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solo” 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apenas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planta.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Assim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ocorre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natureza,</a:t>
            </a:r>
            <a:r>
              <a:rPr dirty="0" sz="1200" spc="-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</a:t>
            </a:r>
            <a:r>
              <a:rPr dirty="0" sz="12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ciclo</a:t>
            </a:r>
            <a:r>
              <a:rPr dirty="0" sz="12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fertilidade</a:t>
            </a:r>
            <a:r>
              <a:rPr dirty="0" sz="12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natural.</a:t>
            </a:r>
            <a:r>
              <a:rPr dirty="0" sz="1200" spc="-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aumento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produção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produtividade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é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resultado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aumento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fertilidade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sistema,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sendo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esta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depende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apenas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nutrientes.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produção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biomassa e proteção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solo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são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práticas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iniciais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fundamentais.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80895" y="4576953"/>
            <a:ext cx="2550160" cy="4161154"/>
            <a:chOff x="580895" y="4576953"/>
            <a:chExt cx="2550160" cy="4161154"/>
          </a:xfrm>
        </p:grpSpPr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3300" y="6201403"/>
              <a:ext cx="2000736" cy="167341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0895" y="7829629"/>
              <a:ext cx="1087625" cy="90678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97785" y="7744013"/>
              <a:ext cx="986251" cy="99372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896656" y="7937949"/>
              <a:ext cx="173506" cy="12622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247854" y="7520882"/>
              <a:ext cx="116599" cy="17999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57599" y="8027434"/>
              <a:ext cx="202733" cy="88041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79434" y="7706015"/>
              <a:ext cx="94758" cy="18882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30620" y="7359563"/>
              <a:ext cx="97358" cy="220531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59463" y="6847746"/>
              <a:ext cx="92459" cy="19173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293978" y="7204741"/>
              <a:ext cx="88134" cy="193446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209626" y="6817287"/>
              <a:ext cx="103003" cy="19312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952473" y="6539205"/>
              <a:ext cx="139204" cy="18032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33293" y="6573232"/>
              <a:ext cx="174877" cy="16570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33308" y="6434916"/>
              <a:ext cx="217525" cy="97628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760310" y="4576953"/>
              <a:ext cx="1370462" cy="835660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728614" y="5321120"/>
              <a:ext cx="1088390" cy="598170"/>
            </a:xfrm>
            <a:custGeom>
              <a:avLst/>
              <a:gdLst/>
              <a:ahLst/>
              <a:cxnLst/>
              <a:rect l="l" t="t" r="r" b="b"/>
              <a:pathLst>
                <a:path w="1088389" h="598170">
                  <a:moveTo>
                    <a:pt x="1088017" y="0"/>
                  </a:moveTo>
                  <a:lnTo>
                    <a:pt x="0" y="0"/>
                  </a:lnTo>
                  <a:lnTo>
                    <a:pt x="0" y="597895"/>
                  </a:lnTo>
                  <a:lnTo>
                    <a:pt x="1088017" y="597895"/>
                  </a:lnTo>
                  <a:lnTo>
                    <a:pt x="10880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 txBox="1"/>
          <p:nvPr/>
        </p:nvSpPr>
        <p:spPr>
          <a:xfrm>
            <a:off x="728614" y="5321120"/>
            <a:ext cx="1088390" cy="598170"/>
          </a:xfrm>
          <a:prstGeom prst="rect">
            <a:avLst/>
          </a:prstGeom>
          <a:ln w="3175">
            <a:solidFill>
              <a:srgbClr val="1E1916"/>
            </a:solidFill>
          </a:ln>
        </p:spPr>
        <p:txBody>
          <a:bodyPr wrap="square" lIns="0" tIns="20320" rIns="0" bIns="0" rtlCol="0" vert="horz">
            <a:spAutoFit/>
          </a:bodyPr>
          <a:lstStyle/>
          <a:p>
            <a:pPr algn="just" marL="17780" marR="10160">
              <a:lnSpc>
                <a:spcPts val="1130"/>
              </a:lnSpc>
              <a:spcBef>
                <a:spcPts val="160"/>
              </a:spcBef>
            </a:pPr>
            <a:r>
              <a:rPr dirty="0" sz="1000" spc="-35">
                <a:latin typeface="Arial MT"/>
                <a:cs typeface="Arial MT"/>
              </a:rPr>
              <a:t>Ciclo</a:t>
            </a:r>
            <a:r>
              <a:rPr dirty="0" sz="1000" spc="-30">
                <a:latin typeface="Arial MT"/>
                <a:cs typeface="Arial MT"/>
              </a:rPr>
              <a:t> evolutivo</a:t>
            </a:r>
            <a:r>
              <a:rPr dirty="0" sz="1000" spc="-25">
                <a:latin typeface="Arial MT"/>
                <a:cs typeface="Arial MT"/>
              </a:rPr>
              <a:t> </a:t>
            </a:r>
            <a:r>
              <a:rPr dirty="0" sz="1000" spc="-75">
                <a:latin typeface="Arial MT"/>
                <a:cs typeface="Arial MT"/>
              </a:rPr>
              <a:t>da </a:t>
            </a:r>
            <a:r>
              <a:rPr dirty="0" sz="1000" spc="-70">
                <a:latin typeface="Arial MT"/>
                <a:cs typeface="Arial MT"/>
              </a:rPr>
              <a:t> </a:t>
            </a:r>
            <a:r>
              <a:rPr dirty="0" sz="1000" spc="-75">
                <a:latin typeface="Arial MT"/>
                <a:cs typeface="Arial MT"/>
              </a:rPr>
              <a:t>fertilidade</a:t>
            </a:r>
            <a:r>
              <a:rPr dirty="0" sz="1000" spc="-70">
                <a:latin typeface="Arial MT"/>
                <a:cs typeface="Arial MT"/>
              </a:rPr>
              <a:t> </a:t>
            </a:r>
            <a:r>
              <a:rPr dirty="0" sz="1000" spc="-80">
                <a:latin typeface="Arial MT"/>
                <a:cs typeface="Arial MT"/>
              </a:rPr>
              <a:t>natural</a:t>
            </a:r>
            <a:r>
              <a:rPr dirty="0" sz="1000" spc="-75">
                <a:latin typeface="Arial MT"/>
                <a:cs typeface="Arial MT"/>
              </a:rPr>
              <a:t> </a:t>
            </a:r>
            <a:r>
              <a:rPr dirty="0" sz="1000" spc="-105">
                <a:latin typeface="Arial MT"/>
                <a:cs typeface="Arial MT"/>
              </a:rPr>
              <a:t>do </a:t>
            </a:r>
            <a:r>
              <a:rPr dirty="0" sz="1000" spc="-265">
                <a:latin typeface="Arial MT"/>
                <a:cs typeface="Arial MT"/>
              </a:rPr>
              <a:t> </a:t>
            </a:r>
            <a:r>
              <a:rPr dirty="0" sz="1000" spc="-85">
                <a:latin typeface="Arial MT"/>
                <a:cs typeface="Arial MT"/>
              </a:rPr>
              <a:t>solo</a:t>
            </a:r>
            <a:r>
              <a:rPr dirty="0" sz="1000" spc="-85">
                <a:latin typeface="Arial MT"/>
                <a:cs typeface="Arial MT"/>
              </a:rPr>
              <a:t> </a:t>
            </a:r>
            <a:r>
              <a:rPr dirty="0" sz="1000" spc="-60">
                <a:latin typeface="Arial MT"/>
                <a:cs typeface="Arial MT"/>
              </a:rPr>
              <a:t>-</a:t>
            </a:r>
            <a:r>
              <a:rPr dirty="0" sz="1000" spc="-85">
                <a:latin typeface="Arial MT"/>
                <a:cs typeface="Arial MT"/>
              </a:rPr>
              <a:t> </a:t>
            </a:r>
            <a:r>
              <a:rPr dirty="0" sz="1000" spc="-90">
                <a:latin typeface="Arial MT"/>
                <a:cs typeface="Arial MT"/>
              </a:rPr>
              <a:t>Foto</a:t>
            </a:r>
            <a:r>
              <a:rPr dirty="0" sz="1000" spc="-85">
                <a:latin typeface="Arial MT"/>
                <a:cs typeface="Arial MT"/>
              </a:rPr>
              <a:t> </a:t>
            </a:r>
            <a:r>
              <a:rPr dirty="0" sz="1000" spc="-105">
                <a:latin typeface="Arial MT"/>
                <a:cs typeface="Arial MT"/>
              </a:rPr>
              <a:t>=</a:t>
            </a:r>
            <a:r>
              <a:rPr dirty="0" sz="1000" spc="-85">
                <a:latin typeface="Arial MT"/>
                <a:cs typeface="Arial MT"/>
              </a:rPr>
              <a:t> </a:t>
            </a:r>
            <a:r>
              <a:rPr dirty="0" sz="1000" spc="-105">
                <a:latin typeface="Arial MT"/>
                <a:cs typeface="Arial MT"/>
              </a:rPr>
              <a:t>no</a:t>
            </a:r>
            <a:r>
              <a:rPr dirty="0" sz="1000" spc="-85">
                <a:latin typeface="Arial MT"/>
                <a:cs typeface="Arial MT"/>
              </a:rPr>
              <a:t> </a:t>
            </a:r>
            <a:r>
              <a:rPr dirty="0" sz="1000" spc="-75">
                <a:latin typeface="Arial MT"/>
                <a:cs typeface="Arial MT"/>
              </a:rPr>
              <a:t>interior  de</a:t>
            </a:r>
            <a:r>
              <a:rPr dirty="0" sz="1000" spc="-145">
                <a:latin typeface="Arial MT"/>
                <a:cs typeface="Arial MT"/>
              </a:rPr>
              <a:t> </a:t>
            </a:r>
            <a:r>
              <a:rPr dirty="0" sz="1000" spc="-75">
                <a:latin typeface="Arial MT"/>
                <a:cs typeface="Arial MT"/>
              </a:rPr>
              <a:t>agrofllortesta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1173812" y="5965884"/>
            <a:ext cx="49530" cy="188595"/>
          </a:xfrm>
          <a:custGeom>
            <a:avLst/>
            <a:gdLst/>
            <a:ahLst/>
            <a:cxnLst/>
            <a:rect l="l" t="t" r="r" b="b"/>
            <a:pathLst>
              <a:path w="49530" h="188595">
                <a:moveTo>
                  <a:pt x="12350" y="0"/>
                </a:moveTo>
                <a:lnTo>
                  <a:pt x="12350" y="94208"/>
                </a:lnTo>
                <a:lnTo>
                  <a:pt x="0" y="94208"/>
                </a:lnTo>
                <a:lnTo>
                  <a:pt x="24702" y="188417"/>
                </a:lnTo>
                <a:lnTo>
                  <a:pt x="49405" y="94208"/>
                </a:lnTo>
                <a:lnTo>
                  <a:pt x="37054" y="94208"/>
                </a:lnTo>
                <a:lnTo>
                  <a:pt x="37054" y="0"/>
                </a:lnTo>
                <a:lnTo>
                  <a:pt x="12350" y="0"/>
                </a:lnTo>
                <a:close/>
              </a:path>
            </a:pathLst>
          </a:custGeom>
          <a:ln w="3175">
            <a:solidFill>
              <a:srgbClr val="1E1916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82674" y="1155312"/>
            <a:ext cx="3046095" cy="5228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São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evidentes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as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desigualdades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causadas</a:t>
            </a:r>
            <a:r>
              <a:rPr dirty="0" sz="12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pelo</a:t>
            </a:r>
            <a:r>
              <a:rPr dirty="0" sz="12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latifúndio,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pela</a:t>
            </a:r>
            <a:r>
              <a:rPr dirty="0" sz="12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monocultura,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pelo agronegócio, pelo livre comércio, pelo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poder das transnacionais e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capital; e as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desigualdades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arraigadas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nem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sempre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assumidas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pela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sociedade,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gênero,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17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etni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14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14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14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geração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83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Não é sustentável um mundo sem 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autonomia dos povos para decidirem o que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comer,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cultivar,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distribuir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preparar os alimentos. Não é sustentável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mundo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onde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tudo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vira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mercadoria,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inclusive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as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pessoas.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Também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não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é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sustentável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mundo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onde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haja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opressão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exploração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das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mulheres.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Portanto,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quisermos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continuar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spc="2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existindo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,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qualidade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vida,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precisamos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urgentemente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spc="2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aprender</a:t>
            </a:r>
            <a:r>
              <a:rPr dirty="0" u="sng" sz="1200" spc="3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interagir </a:t>
            </a:r>
            <a:r>
              <a:rPr dirty="0" u="sng" sz="12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de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forma positiva na natureza 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spc="1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entre</a:t>
            </a:r>
            <a:r>
              <a:rPr dirty="0" u="sng" sz="1200" spc="1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os</a:t>
            </a:r>
            <a:r>
              <a:rPr dirty="0" u="sng" sz="1200" spc="37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1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próprios</a:t>
            </a:r>
            <a:r>
              <a:rPr dirty="0" u="sng" sz="1200" spc="1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1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seres</a:t>
            </a:r>
            <a:r>
              <a:rPr dirty="0" u="sng" sz="1200" spc="1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1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humanos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.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começar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por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transformação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nos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meios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produção e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consumo, bem como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nossa organização social e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nossas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vidas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pessoais.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6161" y="1152991"/>
            <a:ext cx="3046730" cy="5337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7200">
              <a:lnSpc>
                <a:spcPct val="115999"/>
              </a:lnSpc>
              <a:spcBef>
                <a:spcPts val="100"/>
              </a:spcBef>
            </a:pP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“A agroecologia se propõe a </a:t>
            </a:r>
            <a:r>
              <a:rPr dirty="0" sz="14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pensar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 trabalhar a integração </a:t>
            </a:r>
            <a:r>
              <a:rPr dirty="0" sz="1400" spc="-59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60" b="1">
                <a:solidFill>
                  <a:srgbClr val="1E1916"/>
                </a:solidFill>
                <a:latin typeface="Comic Sans MS"/>
                <a:cs typeface="Comic Sans MS"/>
              </a:rPr>
              <a:t>entre</a:t>
            </a:r>
            <a:r>
              <a:rPr dirty="0" sz="1400" spc="6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65" b="1">
                <a:solidFill>
                  <a:srgbClr val="1E1916"/>
                </a:solidFill>
                <a:latin typeface="Comic Sans MS"/>
                <a:cs typeface="Comic Sans MS"/>
              </a:rPr>
              <a:t>maneira</a:t>
            </a:r>
            <a:r>
              <a:rPr dirty="0" sz="1400" spc="7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3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400" spc="68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60" b="1">
                <a:solidFill>
                  <a:srgbClr val="1E1916"/>
                </a:solidFill>
                <a:latin typeface="Comic Sans MS"/>
                <a:cs typeface="Comic Sans MS"/>
              </a:rPr>
              <a:t>fazer </a:t>
            </a:r>
            <a:r>
              <a:rPr dirty="0" sz="1400" spc="6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agricultura,</a:t>
            </a:r>
            <a:r>
              <a:rPr dirty="0" sz="1400" spc="-1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-14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natureza</a:t>
            </a:r>
            <a:r>
              <a:rPr dirty="0" sz="1400" spc="-1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spc="-14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as</a:t>
            </a:r>
            <a:r>
              <a:rPr dirty="0" sz="1400" spc="-14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formas 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das</a:t>
            </a:r>
            <a:r>
              <a:rPr dirty="0" sz="1400" spc="-1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pessoas</a:t>
            </a:r>
            <a:r>
              <a:rPr dirty="0" sz="1400" spc="-114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organizarem</a:t>
            </a:r>
            <a:r>
              <a:rPr dirty="0" sz="1400" spc="-1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suas</a:t>
            </a:r>
            <a:r>
              <a:rPr dirty="0" sz="1400" spc="-114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vidas </a:t>
            </a:r>
            <a:r>
              <a:rPr dirty="0" sz="1400" spc="-59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spc="-10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suas</a:t>
            </a:r>
            <a:r>
              <a:rPr dirty="0" sz="1400" spc="-10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relações”</a:t>
            </a:r>
            <a:r>
              <a:rPr dirty="0" sz="1400" spc="-254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(Mulheres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Construindo 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Agroecologia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GT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Mulheres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ANA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Articulação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Nacional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Agroecologia,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2006.).</a:t>
            </a:r>
            <a:endParaRPr sz="1200">
              <a:latin typeface="Comic Sans MS"/>
              <a:cs typeface="Comic Sans MS"/>
            </a:endParaRPr>
          </a:p>
          <a:p>
            <a:pPr algn="just" marL="12700" marR="5715" indent="457200">
              <a:lnSpc>
                <a:spcPct val="116100"/>
              </a:lnSpc>
              <a:spcBef>
                <a:spcPts val="83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Além das dimensões ecológicas, as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experiências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populares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agroecologia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hoje incorpora as dimensões sociopolíticas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culturais produzidas pelos movimentos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sociais.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Hoje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não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mais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possível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pensar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num 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amplo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projeto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agroecológico,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ou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num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movimento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agroecológico,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reforçar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pautas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outros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grandes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movimentos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como bandeira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luta: o MST, o MMC 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MAB, o MPA, a FETRAF, a CONTAG, 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MIQCB,</a:t>
            </a:r>
            <a:r>
              <a:rPr dirty="0" sz="1200" spc="3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3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MMM,</a:t>
            </a:r>
            <a:r>
              <a:rPr dirty="0" sz="1200" spc="3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3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CPT,</a:t>
            </a:r>
            <a:r>
              <a:rPr dirty="0" sz="1200" spc="3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3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FEAB,</a:t>
            </a:r>
            <a:r>
              <a:rPr dirty="0" sz="1200" spc="3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entre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outros.</a:t>
            </a:r>
            <a:endParaRPr sz="1200">
              <a:latin typeface="Comic Sans MS"/>
              <a:cs typeface="Comic Sans MS"/>
            </a:endParaRPr>
          </a:p>
          <a:p>
            <a:pPr algn="just" marL="12700" marR="5715" indent="457200">
              <a:lnSpc>
                <a:spcPct val="116100"/>
              </a:lnSpc>
              <a:spcBef>
                <a:spcPts val="835"/>
              </a:spcBef>
            </a:pPr>
            <a:r>
              <a:rPr dirty="0" sz="1200" spc="85">
                <a:solidFill>
                  <a:srgbClr val="1E1916"/>
                </a:solidFill>
                <a:latin typeface="Comic Sans MS"/>
                <a:cs typeface="Comic Sans MS"/>
              </a:rPr>
              <a:t>Isso</a:t>
            </a:r>
            <a:r>
              <a:rPr dirty="0" sz="1200" spc="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85">
                <a:solidFill>
                  <a:srgbClr val="1E1916"/>
                </a:solidFill>
                <a:latin typeface="Comic Sans MS"/>
                <a:cs typeface="Comic Sans MS"/>
              </a:rPr>
              <a:t>traz</a:t>
            </a:r>
            <a:r>
              <a:rPr dirty="0" sz="1200" spc="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85">
                <a:solidFill>
                  <a:srgbClr val="1E1916"/>
                </a:solidFill>
                <a:latin typeface="Comic Sans MS"/>
                <a:cs typeface="Comic Sans MS"/>
              </a:rPr>
              <a:t>luta</a:t>
            </a:r>
            <a:r>
              <a:rPr dirty="0" sz="1200" spc="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95">
                <a:solidFill>
                  <a:srgbClr val="1E1916"/>
                </a:solidFill>
                <a:latin typeface="Comic Sans MS"/>
                <a:cs typeface="Comic Sans MS"/>
              </a:rPr>
              <a:t>contra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as 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desigualdades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pauta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agroecologia.</a:t>
            </a:r>
            <a:endParaRPr sz="1200">
              <a:latin typeface="Comic Sans MS"/>
              <a:cs typeface="Comic Sans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0940" y="6709417"/>
            <a:ext cx="4974336" cy="210811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69400" y="8695868"/>
            <a:ext cx="6534784" cy="666750"/>
          </a:xfrm>
          <a:prstGeom prst="rect">
            <a:avLst/>
          </a:prstGeom>
          <a:ln w="3175">
            <a:solidFill>
              <a:srgbClr val="1E1916"/>
            </a:solidFill>
          </a:ln>
        </p:spPr>
        <p:txBody>
          <a:bodyPr wrap="square" lIns="0" tIns="22225" rIns="0" bIns="0" rtlCol="0" vert="horz">
            <a:spAutoFit/>
          </a:bodyPr>
          <a:lstStyle/>
          <a:p>
            <a:pPr algn="just" marL="19685" marR="12065" indent="31115">
              <a:lnSpc>
                <a:spcPts val="1130"/>
              </a:lnSpc>
              <a:spcBef>
                <a:spcPts val="175"/>
              </a:spcBef>
            </a:pPr>
            <a:r>
              <a:rPr dirty="0" sz="1000" spc="-130">
                <a:solidFill>
                  <a:srgbClr val="1E1916"/>
                </a:solidFill>
                <a:latin typeface="Arial MT"/>
                <a:cs typeface="Arial MT"/>
              </a:rPr>
              <a:t>MST </a:t>
            </a:r>
            <a:r>
              <a:rPr dirty="0" sz="1000" spc="-60">
                <a:solidFill>
                  <a:srgbClr val="1E1916"/>
                </a:solidFill>
                <a:latin typeface="Arial MT"/>
                <a:cs typeface="Arial MT"/>
              </a:rPr>
              <a:t>- </a:t>
            </a: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Movimento dos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Trabalhadores </a:t>
            </a:r>
            <a:r>
              <a:rPr dirty="0" sz="1000" spc="-90">
                <a:solidFill>
                  <a:srgbClr val="1E1916"/>
                </a:solidFill>
                <a:latin typeface="Arial MT"/>
                <a:cs typeface="Arial MT"/>
              </a:rPr>
              <a:t>Rurais </a:t>
            </a:r>
            <a:r>
              <a:rPr dirty="0" sz="1000" spc="-125">
                <a:solidFill>
                  <a:srgbClr val="1E1916"/>
                </a:solidFill>
                <a:latin typeface="Arial MT"/>
                <a:cs typeface="Arial MT"/>
              </a:rPr>
              <a:t>Sem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Terra, </a:t>
            </a:r>
            <a:r>
              <a:rPr dirty="0" sz="1000" spc="-145">
                <a:solidFill>
                  <a:srgbClr val="1E1916"/>
                </a:solidFill>
                <a:latin typeface="Arial MT"/>
                <a:cs typeface="Arial MT"/>
              </a:rPr>
              <a:t>MMC </a:t>
            </a:r>
            <a:r>
              <a:rPr dirty="0" sz="1000" spc="-60">
                <a:solidFill>
                  <a:srgbClr val="1E1916"/>
                </a:solidFill>
                <a:latin typeface="Arial MT"/>
                <a:cs typeface="Arial MT"/>
              </a:rPr>
              <a:t>- </a:t>
            </a: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Movimento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de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Mulheres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Camponesas, </a:t>
            </a:r>
            <a:r>
              <a:rPr dirty="0" sz="1000" spc="-130">
                <a:solidFill>
                  <a:srgbClr val="1E1916"/>
                </a:solidFill>
                <a:latin typeface="Arial MT"/>
                <a:cs typeface="Arial MT"/>
              </a:rPr>
              <a:t>MAB </a:t>
            </a:r>
            <a:r>
              <a:rPr dirty="0" sz="1000" spc="-60">
                <a:solidFill>
                  <a:srgbClr val="1E1916"/>
                </a:solidFill>
                <a:latin typeface="Arial MT"/>
                <a:cs typeface="Arial MT"/>
              </a:rPr>
              <a:t>- </a:t>
            </a: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Movimento dos </a:t>
            </a:r>
            <a:r>
              <a:rPr dirty="0" sz="1000" spc="-85">
                <a:solidFill>
                  <a:srgbClr val="1E1916"/>
                </a:solidFill>
                <a:latin typeface="Arial MT"/>
                <a:cs typeface="Arial MT"/>
              </a:rPr>
              <a:t>Atingidos </a:t>
            </a:r>
            <a:r>
              <a:rPr dirty="0" sz="1000" spc="-90">
                <a:solidFill>
                  <a:srgbClr val="1E1916"/>
                </a:solidFill>
                <a:latin typeface="Arial MT"/>
                <a:cs typeface="Arial MT"/>
              </a:rPr>
              <a:t>por </a:t>
            </a:r>
            <a:r>
              <a:rPr dirty="0" sz="1000" spc="-8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0">
                <a:solidFill>
                  <a:srgbClr val="1E1916"/>
                </a:solidFill>
                <a:latin typeface="Arial MT"/>
                <a:cs typeface="Arial MT"/>
              </a:rPr>
              <a:t>Barragens, </a:t>
            </a:r>
            <a:r>
              <a:rPr dirty="0" sz="1000" spc="-150">
                <a:solidFill>
                  <a:srgbClr val="1E1916"/>
                </a:solidFill>
                <a:latin typeface="Arial MT"/>
                <a:cs typeface="Arial MT"/>
              </a:rPr>
              <a:t>MPA</a:t>
            </a:r>
            <a:r>
              <a:rPr dirty="0" sz="1000" spc="-1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60">
                <a:solidFill>
                  <a:srgbClr val="1E1916"/>
                </a:solidFill>
                <a:latin typeface="Arial MT"/>
                <a:cs typeface="Arial MT"/>
              </a:rPr>
              <a:t>- </a:t>
            </a: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Movimento dos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Pequenos </a:t>
            </a:r>
            <a:r>
              <a:rPr dirty="0" sz="1000" spc="-80">
                <a:solidFill>
                  <a:srgbClr val="1E1916"/>
                </a:solidFill>
                <a:latin typeface="Arial MT"/>
                <a:cs typeface="Arial MT"/>
              </a:rPr>
              <a:t>Agricultores,</a:t>
            </a:r>
            <a:r>
              <a:rPr dirty="0" sz="1000" spc="-7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20">
                <a:solidFill>
                  <a:srgbClr val="1E1916"/>
                </a:solidFill>
                <a:latin typeface="Arial MT"/>
                <a:cs typeface="Arial MT"/>
              </a:rPr>
              <a:t>FETRAF</a:t>
            </a:r>
            <a:r>
              <a:rPr dirty="0" sz="1000" spc="-114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Federação dos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Trabalhadores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na </a:t>
            </a:r>
            <a:r>
              <a:rPr dirty="0" sz="1000" spc="-80">
                <a:solidFill>
                  <a:srgbClr val="1E1916"/>
                </a:solidFill>
                <a:latin typeface="Arial MT"/>
                <a:cs typeface="Arial MT"/>
              </a:rPr>
              <a:t>Agricultura </a:t>
            </a:r>
            <a:r>
              <a:rPr dirty="0" sz="1000" spc="-85">
                <a:solidFill>
                  <a:srgbClr val="1E1916"/>
                </a:solidFill>
                <a:latin typeface="Arial MT"/>
                <a:cs typeface="Arial MT"/>
              </a:rPr>
              <a:t>Familiar,</a:t>
            </a:r>
            <a:r>
              <a:rPr dirty="0" sz="10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40">
                <a:solidFill>
                  <a:srgbClr val="1E1916"/>
                </a:solidFill>
                <a:latin typeface="Arial MT"/>
                <a:cs typeface="Arial MT"/>
              </a:rPr>
              <a:t>CONTAG </a:t>
            </a:r>
            <a:r>
              <a:rPr dirty="0" sz="1000" spc="-1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Confederação </a:t>
            </a: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dos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Trabalhadores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na </a:t>
            </a:r>
            <a:r>
              <a:rPr dirty="0" sz="1000" spc="-80">
                <a:solidFill>
                  <a:srgbClr val="1E1916"/>
                </a:solidFill>
                <a:latin typeface="Arial MT"/>
                <a:cs typeface="Arial MT"/>
              </a:rPr>
              <a:t>Agricultura,</a:t>
            </a:r>
            <a:r>
              <a:rPr dirty="0" sz="1000" spc="-7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20">
                <a:solidFill>
                  <a:srgbClr val="1E1916"/>
                </a:solidFill>
                <a:latin typeface="Arial MT"/>
                <a:cs typeface="Arial MT"/>
              </a:rPr>
              <a:t>MIQCB</a:t>
            </a:r>
            <a:r>
              <a:rPr dirty="0" sz="1000" spc="-114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Movimento </a:t>
            </a:r>
            <a:r>
              <a:rPr dirty="0" sz="1000" spc="-85">
                <a:solidFill>
                  <a:srgbClr val="1E1916"/>
                </a:solidFill>
                <a:latin typeface="Arial MT"/>
                <a:cs typeface="Arial MT"/>
              </a:rPr>
              <a:t>Interestadual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de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Quebradeiras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de </a:t>
            </a:r>
            <a:r>
              <a:rPr dirty="0" sz="1000" spc="-110">
                <a:solidFill>
                  <a:srgbClr val="1E1916"/>
                </a:solidFill>
                <a:latin typeface="Arial MT"/>
                <a:cs typeface="Arial MT"/>
              </a:rPr>
              <a:t>Coco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Babaçu, </a:t>
            </a:r>
            <a:r>
              <a:rPr dirty="0" sz="1000" spc="-150">
                <a:solidFill>
                  <a:srgbClr val="1E1916"/>
                </a:solidFill>
                <a:latin typeface="Arial MT"/>
                <a:cs typeface="Arial MT"/>
              </a:rPr>
              <a:t>MMM</a:t>
            </a:r>
            <a:r>
              <a:rPr dirty="0" sz="1000" spc="-1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Marcha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Mundial </a:t>
            </a:r>
            <a:r>
              <a:rPr dirty="0" sz="1000" spc="-9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das</a:t>
            </a:r>
            <a:r>
              <a:rPr dirty="0" sz="1000" spc="-1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0">
                <a:solidFill>
                  <a:srgbClr val="1E1916"/>
                </a:solidFill>
                <a:latin typeface="Arial MT"/>
                <a:cs typeface="Arial MT"/>
              </a:rPr>
              <a:t>Mulheres,</a:t>
            </a:r>
            <a:r>
              <a:rPr dirty="0" sz="1000" spc="-1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20">
                <a:solidFill>
                  <a:srgbClr val="1E1916"/>
                </a:solidFill>
                <a:latin typeface="Arial MT"/>
                <a:cs typeface="Arial MT"/>
              </a:rPr>
              <a:t>CPT</a:t>
            </a:r>
            <a:r>
              <a:rPr dirty="0" sz="10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Comissão</a:t>
            </a:r>
            <a:r>
              <a:rPr dirty="0" sz="1000" spc="-1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85">
                <a:solidFill>
                  <a:srgbClr val="1E1916"/>
                </a:solidFill>
                <a:latin typeface="Arial MT"/>
                <a:cs typeface="Arial MT"/>
              </a:rPr>
              <a:t>Pastoral</a:t>
            </a:r>
            <a:r>
              <a:rPr dirty="0" sz="1000" spc="-1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1000" spc="-16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Terra,</a:t>
            </a:r>
            <a:r>
              <a:rPr dirty="0" sz="1000" spc="-1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20">
                <a:solidFill>
                  <a:srgbClr val="1E1916"/>
                </a:solidFill>
                <a:latin typeface="Arial MT"/>
                <a:cs typeface="Arial MT"/>
              </a:rPr>
              <a:t>FEAB</a:t>
            </a:r>
            <a:r>
              <a:rPr dirty="0" sz="1000" spc="-6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Federação</a:t>
            </a:r>
            <a:r>
              <a:rPr dirty="0" sz="1000" spc="-1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000" spc="-1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0">
                <a:solidFill>
                  <a:srgbClr val="1E1916"/>
                </a:solidFill>
                <a:latin typeface="Arial MT"/>
                <a:cs typeface="Arial MT"/>
              </a:rPr>
              <a:t>Estudantes</a:t>
            </a:r>
            <a:r>
              <a:rPr dirty="0" sz="1000" spc="-1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000" spc="-19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Agronomia</a:t>
            </a:r>
            <a:r>
              <a:rPr dirty="0" sz="1000" spc="-1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1000" spc="-1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75">
                <a:solidFill>
                  <a:srgbClr val="1E1916"/>
                </a:solidFill>
                <a:latin typeface="Arial MT"/>
                <a:cs typeface="Arial MT"/>
              </a:rPr>
              <a:t>Brasil.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65189" y="6527308"/>
            <a:ext cx="29978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 i="1">
                <a:solidFill>
                  <a:srgbClr val="1E1916"/>
                </a:solidFill>
                <a:latin typeface="Arial"/>
                <a:cs typeface="Arial"/>
              </a:rPr>
              <a:t>U</a:t>
            </a:r>
            <a:r>
              <a:rPr dirty="0" sz="1800" spc="-5" b="1" i="1">
                <a:solidFill>
                  <a:srgbClr val="1E1916"/>
                </a:solidFill>
                <a:latin typeface="Arial"/>
                <a:cs typeface="Arial"/>
              </a:rPr>
              <a:t>m</a:t>
            </a:r>
            <a:r>
              <a:rPr dirty="0" sz="1800" spc="-10" b="1" i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800" b="1" i="1">
                <a:solidFill>
                  <a:srgbClr val="1E1916"/>
                </a:solidFill>
                <a:latin typeface="Arial"/>
                <a:cs typeface="Arial"/>
              </a:rPr>
              <a:t>n</a:t>
            </a:r>
            <a:r>
              <a:rPr dirty="0" sz="1800" b="1" i="1">
                <a:solidFill>
                  <a:srgbClr val="1E1916"/>
                </a:solidFill>
                <a:latin typeface="Arial"/>
                <a:cs typeface="Arial"/>
              </a:rPr>
              <a:t>ov</a:t>
            </a:r>
            <a:r>
              <a:rPr dirty="0" sz="1800" b="1" i="1">
                <a:solidFill>
                  <a:srgbClr val="1E1916"/>
                </a:solidFill>
                <a:latin typeface="Arial"/>
                <a:cs typeface="Arial"/>
              </a:rPr>
              <a:t>o</a:t>
            </a:r>
            <a:r>
              <a:rPr dirty="0" sz="1800" spc="-5" b="1" i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800" spc="-5" b="1" i="1">
                <a:solidFill>
                  <a:srgbClr val="211B18"/>
                </a:solidFill>
                <a:latin typeface="Arial"/>
                <a:cs typeface="Arial"/>
              </a:rPr>
              <a:t>m</a:t>
            </a:r>
            <a:r>
              <a:rPr dirty="0" sz="1800" spc="-5" b="1" i="1">
                <a:solidFill>
                  <a:srgbClr val="1E1916"/>
                </a:solidFill>
                <a:latin typeface="Arial"/>
                <a:cs typeface="Arial"/>
              </a:rPr>
              <a:t>u</a:t>
            </a:r>
            <a:r>
              <a:rPr dirty="0" sz="1800" spc="-5" b="1" i="1">
                <a:solidFill>
                  <a:srgbClr val="1E1916"/>
                </a:solidFill>
                <a:latin typeface="Arial"/>
                <a:cs typeface="Arial"/>
              </a:rPr>
              <a:t>nd</a:t>
            </a:r>
            <a:r>
              <a:rPr dirty="0" sz="1800" spc="-5" b="1" i="1">
                <a:solidFill>
                  <a:srgbClr val="1E1916"/>
                </a:solidFill>
                <a:latin typeface="Arial"/>
                <a:cs typeface="Arial"/>
              </a:rPr>
              <a:t>o</a:t>
            </a:r>
            <a:r>
              <a:rPr dirty="0" sz="1800" spc="-10" b="1" i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800" spc="-5" b="1" i="1">
                <a:solidFill>
                  <a:srgbClr val="1E1916"/>
                </a:solidFill>
                <a:latin typeface="Arial"/>
                <a:cs typeface="Arial"/>
              </a:rPr>
              <a:t>é</a:t>
            </a:r>
            <a:r>
              <a:rPr dirty="0" sz="1800" spc="-5" b="1" i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800" spc="-5" b="1" i="1">
                <a:solidFill>
                  <a:srgbClr val="1E1916"/>
                </a:solidFill>
                <a:latin typeface="Arial"/>
                <a:cs typeface="Arial"/>
              </a:rPr>
              <a:t>p</a:t>
            </a:r>
            <a:r>
              <a:rPr dirty="0" sz="1800" spc="-5" b="1" i="1">
                <a:solidFill>
                  <a:srgbClr val="1E1916"/>
                </a:solidFill>
                <a:latin typeface="Arial"/>
                <a:cs typeface="Arial"/>
              </a:rPr>
              <a:t>o</a:t>
            </a:r>
            <a:r>
              <a:rPr dirty="0" sz="1800" spc="-5" b="1" i="1">
                <a:solidFill>
                  <a:srgbClr val="1E1916"/>
                </a:solidFill>
                <a:latin typeface="Arial"/>
                <a:cs typeface="Arial"/>
              </a:rPr>
              <a:t>s</a:t>
            </a:r>
            <a:r>
              <a:rPr dirty="0" sz="1800" spc="-5" b="1" i="1">
                <a:solidFill>
                  <a:srgbClr val="1E1916"/>
                </a:solidFill>
                <a:latin typeface="Arial"/>
                <a:cs typeface="Arial"/>
              </a:rPr>
              <a:t>s</a:t>
            </a:r>
            <a:r>
              <a:rPr dirty="0" sz="1800" spc="-5" b="1" i="1">
                <a:solidFill>
                  <a:srgbClr val="1E1916"/>
                </a:solidFill>
                <a:latin typeface="Arial"/>
                <a:cs typeface="Arial"/>
              </a:rPr>
              <a:t>í</a:t>
            </a:r>
            <a:r>
              <a:rPr dirty="0" sz="1800" spc="-5" b="1" i="1">
                <a:solidFill>
                  <a:srgbClr val="1E1916"/>
                </a:solidFill>
                <a:latin typeface="Arial"/>
                <a:cs typeface="Arial"/>
              </a:rPr>
              <a:t>v</a:t>
            </a:r>
            <a:r>
              <a:rPr dirty="0" sz="1800" spc="-5" b="1" i="1">
                <a:solidFill>
                  <a:srgbClr val="1E1916"/>
                </a:solidFill>
                <a:latin typeface="Arial"/>
                <a:cs typeface="Arial"/>
              </a:rPr>
              <a:t>el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9409434"/>
            <a:ext cx="7560309" cy="1282700"/>
            <a:chOff x="0" y="9409434"/>
            <a:chExt cx="7560309" cy="1282700"/>
          </a:xfrm>
        </p:grpSpPr>
        <p:sp>
          <p:nvSpPr>
            <p:cNvPr id="8" name="object 8"/>
            <p:cNvSpPr/>
            <p:nvPr/>
          </p:nvSpPr>
          <p:spPr>
            <a:xfrm>
              <a:off x="0" y="9409434"/>
              <a:ext cx="7560309" cy="1282700"/>
            </a:xfrm>
            <a:custGeom>
              <a:avLst/>
              <a:gdLst/>
              <a:ahLst/>
              <a:cxnLst/>
              <a:rect l="l" t="t" r="r" b="b"/>
              <a:pathLst>
                <a:path w="7560309" h="1282700">
                  <a:moveTo>
                    <a:pt x="0" y="1282565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1282565"/>
                  </a:lnTo>
                  <a:lnTo>
                    <a:pt x="0" y="1282565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40069" y="9501534"/>
              <a:ext cx="1442958" cy="99078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63681" y="9497715"/>
              <a:ext cx="1675677" cy="101868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28971" y="9501570"/>
              <a:ext cx="1833905" cy="108371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2685" y="9499734"/>
              <a:ext cx="1942678" cy="107384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82685" y="10449713"/>
              <a:ext cx="3913504" cy="158750"/>
            </a:xfrm>
            <a:custGeom>
              <a:avLst/>
              <a:gdLst/>
              <a:ahLst/>
              <a:cxnLst/>
              <a:rect l="l" t="t" r="r" b="b"/>
              <a:pathLst>
                <a:path w="3913504" h="158750">
                  <a:moveTo>
                    <a:pt x="3912962" y="0"/>
                  </a:moveTo>
                  <a:lnTo>
                    <a:pt x="0" y="0"/>
                  </a:lnTo>
                  <a:lnTo>
                    <a:pt x="0" y="158122"/>
                  </a:lnTo>
                  <a:lnTo>
                    <a:pt x="3912962" y="158122"/>
                  </a:lnTo>
                  <a:lnTo>
                    <a:pt x="39129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735775" y="10433811"/>
            <a:ext cx="280733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Reunião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Coordenação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preparação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6º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Encontro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Ampliado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Lapa/PR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163681" y="10457578"/>
            <a:ext cx="3219450" cy="158750"/>
          </a:xfrm>
          <a:custGeom>
            <a:avLst/>
            <a:gdLst/>
            <a:ahLst/>
            <a:cxnLst/>
            <a:rect l="l" t="t" r="r" b="b"/>
            <a:pathLst>
              <a:path w="3219450" h="158750">
                <a:moveTo>
                  <a:pt x="3219347" y="0"/>
                </a:moveTo>
                <a:lnTo>
                  <a:pt x="0" y="0"/>
                </a:lnTo>
                <a:lnTo>
                  <a:pt x="0" y="158123"/>
                </a:lnTo>
                <a:lnTo>
                  <a:pt x="3219347" y="158123"/>
                </a:lnTo>
                <a:lnTo>
                  <a:pt x="32193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4779678" y="10441678"/>
            <a:ext cx="1987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Reunião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0">
                <a:solidFill>
                  <a:srgbClr val="1E1916"/>
                </a:solidFill>
                <a:latin typeface="Arial MT"/>
                <a:cs typeface="Arial MT"/>
              </a:rPr>
              <a:t>GT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Formação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Francisco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Beltrão/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PR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-1577" y="0"/>
            <a:ext cx="7561580" cy="247015"/>
            <a:chOff x="-1577" y="0"/>
            <a:chExt cx="7561580" cy="247015"/>
          </a:xfrm>
        </p:grpSpPr>
        <p:sp>
          <p:nvSpPr>
            <p:cNvPr id="18" name="object 18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32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17691" y="264480"/>
            <a:ext cx="423524" cy="445943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106418" y="387578"/>
            <a:ext cx="3261360" cy="63436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algn="ctr" marL="366395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535"/>
              </a:spcBef>
            </a:pPr>
            <a:r>
              <a:rPr dirty="0" u="heavy" sz="1400" b="1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Agroecologia</a:t>
            </a:r>
            <a:r>
              <a:rPr dirty="0" u="heavy" sz="1400" spc="-30" b="1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b="1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para</a:t>
            </a:r>
            <a:r>
              <a:rPr dirty="0" u="heavy" sz="1400" spc="-30" b="1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b="1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construir</a:t>
            </a:r>
            <a:r>
              <a:rPr dirty="0" u="heavy" sz="1400" spc="-30" b="1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b="1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igualdade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437873" y="628368"/>
            <a:ext cx="965835" cy="32384"/>
          </a:xfrm>
          <a:custGeom>
            <a:avLst/>
            <a:gdLst/>
            <a:ahLst/>
            <a:cxnLst/>
            <a:rect l="l" t="t" r="r" b="b"/>
            <a:pathLst>
              <a:path w="965835" h="32384">
                <a:moveTo>
                  <a:pt x="960076" y="0"/>
                </a:moveTo>
                <a:lnTo>
                  <a:pt x="12247" y="0"/>
                </a:lnTo>
                <a:lnTo>
                  <a:pt x="5511" y="0"/>
                </a:lnTo>
                <a:lnTo>
                  <a:pt x="0" y="7222"/>
                </a:lnTo>
                <a:lnTo>
                  <a:pt x="0" y="24879"/>
                </a:lnTo>
                <a:lnTo>
                  <a:pt x="5511" y="32097"/>
                </a:lnTo>
                <a:lnTo>
                  <a:pt x="960076" y="32097"/>
                </a:lnTo>
                <a:lnTo>
                  <a:pt x="965588" y="24879"/>
                </a:lnTo>
                <a:lnTo>
                  <a:pt x="965588" y="7222"/>
                </a:lnTo>
                <a:lnTo>
                  <a:pt x="960076" y="0"/>
                </a:lnTo>
                <a:close/>
              </a:path>
            </a:pathLst>
          </a:custGeom>
          <a:solidFill>
            <a:srgbClr val="7CBC3A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17700"/>
            <a:ext cx="7560309" cy="9874885"/>
            <a:chOff x="0" y="817700"/>
            <a:chExt cx="7560309" cy="9874885"/>
          </a:xfrm>
        </p:grpSpPr>
        <p:sp>
          <p:nvSpPr>
            <p:cNvPr id="3" name="object 3"/>
            <p:cNvSpPr/>
            <p:nvPr/>
          </p:nvSpPr>
          <p:spPr>
            <a:xfrm>
              <a:off x="532465" y="1258059"/>
              <a:ext cx="6492240" cy="76835"/>
            </a:xfrm>
            <a:custGeom>
              <a:avLst/>
              <a:gdLst/>
              <a:ahLst/>
              <a:cxnLst/>
              <a:rect l="l" t="t" r="r" b="b"/>
              <a:pathLst>
                <a:path w="6492240" h="76834">
                  <a:moveTo>
                    <a:pt x="0" y="76788"/>
                  </a:moveTo>
                  <a:lnTo>
                    <a:pt x="6492218" y="76788"/>
                  </a:lnTo>
                  <a:lnTo>
                    <a:pt x="6492218" y="0"/>
                  </a:lnTo>
                  <a:lnTo>
                    <a:pt x="0" y="0"/>
                  </a:lnTo>
                  <a:lnTo>
                    <a:pt x="0" y="76788"/>
                  </a:lnTo>
                  <a:close/>
                </a:path>
              </a:pathLst>
            </a:custGeom>
            <a:solidFill>
              <a:srgbClr val="B5D8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32465" y="817700"/>
              <a:ext cx="6492240" cy="440690"/>
            </a:xfrm>
            <a:custGeom>
              <a:avLst/>
              <a:gdLst/>
              <a:ahLst/>
              <a:cxnLst/>
              <a:rect l="l" t="t" r="r" b="b"/>
              <a:pathLst>
                <a:path w="6492240" h="440690">
                  <a:moveTo>
                    <a:pt x="6492218" y="0"/>
                  </a:moveTo>
                  <a:lnTo>
                    <a:pt x="0" y="0"/>
                  </a:lnTo>
                  <a:lnTo>
                    <a:pt x="0" y="440358"/>
                  </a:lnTo>
                  <a:lnTo>
                    <a:pt x="6492218" y="440358"/>
                  </a:lnTo>
                  <a:lnTo>
                    <a:pt x="6492218" y="0"/>
                  </a:lnTo>
                  <a:close/>
                </a:path>
              </a:pathLst>
            </a:custGeom>
            <a:solidFill>
              <a:srgbClr val="E5EFD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9409435"/>
              <a:ext cx="7560309" cy="1282700"/>
            </a:xfrm>
            <a:custGeom>
              <a:avLst/>
              <a:gdLst/>
              <a:ahLst/>
              <a:cxnLst/>
              <a:rect l="l" t="t" r="r" b="b"/>
              <a:pathLst>
                <a:path w="7560309" h="1282700">
                  <a:moveTo>
                    <a:pt x="0" y="1282565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1282565"/>
                  </a:lnTo>
                  <a:lnTo>
                    <a:pt x="0" y="1282565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191" y="9499212"/>
              <a:ext cx="2544284" cy="108073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26420" y="9500281"/>
              <a:ext cx="1403639" cy="111752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44457" y="9505007"/>
              <a:ext cx="1466471" cy="109985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20627" y="9497566"/>
              <a:ext cx="1620644" cy="105627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813031" y="10369558"/>
              <a:ext cx="1651635" cy="264160"/>
            </a:xfrm>
            <a:custGeom>
              <a:avLst/>
              <a:gdLst/>
              <a:ahLst/>
              <a:cxnLst/>
              <a:rect l="l" t="t" r="r" b="b"/>
              <a:pathLst>
                <a:path w="1651634" h="264159">
                  <a:moveTo>
                    <a:pt x="1651029" y="0"/>
                  </a:moveTo>
                  <a:lnTo>
                    <a:pt x="0" y="0"/>
                  </a:lnTo>
                  <a:lnTo>
                    <a:pt x="0" y="263923"/>
                  </a:lnTo>
                  <a:lnTo>
                    <a:pt x="1651029" y="263923"/>
                  </a:lnTo>
                  <a:lnTo>
                    <a:pt x="16510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5982113" y="10356832"/>
            <a:ext cx="1313180" cy="26289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5080" indent="25400">
              <a:lnSpc>
                <a:spcPts val="910"/>
              </a:lnSpc>
              <a:spcBef>
                <a:spcPts val="170"/>
              </a:spcBef>
            </a:pP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II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Encontro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Nacional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formação  Camponesa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Anchieta/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SC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2007.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729411" y="10482227"/>
            <a:ext cx="2985135" cy="149860"/>
          </a:xfrm>
          <a:custGeom>
            <a:avLst/>
            <a:gdLst/>
            <a:ahLst/>
            <a:cxnLst/>
            <a:rect l="l" t="t" r="r" b="b"/>
            <a:pathLst>
              <a:path w="2985135" h="149859">
                <a:moveTo>
                  <a:pt x="2984583" y="0"/>
                </a:moveTo>
                <a:lnTo>
                  <a:pt x="0" y="0"/>
                </a:lnTo>
                <a:lnTo>
                  <a:pt x="0" y="149256"/>
                </a:lnTo>
                <a:lnTo>
                  <a:pt x="2984583" y="149256"/>
                </a:lnTo>
                <a:lnTo>
                  <a:pt x="29845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2887668" y="10466060"/>
            <a:ext cx="266827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Curso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Pós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Médio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em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 Agroecologia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14">
                <a:solidFill>
                  <a:srgbClr val="1E1916"/>
                </a:solidFill>
                <a:latin typeface="Arial MT"/>
                <a:cs typeface="Arial MT"/>
              </a:rPr>
              <a:t>AOPA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Maurício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B.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9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 Amaral/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PR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2191" y="10482573"/>
            <a:ext cx="2544445" cy="149860"/>
          </a:xfrm>
          <a:custGeom>
            <a:avLst/>
            <a:gdLst/>
            <a:ahLst/>
            <a:cxnLst/>
            <a:rect l="l" t="t" r="r" b="b"/>
            <a:pathLst>
              <a:path w="2544445" h="149859">
                <a:moveTo>
                  <a:pt x="2544284" y="0"/>
                </a:moveTo>
                <a:lnTo>
                  <a:pt x="0" y="0"/>
                </a:lnTo>
                <a:lnTo>
                  <a:pt x="0" y="149256"/>
                </a:lnTo>
                <a:lnTo>
                  <a:pt x="2544284" y="149256"/>
                </a:lnTo>
                <a:lnTo>
                  <a:pt x="25442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97780" y="10466406"/>
            <a:ext cx="23133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Curso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Pós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Médio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em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 Agroecologia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Assesoar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Sudoeste/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PR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-1577" y="0"/>
            <a:ext cx="7561580" cy="247015"/>
            <a:chOff x="-1577" y="0"/>
            <a:chExt cx="7561580" cy="247015"/>
          </a:xfrm>
        </p:grpSpPr>
        <p:sp>
          <p:nvSpPr>
            <p:cNvPr id="17" name="object 17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33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017691" y="264480"/>
            <a:ext cx="423524" cy="445943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699920" y="387578"/>
            <a:ext cx="4168140" cy="76390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algn="ctr" marL="273050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solidFill>
                  <a:srgbClr val="211B18"/>
                </a:solidFill>
                <a:latin typeface="Comic Sans MS"/>
                <a:cs typeface="Comic Sans MS"/>
              </a:rPr>
              <a:t>2.</a:t>
            </a:r>
            <a:r>
              <a:rPr dirty="0" sz="1400" spc="-15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00913F"/>
                </a:solidFill>
                <a:latin typeface="Comic Sans MS"/>
                <a:cs typeface="Comic Sans MS"/>
              </a:rPr>
              <a:t>SOBRE</a:t>
            </a:r>
            <a:r>
              <a:rPr dirty="0" sz="1400" spc="-1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A</a:t>
            </a:r>
            <a:r>
              <a:rPr dirty="0" sz="1400" spc="-10" b="1">
                <a:solidFill>
                  <a:srgbClr val="211B18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211B18"/>
                </a:solidFill>
                <a:latin typeface="Comic Sans MS"/>
                <a:cs typeface="Comic Sans MS"/>
              </a:rPr>
              <a:t>IDENTIDADE</a:t>
            </a:r>
            <a:r>
              <a:rPr dirty="0" sz="1400" spc="-1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DA</a:t>
            </a:r>
            <a:r>
              <a:rPr dirty="0" sz="1400" spc="-1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REDE</a:t>
            </a:r>
            <a:r>
              <a:rPr dirty="0" sz="1400" spc="-15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ECOVIDA</a:t>
            </a:r>
            <a:endParaRPr sz="1400">
              <a:latin typeface="Comic Sans MS"/>
              <a:cs typeface="Comic Sans MS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26115" y="628368"/>
            <a:ext cx="6514465" cy="8787765"/>
            <a:chOff x="526115" y="628368"/>
            <a:chExt cx="6514465" cy="8787765"/>
          </a:xfrm>
        </p:grpSpPr>
        <p:sp>
          <p:nvSpPr>
            <p:cNvPr id="24" name="object 24"/>
            <p:cNvSpPr/>
            <p:nvPr/>
          </p:nvSpPr>
          <p:spPr>
            <a:xfrm>
              <a:off x="3437873" y="628368"/>
              <a:ext cx="965835" cy="32384"/>
            </a:xfrm>
            <a:custGeom>
              <a:avLst/>
              <a:gdLst/>
              <a:ahLst/>
              <a:cxnLst/>
              <a:rect l="l" t="t" r="r" b="b"/>
              <a:pathLst>
                <a:path w="965835" h="32384">
                  <a:moveTo>
                    <a:pt x="960076" y="0"/>
                  </a:moveTo>
                  <a:lnTo>
                    <a:pt x="12247" y="0"/>
                  </a:lnTo>
                  <a:lnTo>
                    <a:pt x="5511" y="0"/>
                  </a:lnTo>
                  <a:lnTo>
                    <a:pt x="0" y="7222"/>
                  </a:lnTo>
                  <a:lnTo>
                    <a:pt x="0" y="24879"/>
                  </a:lnTo>
                  <a:lnTo>
                    <a:pt x="5511" y="32097"/>
                  </a:lnTo>
                  <a:lnTo>
                    <a:pt x="960076" y="32097"/>
                  </a:lnTo>
                  <a:lnTo>
                    <a:pt x="965588" y="24879"/>
                  </a:lnTo>
                  <a:lnTo>
                    <a:pt x="965588" y="7222"/>
                  </a:lnTo>
                  <a:lnTo>
                    <a:pt x="960076" y="0"/>
                  </a:lnTo>
                  <a:close/>
                </a:path>
              </a:pathLst>
            </a:custGeom>
            <a:solidFill>
              <a:srgbClr val="7CBC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33890" y="716652"/>
              <a:ext cx="6492240" cy="101600"/>
            </a:xfrm>
            <a:custGeom>
              <a:avLst/>
              <a:gdLst/>
              <a:ahLst/>
              <a:cxnLst/>
              <a:rect l="l" t="t" r="r" b="b"/>
              <a:pathLst>
                <a:path w="6492240" h="101600">
                  <a:moveTo>
                    <a:pt x="0" y="101598"/>
                  </a:moveTo>
                  <a:lnTo>
                    <a:pt x="6492218" y="101598"/>
                  </a:lnTo>
                  <a:lnTo>
                    <a:pt x="6492218" y="0"/>
                  </a:lnTo>
                  <a:lnTo>
                    <a:pt x="0" y="0"/>
                  </a:lnTo>
                  <a:lnTo>
                    <a:pt x="0" y="101598"/>
                  </a:lnTo>
                  <a:close/>
                </a:path>
              </a:pathLst>
            </a:custGeom>
            <a:solidFill>
              <a:srgbClr val="B5D8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32465" y="1284048"/>
              <a:ext cx="6501765" cy="8125459"/>
            </a:xfrm>
            <a:custGeom>
              <a:avLst/>
              <a:gdLst/>
              <a:ahLst/>
              <a:cxnLst/>
              <a:rect l="l" t="t" r="r" b="b"/>
              <a:pathLst>
                <a:path w="6501765" h="8125459">
                  <a:moveTo>
                    <a:pt x="0" y="0"/>
                  </a:moveTo>
                  <a:lnTo>
                    <a:pt x="6501668" y="0"/>
                  </a:lnTo>
                  <a:lnTo>
                    <a:pt x="6501668" y="8125386"/>
                  </a:lnTo>
                  <a:lnTo>
                    <a:pt x="0" y="8125386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00A03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576742" y="1276836"/>
            <a:ext cx="2991485" cy="19037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393700">
              <a:lnSpc>
                <a:spcPct val="1159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Para que esta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proposta popular </a:t>
            </a:r>
            <a:r>
              <a:rPr dirty="0" sz="14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agroecologia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possa se realizar são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necessários: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muita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prática,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sitematizações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elaborações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teóricas,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30">
                <a:solidFill>
                  <a:srgbClr val="1E1916"/>
                </a:solidFill>
                <a:latin typeface="Comic Sans MS"/>
                <a:cs typeface="Comic Sans MS"/>
              </a:rPr>
              <a:t>enfrentamentos</a:t>
            </a:r>
            <a:r>
              <a:rPr dirty="0" sz="1200" spc="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às</a:t>
            </a:r>
            <a:r>
              <a:rPr dirty="0" sz="1200" spc="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25">
                <a:solidFill>
                  <a:srgbClr val="1E1916"/>
                </a:solidFill>
                <a:latin typeface="Comic Sans MS"/>
                <a:cs typeface="Comic Sans MS"/>
              </a:rPr>
              <a:t>pressões</a:t>
            </a:r>
            <a:r>
              <a:rPr dirty="0" sz="1200" spc="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spc="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14">
                <a:solidFill>
                  <a:srgbClr val="1E1916"/>
                </a:solidFill>
                <a:latin typeface="Comic Sans MS"/>
                <a:cs typeface="Comic Sans MS"/>
              </a:rPr>
              <a:t>continuidade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atual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 lógica</a:t>
            </a:r>
            <a:r>
              <a:rPr dirty="0" sz="1200" spc="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desenvolvimento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destrutiva.</a:t>
            </a:r>
            <a:endParaRPr sz="1200">
              <a:latin typeface="Comic Sans MS"/>
              <a:cs typeface="Comic Sans MS"/>
            </a:endParaRPr>
          </a:p>
          <a:p>
            <a:pPr algn="ctr" marL="393065">
              <a:lnSpc>
                <a:spcPct val="100000"/>
              </a:lnSpc>
              <a:spcBef>
                <a:spcPts val="1070"/>
              </a:spcBef>
              <a:tabLst>
                <a:tab pos="1414145" algn="l"/>
                <a:tab pos="2084070" algn="l"/>
                <a:tab pos="2852420" algn="l"/>
              </a:tabLst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	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	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f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,	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76620" y="3157383"/>
            <a:ext cx="2990850" cy="3797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dirty="0" u="sng" sz="1000" spc="5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AGROECOLOGIA</a:t>
            </a:r>
            <a:r>
              <a:rPr dirty="0" u="sng" sz="1000" spc="29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0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É</a:t>
            </a:r>
            <a:r>
              <a:rPr dirty="0" u="sng" sz="1000" spc="4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000" spc="4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TAMBÉM</a:t>
            </a:r>
            <a:r>
              <a:rPr dirty="0" u="sng" sz="1000" spc="29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000" spc="3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UMA</a:t>
            </a:r>
            <a:r>
              <a:rPr dirty="0" u="sng" sz="1000" spc="30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000" spc="4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LUTA </a:t>
            </a:r>
            <a:r>
              <a:rPr dirty="0" sz="1000" spc="-2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0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POLÍTICA</a:t>
            </a:r>
            <a:r>
              <a:rPr dirty="0" u="sng" sz="1000" spc="1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0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QUE</a:t>
            </a:r>
            <a:r>
              <a:rPr dirty="0" u="sng" sz="1000" spc="16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0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MOSTRA</a:t>
            </a:r>
            <a:r>
              <a:rPr dirty="0" u="sng" sz="1000" spc="16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0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NA</a:t>
            </a:r>
            <a:r>
              <a:rPr dirty="0" u="sng" sz="1000" spc="1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0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PRÁTICA</a:t>
            </a:r>
            <a:r>
              <a:rPr dirty="0" u="sng" sz="1000" spc="16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0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QUE</a:t>
            </a:r>
            <a:r>
              <a:rPr dirty="0" u="sng" sz="1000" spc="16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0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É</a:t>
            </a:r>
            <a:endParaRPr sz="1000">
              <a:latin typeface="Comic Sans MS"/>
              <a:cs typeface="Comic Sans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998532" y="1314553"/>
            <a:ext cx="2992120" cy="547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3335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E,</a:t>
            </a:r>
            <a:r>
              <a:rPr dirty="0" sz="1200" spc="-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forma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organizada</a:t>
            </a:r>
            <a:r>
              <a:rPr dirty="0" sz="12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defendem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proposta e a propõe para o conjunto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sociedade.</a:t>
            </a:r>
            <a:endParaRPr sz="1200">
              <a:latin typeface="Comic Sans MS"/>
              <a:cs typeface="Comic Sans MS"/>
            </a:endParaRPr>
          </a:p>
          <a:p>
            <a:pPr algn="just" marL="12700" marR="5715" indent="457200">
              <a:lnSpc>
                <a:spcPct val="116100"/>
              </a:lnSpc>
              <a:spcBef>
                <a:spcPts val="815"/>
              </a:spcBef>
            </a:pP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isto</a:t>
            </a:r>
            <a:r>
              <a:rPr dirty="0" sz="14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chama-se</a:t>
            </a:r>
            <a:r>
              <a:rPr dirty="0" sz="1400" spc="-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4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identidade </a:t>
            </a:r>
            <a:r>
              <a:rPr dirty="0" sz="1400" spc="-59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400" spc="-2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projeto.</a:t>
            </a:r>
            <a:endParaRPr sz="1400">
              <a:latin typeface="Comic Sans MS"/>
              <a:cs typeface="Comic Sans MS"/>
            </a:endParaRPr>
          </a:p>
          <a:p>
            <a:pPr algn="just" marL="12700" marR="5715" indent="457200">
              <a:lnSpc>
                <a:spcPct val="116100"/>
              </a:lnSpc>
              <a:spcBef>
                <a:spcPts val="103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 nova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identidade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biológica que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insere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espécie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humana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parte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natureza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(uma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nova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identidade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como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espécie), associada a uma nova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identidade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sócio-política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exercidos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em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novo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formato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organizacional.</a:t>
            </a:r>
            <a:endParaRPr sz="1200">
              <a:latin typeface="Comic Sans MS"/>
              <a:cs typeface="Comic Sans MS"/>
            </a:endParaRPr>
          </a:p>
          <a:p>
            <a:pPr algn="just" marL="12700" marR="5715" indent="457200">
              <a:lnSpc>
                <a:spcPct val="116100"/>
              </a:lnSpc>
              <a:spcBef>
                <a:spcPts val="101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Essa fusão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projeto e processo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confere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à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dimensão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estratégica,</a:t>
            </a:r>
            <a:r>
              <a:rPr dirty="0" sz="12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</a:t>
            </a:r>
            <a:r>
              <a:rPr dirty="0" sz="12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seja,</a:t>
            </a:r>
            <a:r>
              <a:rPr dirty="0" sz="12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muito</a:t>
            </a:r>
            <a:r>
              <a:rPr dirty="0" sz="12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mais</a:t>
            </a:r>
            <a:r>
              <a:rPr dirty="0" sz="12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2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estratégia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resistência e sobrevivência, </a:t>
            </a:r>
            <a:r>
              <a:rPr dirty="0" sz="1200" spc="-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importante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tarefa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quebra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paradigmas na construção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nova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ordem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....</a:t>
            </a:r>
            <a:endParaRPr sz="1200">
              <a:latin typeface="Comic Sans MS"/>
              <a:cs typeface="Comic Sans MS"/>
            </a:endParaRPr>
          </a:p>
          <a:p>
            <a:pPr algn="just" marL="12700" marR="5715" indent="457200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Portanto,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 agroecologia mais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do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-10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200" spc="-10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ponto</a:t>
            </a:r>
            <a:r>
              <a:rPr dirty="0" sz="1200" spc="-1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0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chegada,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200" spc="-1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essa</a:t>
            </a:r>
            <a:r>
              <a:rPr dirty="0" sz="1200" spc="-10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forma </a:t>
            </a:r>
            <a:r>
              <a:rPr dirty="0" sz="1200" spc="-509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caminhar num caminho que se faz ao </a:t>
            </a:r>
            <a:r>
              <a:rPr dirty="0" sz="1200" spc="-509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caminhar,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onde cada avanço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deve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ser 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assumido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aplicado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prática.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76075" y="3509005"/>
            <a:ext cx="2991485" cy="5829300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330"/>
              </a:spcBef>
            </a:pPr>
            <a:r>
              <a:rPr dirty="0" u="sng" sz="10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POSSÍVEL</a:t>
            </a:r>
            <a:r>
              <a:rPr dirty="0" u="sng" sz="1000" spc="30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0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VIVER</a:t>
            </a:r>
            <a:r>
              <a:rPr dirty="0" u="sng" sz="1000" spc="30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0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DE</a:t>
            </a:r>
            <a:r>
              <a:rPr dirty="0" u="sng" sz="1000" spc="30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0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OUTRA</a:t>
            </a:r>
            <a:r>
              <a:rPr dirty="0" u="sng" sz="1000" spc="30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0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FORMA</a:t>
            </a:r>
            <a:r>
              <a:rPr dirty="0" sz="1000">
                <a:solidFill>
                  <a:srgbClr val="1E1916"/>
                </a:solidFill>
                <a:latin typeface="Comic Sans MS"/>
                <a:cs typeface="Comic Sans MS"/>
              </a:rPr>
              <a:t>,</a:t>
            </a:r>
            <a:r>
              <a:rPr dirty="0" sz="1000" spc="3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sendo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6100"/>
              </a:lnSpc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que,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“o novo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é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também o caminho que 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percorremos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2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atingi-lo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”</a:t>
            </a:r>
            <a:r>
              <a:rPr dirty="0" sz="1200" spc="-5">
                <a:solidFill>
                  <a:srgbClr val="1E1916"/>
                </a:solidFill>
                <a:latin typeface="Arial MT"/>
                <a:cs typeface="Arial MT"/>
              </a:rPr>
              <a:t>.</a:t>
            </a:r>
            <a:r>
              <a:rPr dirty="0" sz="12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caminho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constrói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caminhar.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393700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propõe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nova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inserção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relação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ecológica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necessária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para uma relação produtiva sustentável, 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ao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mesmo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tempo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partilha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novas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condições e relações sociais e econômicas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entre os humanos, em um novo projeto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sociedade.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393700">
              <a:lnSpc>
                <a:spcPct val="116199"/>
              </a:lnSpc>
              <a:spcBef>
                <a:spcPts val="1010"/>
              </a:spcBef>
            </a:pP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As pessoas junto às organizações 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entidades articuladas na </a:t>
            </a:r>
            <a:r>
              <a:rPr dirty="0" u="sng" sz="14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Rede </a:t>
            </a:r>
            <a:r>
              <a:rPr dirty="0" u="sng" sz="14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Ecovida </a:t>
            </a:r>
            <a:r>
              <a:rPr dirty="0" sz="1400" spc="-59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de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Agroecologia</a:t>
            </a:r>
            <a:r>
              <a:rPr dirty="0" u="sng" sz="1200" spc="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exercem</a:t>
            </a:r>
            <a:r>
              <a:rPr dirty="0" u="sng" sz="1200" spc="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as</a:t>
            </a:r>
            <a:r>
              <a:rPr dirty="0" u="sng" sz="1200" spc="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condições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acima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: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393700">
              <a:lnSpc>
                <a:spcPct val="116100"/>
              </a:lnSpc>
              <a:spcBef>
                <a:spcPts val="101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Partilham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 nova compreensão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natureza,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vida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qualidade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vida;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393700">
              <a:lnSpc>
                <a:spcPct val="116100"/>
              </a:lnSpc>
              <a:spcBef>
                <a:spcPts val="1010"/>
              </a:spcBef>
            </a:pP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Lutam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por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nova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sociedade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embasada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nova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sociabilidade,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valores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perspectivas.</a:t>
            </a:r>
            <a:endParaRPr sz="1200">
              <a:latin typeface="Comic Sans MS"/>
              <a:cs typeface="Comic Sans MS"/>
            </a:endParaRPr>
          </a:p>
          <a:p>
            <a:pPr marL="406400">
              <a:lnSpc>
                <a:spcPct val="100000"/>
              </a:lnSpc>
              <a:spcBef>
                <a:spcPts val="124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Fazem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prática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agroecologia;</a:t>
            </a:r>
            <a:endParaRPr sz="1200">
              <a:latin typeface="Comic Sans MS"/>
              <a:cs typeface="Comic Sans MS"/>
            </a:endParaRPr>
          </a:p>
          <a:p>
            <a:pPr algn="just" marL="12700" marR="5715" indent="393700">
              <a:lnSpc>
                <a:spcPct val="116100"/>
              </a:lnSpc>
              <a:spcBef>
                <a:spcPts val="1010"/>
              </a:spcBef>
            </a:pP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Sistematizam</a:t>
            </a:r>
            <a:r>
              <a:rPr dirty="0" sz="1200" spc="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os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acúmulos</a:t>
            </a:r>
            <a:r>
              <a:rPr dirty="0" sz="1200" spc="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experiências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elaboram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propostas;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600">
                <a:solidFill>
                  <a:srgbClr val="1E1916"/>
                </a:solidFill>
                <a:latin typeface="Comic Sans MS"/>
                <a:cs typeface="Comic Sans MS"/>
              </a:rPr>
              <a:t>;</a:t>
            </a:r>
            <a:endParaRPr sz="600">
              <a:latin typeface="Comic Sans MS"/>
              <a:cs typeface="Comic Sans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89614" y="1396573"/>
            <a:ext cx="6038215" cy="7927340"/>
            <a:chOff x="589614" y="1396573"/>
            <a:chExt cx="6038215" cy="7927340"/>
          </a:xfrm>
        </p:grpSpPr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9614" y="7197156"/>
              <a:ext cx="250819" cy="11099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9614" y="7750288"/>
              <a:ext cx="250819" cy="11099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9614" y="8515788"/>
              <a:ext cx="250819" cy="11099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9614" y="8856554"/>
              <a:ext cx="250819" cy="11099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11897" y="1396573"/>
              <a:ext cx="250819" cy="110991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07827" y="6811038"/>
              <a:ext cx="2413184" cy="2505992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4207827" y="6811041"/>
              <a:ext cx="2413635" cy="2506345"/>
            </a:xfrm>
            <a:custGeom>
              <a:avLst/>
              <a:gdLst/>
              <a:ahLst/>
              <a:cxnLst/>
              <a:rect l="l" t="t" r="r" b="b"/>
              <a:pathLst>
                <a:path w="2413634" h="2506345">
                  <a:moveTo>
                    <a:pt x="0" y="0"/>
                  </a:moveTo>
                  <a:lnTo>
                    <a:pt x="2413180" y="0"/>
                  </a:lnTo>
                  <a:lnTo>
                    <a:pt x="2413180" y="2505989"/>
                  </a:lnTo>
                  <a:lnTo>
                    <a:pt x="0" y="2505989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00A03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0753" y="1457637"/>
            <a:ext cx="6494145" cy="2392045"/>
          </a:xfrm>
          <a:custGeom>
            <a:avLst/>
            <a:gdLst/>
            <a:ahLst/>
            <a:cxnLst/>
            <a:rect l="l" t="t" r="r" b="b"/>
            <a:pathLst>
              <a:path w="6494145" h="2392045">
                <a:moveTo>
                  <a:pt x="6493640" y="0"/>
                </a:moveTo>
                <a:lnTo>
                  <a:pt x="0" y="0"/>
                </a:lnTo>
                <a:lnTo>
                  <a:pt x="0" y="2391684"/>
                </a:lnTo>
                <a:lnTo>
                  <a:pt x="6493640" y="2391684"/>
                </a:lnTo>
                <a:lnTo>
                  <a:pt x="6493640" y="0"/>
                </a:lnTo>
                <a:close/>
              </a:path>
            </a:pathLst>
          </a:custGeom>
          <a:solidFill>
            <a:srgbClr val="E5EFD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7651" y="1488146"/>
            <a:ext cx="2974340" cy="20656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R="5080" indent="40005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Quando</a:t>
            </a:r>
            <a:r>
              <a:rPr dirty="0" sz="12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população</a:t>
            </a:r>
            <a:r>
              <a:rPr dirty="0" sz="12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tem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clareza</a:t>
            </a:r>
            <a:r>
              <a:rPr dirty="0" sz="12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assume o desafio coletivo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colocar em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prática uma proposta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sociedade, e se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organiza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tal,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isto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chama-se 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“identidade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projeto”.</a:t>
            </a:r>
            <a:endParaRPr sz="1200">
              <a:latin typeface="Comic Sans MS"/>
              <a:cs typeface="Comic Sans MS"/>
            </a:endParaRPr>
          </a:p>
          <a:p>
            <a:pPr algn="just" marR="5080" indent="400050">
              <a:lnSpc>
                <a:spcPct val="116100"/>
              </a:lnSpc>
              <a:spcBef>
                <a:spcPts val="1010"/>
              </a:spcBef>
            </a:pP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projeto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materializado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em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condições ou contextos específicos, mas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estende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(prolonga)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toda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sociedade.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85869" y="1488146"/>
            <a:ext cx="2974340" cy="22777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Essa</a:t>
            </a:r>
            <a:r>
              <a:rPr dirty="0" sz="12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identidade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projeto</a:t>
            </a:r>
            <a:r>
              <a:rPr dirty="0" sz="12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redefine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posição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forma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relação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desta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sociedade,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buscando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transformação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mesma, assumindo na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prática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projeto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vida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diferente.</a:t>
            </a:r>
            <a:endParaRPr sz="1200">
              <a:latin typeface="Comic Sans MS"/>
              <a:cs typeface="Comic Sans MS"/>
            </a:endParaRPr>
          </a:p>
          <a:p>
            <a:pPr algn="just" marR="5080" indent="457200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Nesta construção, mesmo que seja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formada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por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indivíduos,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sujeito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é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coletivo,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seja,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formado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pelo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conjunto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v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í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z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,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  intensionalidade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coletiva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assumida.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64815" y="3995147"/>
            <a:ext cx="6209030" cy="5357495"/>
            <a:chOff x="664815" y="3995147"/>
            <a:chExt cx="6209030" cy="5357495"/>
          </a:xfrm>
        </p:grpSpPr>
        <p:sp>
          <p:nvSpPr>
            <p:cNvPr id="6" name="object 6"/>
            <p:cNvSpPr/>
            <p:nvPr/>
          </p:nvSpPr>
          <p:spPr>
            <a:xfrm>
              <a:off x="677515" y="4007847"/>
              <a:ext cx="6183630" cy="5332095"/>
            </a:xfrm>
            <a:custGeom>
              <a:avLst/>
              <a:gdLst/>
              <a:ahLst/>
              <a:cxnLst/>
              <a:rect l="l" t="t" r="r" b="b"/>
              <a:pathLst>
                <a:path w="6183630" h="5332095">
                  <a:moveTo>
                    <a:pt x="6183194" y="0"/>
                  </a:moveTo>
                  <a:lnTo>
                    <a:pt x="0" y="0"/>
                  </a:lnTo>
                  <a:lnTo>
                    <a:pt x="0" y="5331917"/>
                  </a:lnTo>
                  <a:lnTo>
                    <a:pt x="6183194" y="5331917"/>
                  </a:lnTo>
                  <a:lnTo>
                    <a:pt x="6183194" y="0"/>
                  </a:lnTo>
                  <a:close/>
                </a:path>
              </a:pathLst>
            </a:custGeom>
            <a:solidFill>
              <a:srgbClr val="F7F7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77515" y="4007847"/>
              <a:ext cx="6183630" cy="5332095"/>
            </a:xfrm>
            <a:custGeom>
              <a:avLst/>
              <a:gdLst/>
              <a:ahLst/>
              <a:cxnLst/>
              <a:rect l="l" t="t" r="r" b="b"/>
              <a:pathLst>
                <a:path w="6183630" h="5332095">
                  <a:moveTo>
                    <a:pt x="0" y="0"/>
                  </a:moveTo>
                  <a:lnTo>
                    <a:pt x="6183194" y="0"/>
                  </a:lnTo>
                  <a:lnTo>
                    <a:pt x="6183194" y="5331917"/>
                  </a:lnTo>
                  <a:lnTo>
                    <a:pt x="0" y="5331917"/>
                  </a:lnTo>
                  <a:lnTo>
                    <a:pt x="0" y="0"/>
                  </a:lnTo>
                  <a:close/>
                </a:path>
              </a:pathLst>
            </a:custGeom>
            <a:ln w="25401">
              <a:solidFill>
                <a:srgbClr val="D3E8A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283185" y="4977397"/>
            <a:ext cx="5533390" cy="27146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histórico.</a:t>
            </a:r>
            <a:endParaRPr sz="1400">
              <a:latin typeface="Comic Sans MS"/>
              <a:cs typeface="Comic Sans MS"/>
            </a:endParaRPr>
          </a:p>
          <a:p>
            <a:pPr algn="just" marL="12700" marR="5080">
              <a:lnSpc>
                <a:spcPct val="116100"/>
              </a:lnSpc>
              <a:spcBef>
                <a:spcPts val="1495"/>
              </a:spcBef>
            </a:pP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CIÊNCIA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embasada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em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NOVA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CONSCIÊNCIA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,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 fundamentada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numa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visão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sistêmica,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re- 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estabelece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RELAÇÃO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HUMAN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,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NATUREZA.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6100"/>
              </a:lnSpc>
              <a:spcBef>
                <a:spcPts val="1495"/>
              </a:spcBef>
            </a:pP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 agroecologia se propõe a pensar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 trabalhar a integração </a:t>
            </a:r>
            <a:r>
              <a:rPr dirty="0" sz="14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entre</a:t>
            </a:r>
            <a:r>
              <a:rPr dirty="0" sz="1400" spc="-18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-18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maneira</a:t>
            </a:r>
            <a:r>
              <a:rPr dirty="0" sz="1400" spc="-18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400" spc="-18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fazer</a:t>
            </a:r>
            <a:r>
              <a:rPr dirty="0" sz="1400" spc="-18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agricultura,</a:t>
            </a:r>
            <a:r>
              <a:rPr dirty="0" sz="1400" spc="-18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-18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natureza</a:t>
            </a:r>
            <a:r>
              <a:rPr dirty="0" sz="1400" spc="-18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spc="-18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as</a:t>
            </a:r>
            <a:r>
              <a:rPr dirty="0" sz="1400" spc="-18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formas</a:t>
            </a:r>
            <a:r>
              <a:rPr dirty="0" sz="1400" spc="-18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das 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pessoas</a:t>
            </a:r>
            <a:r>
              <a:rPr dirty="0" sz="1400" spc="-2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organizarem</a:t>
            </a:r>
            <a:r>
              <a:rPr dirty="0" sz="1400" spc="-25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suas</a:t>
            </a:r>
            <a:r>
              <a:rPr dirty="0" sz="1400" spc="-2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vidas</a:t>
            </a:r>
            <a:r>
              <a:rPr dirty="0" sz="1400" spc="-2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spc="-2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suas</a:t>
            </a:r>
            <a:r>
              <a:rPr dirty="0" sz="1400" spc="-2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relaçõe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400">
                <a:solidFill>
                  <a:srgbClr val="1E1916"/>
                </a:solidFill>
                <a:latin typeface="Arial MT"/>
                <a:cs typeface="Arial MT"/>
              </a:rPr>
              <a:t>.</a:t>
            </a:r>
            <a:endParaRPr sz="1400">
              <a:latin typeface="Arial MT"/>
              <a:cs typeface="Arial MT"/>
            </a:endParaRPr>
          </a:p>
          <a:p>
            <a:pPr marL="12700" marR="5080">
              <a:lnSpc>
                <a:spcPct val="116100"/>
              </a:lnSpc>
              <a:spcBef>
                <a:spcPts val="1455"/>
              </a:spcBef>
              <a:tabLst>
                <a:tab pos="259715" algn="l"/>
              </a:tabLst>
            </a:pP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	AGROECOLOGIA</a:t>
            </a:r>
            <a:r>
              <a:rPr dirty="0" u="sng" sz="1200" spc="8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É</a:t>
            </a:r>
            <a:r>
              <a:rPr dirty="0" u="sng" sz="1200" spc="9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TAMBÉM</a:t>
            </a:r>
            <a:r>
              <a:rPr dirty="0" u="sng" sz="1200" spc="9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UMA</a:t>
            </a:r>
            <a:r>
              <a:rPr dirty="0" u="sng" sz="1200" spc="9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LUTA</a:t>
            </a:r>
            <a:r>
              <a:rPr dirty="0" u="sng" sz="1200" spc="9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POLÍTICA</a:t>
            </a:r>
            <a:r>
              <a:rPr dirty="0" u="sng" sz="1200" spc="8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QUE</a:t>
            </a:r>
            <a:r>
              <a:rPr dirty="0" u="sng" sz="1200" spc="9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MOSTRA</a:t>
            </a:r>
            <a:r>
              <a:rPr dirty="0" u="sng" sz="1200" spc="9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NA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PRÁTIC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15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QU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14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É</a:t>
            </a:r>
            <a:r>
              <a:rPr dirty="0" u="sng" sz="1200" spc="-14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POSSÍVE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L</a:t>
            </a:r>
            <a:r>
              <a:rPr dirty="0" u="sng" sz="1200" spc="-14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VIVE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</a:t>
            </a:r>
            <a:r>
              <a:rPr dirty="0" u="sng" sz="1200" spc="-14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14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OUTR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14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FORM</a:t>
            </a:r>
            <a:r>
              <a:rPr dirty="0" u="sng" sz="12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sz="1200">
                <a:solidFill>
                  <a:srgbClr val="1E1916"/>
                </a:solidFill>
                <a:latin typeface="Arial MT"/>
                <a:cs typeface="Arial MT"/>
              </a:rPr>
              <a:t>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83136" y="7853866"/>
            <a:ext cx="5533390" cy="5213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-24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agroecologia</a:t>
            </a:r>
            <a:r>
              <a:rPr dirty="0" sz="1400" spc="-2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mais</a:t>
            </a:r>
            <a:r>
              <a:rPr dirty="0" sz="1400" spc="-24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400" spc="-24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400" spc="-24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400" spc="-24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ponto</a:t>
            </a:r>
            <a:r>
              <a:rPr dirty="0" sz="1400" spc="-24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400" spc="-24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chegada,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24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400" spc="-24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essa</a:t>
            </a:r>
            <a:r>
              <a:rPr dirty="0" sz="1400" spc="-24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forma</a:t>
            </a:r>
            <a:r>
              <a:rPr dirty="0" sz="1400" spc="-24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de 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caminhar</a:t>
            </a:r>
            <a:r>
              <a:rPr dirty="0" sz="1400" spc="-25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num</a:t>
            </a:r>
            <a:r>
              <a:rPr dirty="0" sz="1400" spc="-2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caminho</a:t>
            </a:r>
            <a:r>
              <a:rPr dirty="0" sz="1400" spc="-2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400" spc="-2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400" spc="-2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faz</a:t>
            </a:r>
            <a:r>
              <a:rPr dirty="0" sz="1400" spc="-2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ao</a:t>
            </a:r>
            <a:r>
              <a:rPr dirty="0" sz="1400" spc="-2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caminhar.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83112" y="8597162"/>
            <a:ext cx="5533390" cy="5213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Essa</a:t>
            </a:r>
            <a:r>
              <a:rPr dirty="0" sz="1400" spc="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compreensão</a:t>
            </a:r>
            <a:r>
              <a:rPr dirty="0" sz="1400" spc="409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luta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identifica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ECOVIDA</a:t>
            </a:r>
            <a:r>
              <a:rPr dirty="0" sz="1200" spc="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isso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chama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4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IDENTIDADE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PROJET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.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83298" y="3890450"/>
            <a:ext cx="5533390" cy="1078230"/>
          </a:xfrm>
          <a:prstGeom prst="rect">
            <a:avLst/>
          </a:prstGeom>
        </p:spPr>
        <p:txBody>
          <a:bodyPr wrap="square" lIns="0" tIns="154940" rIns="0" bIns="0" rtlCol="0" vert="horz">
            <a:spAutoFit/>
          </a:bodyPr>
          <a:lstStyle/>
          <a:p>
            <a:pPr algn="ctr" marR="560070">
              <a:lnSpc>
                <a:spcPct val="100000"/>
              </a:lnSpc>
              <a:spcBef>
                <a:spcPts val="1220"/>
              </a:spcBef>
            </a:pPr>
            <a:r>
              <a:rPr dirty="0" sz="2400" b="1">
                <a:solidFill>
                  <a:srgbClr val="C4E0A8"/>
                </a:solidFill>
                <a:latin typeface="Comic Sans MS"/>
                <a:cs typeface="Comic Sans MS"/>
              </a:rPr>
              <a:t>Resumo</a:t>
            </a:r>
            <a:endParaRPr sz="2400">
              <a:latin typeface="Comic Sans MS"/>
              <a:cs typeface="Comic Sans MS"/>
            </a:endParaRPr>
          </a:p>
          <a:p>
            <a:pPr marL="12700" marR="5080">
              <a:lnSpc>
                <a:spcPct val="116100"/>
              </a:lnSpc>
              <a:spcBef>
                <a:spcPts val="385"/>
              </a:spcBef>
              <a:tabLst>
                <a:tab pos="3997325" algn="l"/>
              </a:tabLst>
            </a:pP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agroecologia</a:t>
            </a:r>
            <a:r>
              <a:rPr dirty="0" sz="1400" spc="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400" spc="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400" spc="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ciência</a:t>
            </a:r>
            <a:r>
              <a:rPr dirty="0" sz="1400" spc="7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400" spc="7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resulta</a:t>
            </a:r>
            <a:r>
              <a:rPr dirty="0" sz="1400" spc="8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da	interação</a:t>
            </a:r>
            <a:r>
              <a:rPr dirty="0" sz="1400" spc="2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entre</a:t>
            </a:r>
            <a:r>
              <a:rPr dirty="0" sz="1400" spc="3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o </a:t>
            </a:r>
            <a:r>
              <a:rPr dirty="0" sz="1400" spc="-59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conhecimento</a:t>
            </a:r>
            <a:r>
              <a:rPr dirty="0" sz="1400" spc="-5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acadêmico</a:t>
            </a:r>
            <a:r>
              <a:rPr dirty="0" sz="1400" spc="-5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spc="-5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400" spc="-5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conhecimento</a:t>
            </a:r>
            <a:r>
              <a:rPr dirty="0" sz="1400" spc="-5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popular,</a:t>
            </a:r>
            <a:r>
              <a:rPr dirty="0" sz="1400" spc="-5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tradicional</a:t>
            </a:r>
            <a:r>
              <a:rPr dirty="0" sz="1400" spc="-5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3408" y="4300387"/>
            <a:ext cx="315595" cy="4947285"/>
          </a:xfrm>
          <a:prstGeom prst="rect">
            <a:avLst/>
          </a:prstGeom>
        </p:spPr>
        <p:txBody>
          <a:bodyPr wrap="square" lIns="0" tIns="115570" rIns="0" bIns="0" rtlCol="0" vert="horz">
            <a:spAutoFit/>
          </a:bodyPr>
          <a:lstStyle/>
          <a:p>
            <a:pPr marL="56515">
              <a:lnSpc>
                <a:spcPct val="100000"/>
              </a:lnSpc>
              <a:spcBef>
                <a:spcPts val="910"/>
              </a:spcBef>
            </a:pPr>
            <a:r>
              <a:rPr dirty="0" sz="3600" spc="-70" b="1" i="1">
                <a:solidFill>
                  <a:srgbClr val="FFFFCC"/>
                </a:solidFill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  <a:p>
            <a:pPr marL="43180">
              <a:lnSpc>
                <a:spcPct val="100000"/>
              </a:lnSpc>
              <a:spcBef>
                <a:spcPts val="810"/>
              </a:spcBef>
            </a:pPr>
            <a:r>
              <a:rPr dirty="0" sz="3600" spc="-70" b="1" i="1">
                <a:solidFill>
                  <a:srgbClr val="FFFFCC"/>
                </a:solidFill>
                <a:latin typeface="Arial"/>
                <a:cs typeface="Arial"/>
              </a:rPr>
              <a:t>2</a:t>
            </a:r>
            <a:endParaRPr sz="36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3529"/>
              </a:spcBef>
            </a:pPr>
            <a:r>
              <a:rPr dirty="0" sz="3600" spc="-5" b="1" i="1">
                <a:solidFill>
                  <a:srgbClr val="211B18"/>
                </a:solidFill>
                <a:latin typeface="Arial"/>
                <a:cs typeface="Arial"/>
              </a:rPr>
              <a:t>3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655"/>
              </a:spcBef>
            </a:pPr>
            <a:r>
              <a:rPr dirty="0" sz="3600" spc="-5" b="1" i="1">
                <a:solidFill>
                  <a:srgbClr val="211B18"/>
                </a:solidFill>
                <a:latin typeface="Arial"/>
                <a:cs typeface="Arial"/>
              </a:rPr>
              <a:t>4</a:t>
            </a:r>
            <a:endParaRPr sz="3600">
              <a:latin typeface="Arial"/>
              <a:cs typeface="Arial"/>
            </a:endParaRPr>
          </a:p>
          <a:p>
            <a:pPr marL="37465">
              <a:lnSpc>
                <a:spcPct val="100000"/>
              </a:lnSpc>
              <a:spcBef>
                <a:spcPts val="3055"/>
              </a:spcBef>
            </a:pPr>
            <a:r>
              <a:rPr dirty="0" sz="3600" spc="-5" b="1" i="1">
                <a:solidFill>
                  <a:srgbClr val="FFFFCC"/>
                </a:solidFill>
                <a:latin typeface="Arial"/>
                <a:cs typeface="Arial"/>
              </a:rPr>
              <a:t>5</a:t>
            </a:r>
            <a:endParaRPr sz="3600">
              <a:latin typeface="Arial"/>
              <a:cs typeface="Arial"/>
            </a:endParaRPr>
          </a:p>
          <a:p>
            <a:pPr marL="37465">
              <a:lnSpc>
                <a:spcPct val="100000"/>
              </a:lnSpc>
              <a:spcBef>
                <a:spcPts val="1975"/>
              </a:spcBef>
            </a:pPr>
            <a:r>
              <a:rPr dirty="0" sz="3600" spc="-5" b="1" i="1">
                <a:solidFill>
                  <a:srgbClr val="FFFFCC"/>
                </a:solidFill>
                <a:latin typeface="Arial"/>
                <a:cs typeface="Arial"/>
              </a:rPr>
              <a:t>6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0" y="9409434"/>
            <a:ext cx="7560309" cy="1282700"/>
            <a:chOff x="0" y="9409434"/>
            <a:chExt cx="7560309" cy="1282700"/>
          </a:xfrm>
        </p:grpSpPr>
        <p:sp>
          <p:nvSpPr>
            <p:cNvPr id="14" name="object 14"/>
            <p:cNvSpPr/>
            <p:nvPr/>
          </p:nvSpPr>
          <p:spPr>
            <a:xfrm>
              <a:off x="0" y="9409434"/>
              <a:ext cx="7560309" cy="1282700"/>
            </a:xfrm>
            <a:custGeom>
              <a:avLst/>
              <a:gdLst/>
              <a:ahLst/>
              <a:cxnLst/>
              <a:rect l="l" t="t" r="r" b="b"/>
              <a:pathLst>
                <a:path w="7560309" h="1282700">
                  <a:moveTo>
                    <a:pt x="0" y="1282565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1282565"/>
                  </a:lnTo>
                  <a:lnTo>
                    <a:pt x="0" y="1282565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04447" y="9499212"/>
              <a:ext cx="1200840" cy="11120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045339" y="10397059"/>
              <a:ext cx="1320165" cy="225425"/>
            </a:xfrm>
            <a:custGeom>
              <a:avLst/>
              <a:gdLst/>
              <a:ahLst/>
              <a:cxnLst/>
              <a:rect l="l" t="t" r="r" b="b"/>
              <a:pathLst>
                <a:path w="1320165" h="225425">
                  <a:moveTo>
                    <a:pt x="1319864" y="0"/>
                  </a:moveTo>
                  <a:lnTo>
                    <a:pt x="0" y="0"/>
                  </a:lnTo>
                  <a:lnTo>
                    <a:pt x="0" y="224852"/>
                  </a:lnTo>
                  <a:lnTo>
                    <a:pt x="1319864" y="224852"/>
                  </a:lnTo>
                  <a:lnTo>
                    <a:pt x="13198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6045339" y="10397059"/>
            <a:ext cx="1320165" cy="118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1430">
              <a:lnSpc>
                <a:spcPts val="930"/>
              </a:lnSpc>
            </a:pP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Oficina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conversão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motores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para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045339" y="10515407"/>
            <a:ext cx="1320165" cy="1066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02235">
              <a:lnSpc>
                <a:spcPts val="840"/>
              </a:lnSpc>
            </a:pP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óleo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vegetal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50">
                <a:solidFill>
                  <a:srgbClr val="1E1916"/>
                </a:solidFill>
                <a:latin typeface="Arial MT"/>
                <a:cs typeface="Arial MT"/>
              </a:rPr>
              <a:t>V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ale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Caí/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RS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255483" y="9500903"/>
            <a:ext cx="2750185" cy="1099820"/>
            <a:chOff x="3255483" y="9500903"/>
            <a:chExt cx="2750185" cy="1099820"/>
          </a:xfrm>
        </p:grpSpPr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98414" y="9502549"/>
              <a:ext cx="1303249" cy="102132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55483" y="9500903"/>
              <a:ext cx="1349382" cy="1012038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255483" y="10451091"/>
              <a:ext cx="2750185" cy="149860"/>
            </a:xfrm>
            <a:custGeom>
              <a:avLst/>
              <a:gdLst/>
              <a:ahLst/>
              <a:cxnLst/>
              <a:rect l="l" t="t" r="r" b="b"/>
              <a:pathLst>
                <a:path w="2750185" h="149859">
                  <a:moveTo>
                    <a:pt x="2749979" y="0"/>
                  </a:moveTo>
                  <a:lnTo>
                    <a:pt x="0" y="0"/>
                  </a:lnTo>
                  <a:lnTo>
                    <a:pt x="0" y="149256"/>
                  </a:lnTo>
                  <a:lnTo>
                    <a:pt x="2749979" y="149256"/>
                  </a:lnTo>
                  <a:lnTo>
                    <a:pt x="27499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3344264" y="10434924"/>
            <a:ext cx="257238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Dias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campo/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oficinas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horta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mandala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compostagem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Litoral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SC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40317" y="9497307"/>
            <a:ext cx="3017520" cy="1112520"/>
            <a:chOff x="140317" y="9497307"/>
            <a:chExt cx="3017520" cy="1112520"/>
          </a:xfrm>
        </p:grpSpPr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73033" y="9497307"/>
              <a:ext cx="1377443" cy="103308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0317" y="9501980"/>
              <a:ext cx="1515830" cy="1080496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40317" y="10460311"/>
              <a:ext cx="3017520" cy="149860"/>
            </a:xfrm>
            <a:custGeom>
              <a:avLst/>
              <a:gdLst/>
              <a:ahLst/>
              <a:cxnLst/>
              <a:rect l="l" t="t" r="r" b="b"/>
              <a:pathLst>
                <a:path w="3017520" h="149859">
                  <a:moveTo>
                    <a:pt x="3017213" y="0"/>
                  </a:moveTo>
                  <a:lnTo>
                    <a:pt x="0" y="0"/>
                  </a:lnTo>
                  <a:lnTo>
                    <a:pt x="0" y="149255"/>
                  </a:lnTo>
                  <a:lnTo>
                    <a:pt x="3017213" y="149255"/>
                  </a:lnTo>
                  <a:lnTo>
                    <a:pt x="30172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353395" y="10444143"/>
            <a:ext cx="259080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Oficina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preparação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biofertilizante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800" spc="16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bokaschi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Litoral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Solidário/RS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-1577" y="0"/>
            <a:ext cx="7561580" cy="247015"/>
            <a:chOff x="-1577" y="0"/>
            <a:chExt cx="7561580" cy="247015"/>
          </a:xfrm>
        </p:grpSpPr>
        <p:sp>
          <p:nvSpPr>
            <p:cNvPr id="30" name="object 30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34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33" name="object 3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17691" y="264480"/>
            <a:ext cx="423524" cy="445943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617045" y="387578"/>
            <a:ext cx="4272915" cy="871219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algn="ctr" marL="334010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  <a:p>
            <a:pPr marL="1169035" marR="5080" indent="-1156970">
              <a:lnSpc>
                <a:spcPct val="116100"/>
              </a:lnSpc>
              <a:spcBef>
                <a:spcPts val="1180"/>
              </a:spcBef>
            </a:pPr>
            <a:r>
              <a:rPr dirty="0" u="heavy" sz="14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Aprofundando</a:t>
            </a:r>
            <a:r>
              <a:rPr dirty="0" u="heavy" sz="1400" spc="-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um</a:t>
            </a:r>
            <a:r>
              <a:rPr dirty="0" u="heavy" sz="1400" spc="-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pouco</a:t>
            </a:r>
            <a:r>
              <a:rPr dirty="0" u="heavy" sz="14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mais</a:t>
            </a:r>
            <a:r>
              <a:rPr dirty="0" u="heavy" sz="1400" spc="-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sobre</a:t>
            </a:r>
            <a:r>
              <a:rPr dirty="0" u="heavy" sz="1400" spc="-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heavy" sz="14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conceito</a:t>
            </a:r>
            <a:r>
              <a:rPr dirty="0" u="heavy" sz="1400" spc="-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de </a:t>
            </a:r>
            <a:r>
              <a:rPr dirty="0" sz="1400" spc="-59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heavy" sz="14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identidade de</a:t>
            </a:r>
            <a:r>
              <a:rPr dirty="0" u="heavy" sz="14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projeto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3437873" y="628368"/>
            <a:ext cx="965835" cy="32384"/>
          </a:xfrm>
          <a:custGeom>
            <a:avLst/>
            <a:gdLst/>
            <a:ahLst/>
            <a:cxnLst/>
            <a:rect l="l" t="t" r="r" b="b"/>
            <a:pathLst>
              <a:path w="965835" h="32384">
                <a:moveTo>
                  <a:pt x="960076" y="0"/>
                </a:moveTo>
                <a:lnTo>
                  <a:pt x="12247" y="0"/>
                </a:lnTo>
                <a:lnTo>
                  <a:pt x="5511" y="0"/>
                </a:lnTo>
                <a:lnTo>
                  <a:pt x="0" y="7222"/>
                </a:lnTo>
                <a:lnTo>
                  <a:pt x="0" y="24879"/>
                </a:lnTo>
                <a:lnTo>
                  <a:pt x="5511" y="32097"/>
                </a:lnTo>
                <a:lnTo>
                  <a:pt x="960076" y="32097"/>
                </a:lnTo>
                <a:lnTo>
                  <a:pt x="965588" y="24879"/>
                </a:lnTo>
                <a:lnTo>
                  <a:pt x="965588" y="7222"/>
                </a:lnTo>
                <a:lnTo>
                  <a:pt x="960076" y="0"/>
                </a:lnTo>
                <a:close/>
              </a:path>
            </a:pathLst>
          </a:custGeom>
          <a:solidFill>
            <a:srgbClr val="7CBC3A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7102" y="1241218"/>
            <a:ext cx="6492240" cy="3289300"/>
            <a:chOff x="537102" y="1241218"/>
            <a:chExt cx="6492240" cy="3289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0349" y="1332462"/>
              <a:ext cx="2888320" cy="319778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7102" y="1241218"/>
              <a:ext cx="6492240" cy="55244"/>
            </a:xfrm>
            <a:custGeom>
              <a:avLst/>
              <a:gdLst/>
              <a:ahLst/>
              <a:cxnLst/>
              <a:rect l="l" t="t" r="r" b="b"/>
              <a:pathLst>
                <a:path w="6492240" h="55244">
                  <a:moveTo>
                    <a:pt x="0" y="55169"/>
                  </a:moveTo>
                  <a:lnTo>
                    <a:pt x="6492218" y="55169"/>
                  </a:lnTo>
                  <a:lnTo>
                    <a:pt x="6492218" y="0"/>
                  </a:lnTo>
                  <a:lnTo>
                    <a:pt x="0" y="0"/>
                  </a:lnTo>
                  <a:lnTo>
                    <a:pt x="0" y="55169"/>
                  </a:lnTo>
                  <a:close/>
                </a:path>
              </a:pathLst>
            </a:custGeom>
            <a:solidFill>
              <a:srgbClr val="B5D89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4027107" y="1380610"/>
            <a:ext cx="3013710" cy="36360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exercício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formação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r>
              <a:rPr dirty="0" sz="1200" spc="-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barbante,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várias</a:t>
            </a:r>
            <a:r>
              <a:rPr dirty="0" sz="1200" spc="-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vezes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exercitado</a:t>
            </a:r>
            <a:r>
              <a:rPr dirty="0" sz="1200" spc="-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em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encontros na Rede, permite uma reflexão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importante: Todos estão interligados na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mesma</a:t>
            </a:r>
            <a:r>
              <a:rPr dirty="0" sz="1200" spc="3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rede,</a:t>
            </a:r>
            <a:r>
              <a:rPr dirty="0" sz="12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todos</a:t>
            </a:r>
            <a:r>
              <a:rPr dirty="0" sz="1200" spc="3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ajudam</a:t>
            </a:r>
            <a:r>
              <a:rPr dirty="0" sz="12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3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segurar</a:t>
            </a:r>
            <a:r>
              <a:rPr dirty="0" sz="12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rede,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cada</a:t>
            </a:r>
            <a:r>
              <a:rPr dirty="0" sz="12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liga</a:t>
            </a:r>
            <a:r>
              <a:rPr dirty="0" sz="12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nesta</a:t>
            </a:r>
            <a:r>
              <a:rPr dirty="0" sz="12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rede,</a:t>
            </a:r>
            <a:r>
              <a:rPr dirty="0" sz="1200" spc="-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pode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estar</a:t>
            </a:r>
            <a:r>
              <a:rPr dirty="0" sz="12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ligado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em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outras</a:t>
            </a:r>
            <a:r>
              <a:rPr dirty="0" sz="12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(de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onde</a:t>
            </a:r>
            <a:r>
              <a:rPr dirty="0" sz="12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vem),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etc...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Isso traduz que cada organização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existe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por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si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só,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mas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quando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liga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outras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ela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faz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maior.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Se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compararmos com a teia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aranha, cada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articulação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 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organização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torna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nó.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Essa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teia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Ecovida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Agroecologia.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Essa</a:t>
            </a:r>
            <a:r>
              <a:rPr dirty="0" sz="1200" spc="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teia</a:t>
            </a:r>
            <a:r>
              <a:rPr dirty="0" sz="1200" spc="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pode</a:t>
            </a:r>
            <a:r>
              <a:rPr dirty="0" sz="1200" spc="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ligar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outras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teias.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-1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Ecovida</a:t>
            </a:r>
            <a:r>
              <a:rPr dirty="0" sz="1200" spc="-1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pode</a:t>
            </a:r>
            <a:r>
              <a:rPr dirty="0" sz="1200" spc="-1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-1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ligar 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outras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Redes.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83175" y="7156756"/>
            <a:ext cx="27844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Este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grupo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pode</a:t>
            </a:r>
            <a:r>
              <a:rPr dirty="0" sz="1200" spc="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ainda</a:t>
            </a:r>
            <a:r>
              <a:rPr dirty="0" sz="1200" spc="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ajuntar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5956" y="7339633"/>
            <a:ext cx="3241675" cy="450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outros</a:t>
            </a:r>
            <a:r>
              <a:rPr dirty="0" sz="12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grupos</a:t>
            </a:r>
            <a:r>
              <a:rPr dirty="0" sz="12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formando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associação.</a:t>
            </a:r>
            <a:r>
              <a:rPr dirty="0" sz="12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Esta </a:t>
            </a:r>
            <a:r>
              <a:rPr dirty="0" sz="1200" spc="-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também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grupos.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82573" y="7943470"/>
            <a:ext cx="27749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01675" algn="l"/>
                <a:tab pos="1159510" algn="l"/>
                <a:tab pos="1701164" algn="l"/>
                <a:tab pos="2001520" algn="l"/>
              </a:tabLst>
            </a:pP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Quando	este	grupo	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ou	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associação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5316" y="8126355"/>
            <a:ext cx="3232150" cy="450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decide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articular</a:t>
            </a:r>
            <a:r>
              <a:rPr dirty="0" sz="120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r>
              <a:rPr dirty="0" sz="120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outras</a:t>
            </a:r>
            <a:r>
              <a:rPr dirty="0" sz="120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organizações</a:t>
            </a:r>
            <a:r>
              <a:rPr dirty="0" sz="120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entidades</a:t>
            </a:r>
            <a:r>
              <a:rPr dirty="0" sz="1200" spc="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numa</a:t>
            </a:r>
            <a:r>
              <a:rPr dirty="0" sz="1200" spc="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região,</a:t>
            </a:r>
            <a:r>
              <a:rPr dirty="0" sz="1200" spc="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seja</a:t>
            </a:r>
            <a:r>
              <a:rPr dirty="0" sz="1200" spc="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entidades</a:t>
            </a:r>
            <a:r>
              <a:rPr dirty="0" sz="1200" spc="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5302" y="8551079"/>
            <a:ext cx="3232785" cy="662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assessoria, organizações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consumidores ou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outras envolvidas com a agroecologia, forma-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Núcleo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regional.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48945" y="7994742"/>
            <a:ext cx="27000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5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organização</a:t>
            </a:r>
            <a:r>
              <a:rPr dirty="0" sz="1200" spc="5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entre</a:t>
            </a:r>
            <a:r>
              <a:rPr dirty="0" sz="1200" spc="5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os</a:t>
            </a:r>
            <a:r>
              <a:rPr dirty="0" sz="1200" spc="5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Núcleos,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91732" y="8177622"/>
            <a:ext cx="3157220" cy="450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articulação</a:t>
            </a:r>
            <a:r>
              <a:rPr dirty="0" sz="1200" spc="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adquire</a:t>
            </a:r>
            <a:r>
              <a:rPr dirty="0" sz="1200" spc="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caráter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mais</a:t>
            </a:r>
            <a:r>
              <a:rPr dirty="0" sz="1200" spc="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forte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movimento,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seja,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ajunta</a:t>
            </a:r>
            <a:r>
              <a:rPr dirty="0" sz="12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diversas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91705" y="8602354"/>
            <a:ext cx="3157220" cy="662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diferentes</a:t>
            </a:r>
            <a:r>
              <a:rPr dirty="0" sz="12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organizações</a:t>
            </a:r>
            <a:r>
              <a:rPr dirty="0" sz="12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cumprem</a:t>
            </a:r>
            <a:r>
              <a:rPr dirty="0" sz="12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papéis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diferentes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construção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uma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mesma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proposta.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8795" y="4670149"/>
            <a:ext cx="2790190" cy="2457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450" spc="-35" b="1">
                <a:solidFill>
                  <a:srgbClr val="1E1916"/>
                </a:solidFill>
                <a:latin typeface="Comic Sans MS"/>
                <a:cs typeface="Comic Sans MS"/>
              </a:rPr>
              <a:t>Como</a:t>
            </a:r>
            <a:r>
              <a:rPr dirty="0" sz="1450" spc="-3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50" spc="-30" b="1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450" spc="-3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50" spc="-35" b="1">
                <a:solidFill>
                  <a:srgbClr val="1E1916"/>
                </a:solidFill>
                <a:latin typeface="Comic Sans MS"/>
                <a:cs typeface="Comic Sans MS"/>
              </a:rPr>
              <a:t>forma</a:t>
            </a:r>
            <a:r>
              <a:rPr dirty="0" sz="1450" spc="-3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50" spc="-3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50" spc="-3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50" spc="-35" b="1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450" spc="-3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50" spc="-30" b="1">
                <a:solidFill>
                  <a:srgbClr val="1E1916"/>
                </a:solidFill>
                <a:latin typeface="Comic Sans MS"/>
                <a:cs typeface="Comic Sans MS"/>
              </a:rPr>
              <a:t>Ecovida?</a:t>
            </a:r>
            <a:endParaRPr sz="1450">
              <a:latin typeface="Comic Sans MS"/>
              <a:cs typeface="Comic Sans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0923" y="4861405"/>
            <a:ext cx="31267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11574" sz="3600" spc="-7" b="1" i="1">
                <a:solidFill>
                  <a:srgbClr val="B2B2B2"/>
                </a:solidFill>
                <a:latin typeface="Arial"/>
                <a:cs typeface="Arial"/>
              </a:rPr>
              <a:t>1</a:t>
            </a:r>
            <a:r>
              <a:rPr dirty="0" baseline="-11574" sz="3600" spc="375" b="1" i="1">
                <a:solidFill>
                  <a:srgbClr val="B2B2B2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família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primeira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pequena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rede,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2969" y="5196689"/>
            <a:ext cx="3305810" cy="18853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44450" marR="3048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tem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sua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própria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forma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organização,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chama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agricultura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familiar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campesina.</a:t>
            </a:r>
            <a:endParaRPr sz="1200">
              <a:latin typeface="Comic Sans MS"/>
              <a:cs typeface="Comic Sans MS"/>
            </a:endParaRPr>
          </a:p>
          <a:p>
            <a:pPr algn="just" marL="25400" marR="55880" indent="165735">
              <a:lnSpc>
                <a:spcPct val="107900"/>
              </a:lnSpc>
              <a:spcBef>
                <a:spcPts val="70"/>
              </a:spcBef>
            </a:pPr>
            <a:r>
              <a:rPr dirty="0" baseline="-12731" sz="3600" spc="-7" b="1" i="1">
                <a:solidFill>
                  <a:srgbClr val="211B18"/>
                </a:solidFill>
                <a:latin typeface="Arial"/>
                <a:cs typeface="Arial"/>
              </a:rPr>
              <a:t>2</a:t>
            </a:r>
            <a:r>
              <a:rPr dirty="0" baseline="-12731" sz="3600" spc="-7" b="1" i="1">
                <a:solidFill>
                  <a:srgbClr val="211B18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Quando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esta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família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decide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praticar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ajunta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outras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famílias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f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,</a:t>
            </a:r>
            <a:endParaRPr sz="1200">
              <a:latin typeface="Comic Sans MS"/>
              <a:cs typeface="Comic Sans MS"/>
            </a:endParaRPr>
          </a:p>
          <a:p>
            <a:pPr algn="just" marL="25400" marR="55880">
              <a:lnSpc>
                <a:spcPct val="116100"/>
              </a:lnSpc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estabelecendo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entendimentos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forma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organização,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temos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nova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se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formando.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4916" y="816620"/>
            <a:ext cx="6492240" cy="424815"/>
          </a:xfrm>
          <a:prstGeom prst="rect">
            <a:avLst/>
          </a:prstGeom>
          <a:solidFill>
            <a:srgbClr val="E5EFD8"/>
          </a:solidFill>
        </p:spPr>
        <p:txBody>
          <a:bodyPr wrap="square" lIns="0" tIns="99695" rIns="0" bIns="0" rtlCol="0" vert="horz">
            <a:spAutoFit/>
          </a:bodyPr>
          <a:lstStyle/>
          <a:p>
            <a:pPr marL="1662430">
              <a:lnSpc>
                <a:spcPct val="100000"/>
              </a:lnSpc>
              <a:spcBef>
                <a:spcPts val="785"/>
              </a:spcBef>
            </a:pP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3.</a:t>
            </a:r>
            <a:r>
              <a:rPr dirty="0" sz="1400" spc="-15" b="1">
                <a:solidFill>
                  <a:srgbClr val="211B18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211B18"/>
                </a:solidFill>
                <a:latin typeface="Comic Sans MS"/>
                <a:cs typeface="Comic Sans MS"/>
              </a:rPr>
              <a:t>SOBRE</a:t>
            </a:r>
            <a:r>
              <a:rPr dirty="0" sz="1400" spc="-10" b="1">
                <a:solidFill>
                  <a:srgbClr val="211B18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211B18"/>
                </a:solidFill>
                <a:latin typeface="Comic Sans MS"/>
                <a:cs typeface="Comic Sans MS"/>
              </a:rPr>
              <a:t>A</a:t>
            </a:r>
            <a:r>
              <a:rPr dirty="0" sz="1400" spc="-15" b="1">
                <a:solidFill>
                  <a:srgbClr val="211B18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211B18"/>
                </a:solidFill>
                <a:latin typeface="Comic Sans MS"/>
                <a:cs typeface="Comic Sans MS"/>
              </a:rPr>
              <a:t>CONCEPÇÃO</a:t>
            </a:r>
            <a:r>
              <a:rPr dirty="0" sz="1400" spc="-10" b="1">
                <a:solidFill>
                  <a:srgbClr val="211B18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211B18"/>
                </a:solidFill>
                <a:latin typeface="Comic Sans MS"/>
                <a:cs typeface="Comic Sans MS"/>
              </a:rPr>
              <a:t>DE</a:t>
            </a:r>
            <a:r>
              <a:rPr dirty="0" sz="1400" spc="-15" b="1">
                <a:solidFill>
                  <a:srgbClr val="211B18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211B18"/>
                </a:solidFill>
                <a:latin typeface="Comic Sans MS"/>
                <a:cs typeface="Comic Sans MS"/>
              </a:rPr>
              <a:t>REDE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66490" y="7838919"/>
            <a:ext cx="18986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45" b="1" i="1">
                <a:solidFill>
                  <a:srgbClr val="211B18"/>
                </a:solidFill>
                <a:latin typeface="Arial"/>
                <a:cs typeface="Arial"/>
              </a:rPr>
              <a:t>4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63714" y="7037689"/>
            <a:ext cx="1949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1" i="1">
                <a:solidFill>
                  <a:srgbClr val="B2B2B2"/>
                </a:solidFill>
                <a:latin typeface="Arial"/>
                <a:cs typeface="Arial"/>
              </a:rPr>
              <a:t>3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96180" y="7895932"/>
            <a:ext cx="1949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1" i="1">
                <a:solidFill>
                  <a:srgbClr val="211B18"/>
                </a:solidFill>
                <a:latin typeface="Arial"/>
                <a:cs typeface="Arial"/>
              </a:rPr>
              <a:t>5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0" y="9409434"/>
            <a:ext cx="7560309" cy="1282700"/>
            <a:chOff x="0" y="9409434"/>
            <a:chExt cx="7560309" cy="1282700"/>
          </a:xfrm>
        </p:grpSpPr>
        <p:sp>
          <p:nvSpPr>
            <p:cNvPr id="22" name="object 22"/>
            <p:cNvSpPr/>
            <p:nvPr/>
          </p:nvSpPr>
          <p:spPr>
            <a:xfrm>
              <a:off x="0" y="9409434"/>
              <a:ext cx="7560309" cy="1282700"/>
            </a:xfrm>
            <a:custGeom>
              <a:avLst/>
              <a:gdLst/>
              <a:ahLst/>
              <a:cxnLst/>
              <a:rect l="l" t="t" r="r" b="b"/>
              <a:pathLst>
                <a:path w="7560309" h="1282700">
                  <a:moveTo>
                    <a:pt x="0" y="1282565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1282565"/>
                  </a:lnTo>
                  <a:lnTo>
                    <a:pt x="0" y="1282565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40164" y="9499020"/>
              <a:ext cx="1586708" cy="1057807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043963" y="10372111"/>
              <a:ext cx="1586865" cy="255904"/>
            </a:xfrm>
            <a:custGeom>
              <a:avLst/>
              <a:gdLst/>
              <a:ahLst/>
              <a:cxnLst/>
              <a:rect l="l" t="t" r="r" b="b"/>
              <a:pathLst>
                <a:path w="1586864" h="255904">
                  <a:moveTo>
                    <a:pt x="1586703" y="0"/>
                  </a:moveTo>
                  <a:lnTo>
                    <a:pt x="0" y="0"/>
                  </a:lnTo>
                  <a:lnTo>
                    <a:pt x="0" y="255747"/>
                  </a:lnTo>
                  <a:lnTo>
                    <a:pt x="1586703" y="255747"/>
                  </a:lnTo>
                  <a:lnTo>
                    <a:pt x="15867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4107525" y="10359140"/>
            <a:ext cx="1459865" cy="26289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523240" marR="5080" indent="-511175">
              <a:lnSpc>
                <a:spcPts val="910"/>
              </a:lnSpc>
              <a:spcBef>
                <a:spcPts val="170"/>
              </a:spcBef>
            </a:pP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Plantio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coletivo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pomar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50">
                <a:solidFill>
                  <a:srgbClr val="1E1916"/>
                </a:solidFill>
                <a:latin typeface="Arial MT"/>
                <a:cs typeface="Arial MT"/>
              </a:rPr>
              <a:t>V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ale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Rio 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Pardo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RS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734259" y="9495796"/>
            <a:ext cx="1646555" cy="1124585"/>
            <a:chOff x="5734259" y="9495796"/>
            <a:chExt cx="1646555" cy="1124585"/>
          </a:xfrm>
        </p:grpSpPr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44340" y="9495796"/>
              <a:ext cx="1635907" cy="1102837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734259" y="10470834"/>
              <a:ext cx="1646555" cy="149860"/>
            </a:xfrm>
            <a:custGeom>
              <a:avLst/>
              <a:gdLst/>
              <a:ahLst/>
              <a:cxnLst/>
              <a:rect l="l" t="t" r="r" b="b"/>
              <a:pathLst>
                <a:path w="1646554" h="149859">
                  <a:moveTo>
                    <a:pt x="1645988" y="0"/>
                  </a:moveTo>
                  <a:lnTo>
                    <a:pt x="0" y="0"/>
                  </a:lnTo>
                  <a:lnTo>
                    <a:pt x="0" y="149255"/>
                  </a:lnTo>
                  <a:lnTo>
                    <a:pt x="1645988" y="149255"/>
                  </a:lnTo>
                  <a:lnTo>
                    <a:pt x="16459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5810613" y="10454666"/>
            <a:ext cx="149352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Intercâm.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grupos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Morrinhos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Sul/RS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083038" y="9490849"/>
            <a:ext cx="1857375" cy="1139190"/>
            <a:chOff x="2083038" y="9490849"/>
            <a:chExt cx="1857375" cy="1139190"/>
          </a:xfrm>
        </p:grpSpPr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84670" y="9490849"/>
              <a:ext cx="1855198" cy="1120599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2083038" y="10398517"/>
              <a:ext cx="1857375" cy="231775"/>
            </a:xfrm>
            <a:custGeom>
              <a:avLst/>
              <a:gdLst/>
              <a:ahLst/>
              <a:cxnLst/>
              <a:rect l="l" t="t" r="r" b="b"/>
              <a:pathLst>
                <a:path w="1857375" h="231775">
                  <a:moveTo>
                    <a:pt x="1856830" y="0"/>
                  </a:moveTo>
                  <a:lnTo>
                    <a:pt x="0" y="0"/>
                  </a:lnTo>
                  <a:lnTo>
                    <a:pt x="0" y="231466"/>
                  </a:lnTo>
                  <a:lnTo>
                    <a:pt x="1856830" y="231466"/>
                  </a:lnTo>
                  <a:lnTo>
                    <a:pt x="18568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2246170" y="10384816"/>
            <a:ext cx="1530985" cy="26289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537845" marR="5080" indent="-525780">
              <a:lnSpc>
                <a:spcPts val="910"/>
              </a:lnSpc>
              <a:spcBef>
                <a:spcPts val="170"/>
              </a:spcBef>
            </a:pP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Produção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coletiva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açúcar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mascavo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Alto </a:t>
            </a:r>
            <a:r>
              <a:rPr dirty="0" sz="800" spc="-204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Uruguai/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RS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121446" y="9504594"/>
            <a:ext cx="1845945" cy="1119505"/>
            <a:chOff x="121446" y="9504594"/>
            <a:chExt cx="1845945" cy="1119505"/>
          </a:xfrm>
        </p:grpSpPr>
        <p:pic>
          <p:nvPicPr>
            <p:cNvPr id="35" name="object 3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9780" y="9504594"/>
              <a:ext cx="1837018" cy="106817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21446" y="10474631"/>
              <a:ext cx="1845945" cy="149860"/>
            </a:xfrm>
            <a:custGeom>
              <a:avLst/>
              <a:gdLst/>
              <a:ahLst/>
              <a:cxnLst/>
              <a:rect l="l" t="t" r="r" b="b"/>
              <a:pathLst>
                <a:path w="1845945" h="149859">
                  <a:moveTo>
                    <a:pt x="1845351" y="0"/>
                  </a:moveTo>
                  <a:lnTo>
                    <a:pt x="0" y="0"/>
                  </a:lnTo>
                  <a:lnTo>
                    <a:pt x="0" y="149256"/>
                  </a:lnTo>
                  <a:lnTo>
                    <a:pt x="1845351" y="149256"/>
                  </a:lnTo>
                  <a:lnTo>
                    <a:pt x="18453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170878" y="10458464"/>
            <a:ext cx="174688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Mutirão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implant.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Agrofloresta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50">
                <a:solidFill>
                  <a:srgbClr val="1E1916"/>
                </a:solidFill>
                <a:latin typeface="Arial MT"/>
                <a:cs typeface="Arial MT"/>
              </a:rPr>
              <a:t>V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ale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Ribeira/PR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-1577" y="0"/>
            <a:ext cx="7561580" cy="247015"/>
            <a:chOff x="-1577" y="0"/>
            <a:chExt cx="7561580" cy="247015"/>
          </a:xfrm>
        </p:grpSpPr>
        <p:sp>
          <p:nvSpPr>
            <p:cNvPr id="39" name="object 39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35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42" name="object 4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17691" y="264480"/>
            <a:ext cx="423524" cy="445943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432056" y="387578"/>
            <a:ext cx="977265" cy="2260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534013" y="628368"/>
            <a:ext cx="6492240" cy="188595"/>
            <a:chOff x="534013" y="628368"/>
            <a:chExt cx="6492240" cy="188595"/>
          </a:xfrm>
        </p:grpSpPr>
        <p:sp>
          <p:nvSpPr>
            <p:cNvPr id="46" name="object 46"/>
            <p:cNvSpPr/>
            <p:nvPr/>
          </p:nvSpPr>
          <p:spPr>
            <a:xfrm>
              <a:off x="3437873" y="628368"/>
              <a:ext cx="965835" cy="32384"/>
            </a:xfrm>
            <a:custGeom>
              <a:avLst/>
              <a:gdLst/>
              <a:ahLst/>
              <a:cxnLst/>
              <a:rect l="l" t="t" r="r" b="b"/>
              <a:pathLst>
                <a:path w="965835" h="32384">
                  <a:moveTo>
                    <a:pt x="960076" y="0"/>
                  </a:moveTo>
                  <a:lnTo>
                    <a:pt x="12247" y="0"/>
                  </a:lnTo>
                  <a:lnTo>
                    <a:pt x="5511" y="0"/>
                  </a:lnTo>
                  <a:lnTo>
                    <a:pt x="0" y="7222"/>
                  </a:lnTo>
                  <a:lnTo>
                    <a:pt x="0" y="24879"/>
                  </a:lnTo>
                  <a:lnTo>
                    <a:pt x="5511" y="32097"/>
                  </a:lnTo>
                  <a:lnTo>
                    <a:pt x="960076" y="32097"/>
                  </a:lnTo>
                  <a:lnTo>
                    <a:pt x="965588" y="24879"/>
                  </a:lnTo>
                  <a:lnTo>
                    <a:pt x="965588" y="7222"/>
                  </a:lnTo>
                  <a:lnTo>
                    <a:pt x="960076" y="0"/>
                  </a:lnTo>
                  <a:close/>
                </a:path>
              </a:pathLst>
            </a:custGeom>
            <a:solidFill>
              <a:srgbClr val="7CBC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534013" y="715021"/>
              <a:ext cx="6492240" cy="101600"/>
            </a:xfrm>
            <a:custGeom>
              <a:avLst/>
              <a:gdLst/>
              <a:ahLst/>
              <a:cxnLst/>
              <a:rect l="l" t="t" r="r" b="b"/>
              <a:pathLst>
                <a:path w="6492240" h="101600">
                  <a:moveTo>
                    <a:pt x="0" y="101598"/>
                  </a:moveTo>
                  <a:lnTo>
                    <a:pt x="6492218" y="101598"/>
                  </a:lnTo>
                  <a:lnTo>
                    <a:pt x="6492218" y="0"/>
                  </a:lnTo>
                  <a:lnTo>
                    <a:pt x="0" y="0"/>
                  </a:lnTo>
                  <a:lnTo>
                    <a:pt x="0" y="101598"/>
                  </a:lnTo>
                  <a:close/>
                </a:path>
              </a:pathLst>
            </a:custGeom>
            <a:solidFill>
              <a:srgbClr val="B5D899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48" name="object 4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854480" y="5129508"/>
            <a:ext cx="3177633" cy="2454132"/>
          </a:xfrm>
          <a:prstGeom prst="rect">
            <a:avLst/>
          </a:prstGeom>
        </p:spPr>
      </p:pic>
      <p:sp>
        <p:nvSpPr>
          <p:cNvPr id="49" name="object 49"/>
          <p:cNvSpPr txBox="1"/>
          <p:nvPr/>
        </p:nvSpPr>
        <p:spPr>
          <a:xfrm>
            <a:off x="4396191" y="7625615"/>
            <a:ext cx="212661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Durante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processo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formação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85">
                <a:solidFill>
                  <a:srgbClr val="1E1916"/>
                </a:solidFill>
                <a:latin typeface="Arial MT"/>
                <a:cs typeface="Arial MT"/>
              </a:rPr>
              <a:t>entre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Núcleos</a:t>
            </a:r>
            <a:endParaRPr sz="1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71291" y="5291737"/>
            <a:ext cx="3197860" cy="3978910"/>
            <a:chOff x="3771291" y="5291737"/>
            <a:chExt cx="3197860" cy="39789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71291" y="6874579"/>
              <a:ext cx="3194888" cy="239546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85262" y="5291737"/>
              <a:ext cx="3183512" cy="241431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0232" y="7903390"/>
              <a:ext cx="7736" cy="1173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475038" y="820958"/>
            <a:ext cx="6557009" cy="4380865"/>
            <a:chOff x="475038" y="820958"/>
            <a:chExt cx="6557009" cy="4380865"/>
          </a:xfrm>
        </p:grpSpPr>
        <p:sp>
          <p:nvSpPr>
            <p:cNvPr id="7" name="object 7"/>
            <p:cNvSpPr/>
            <p:nvPr/>
          </p:nvSpPr>
          <p:spPr>
            <a:xfrm>
              <a:off x="492814" y="1261317"/>
              <a:ext cx="6534150" cy="73025"/>
            </a:xfrm>
            <a:custGeom>
              <a:avLst/>
              <a:gdLst/>
              <a:ahLst/>
              <a:cxnLst/>
              <a:rect l="l" t="t" r="r" b="b"/>
              <a:pathLst>
                <a:path w="6534150" h="73025">
                  <a:moveTo>
                    <a:pt x="0" y="72971"/>
                  </a:moveTo>
                  <a:lnTo>
                    <a:pt x="6533949" y="72971"/>
                  </a:lnTo>
                  <a:lnTo>
                    <a:pt x="6533949" y="0"/>
                  </a:lnTo>
                  <a:lnTo>
                    <a:pt x="0" y="0"/>
                  </a:lnTo>
                  <a:lnTo>
                    <a:pt x="0" y="72971"/>
                  </a:lnTo>
                  <a:close/>
                </a:path>
              </a:pathLst>
            </a:custGeom>
            <a:solidFill>
              <a:srgbClr val="B5D8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92814" y="820958"/>
              <a:ext cx="6539230" cy="440690"/>
            </a:xfrm>
            <a:custGeom>
              <a:avLst/>
              <a:gdLst/>
              <a:ahLst/>
              <a:cxnLst/>
              <a:rect l="l" t="t" r="r" b="b"/>
              <a:pathLst>
                <a:path w="6539230" h="440690">
                  <a:moveTo>
                    <a:pt x="6539021" y="0"/>
                  </a:moveTo>
                  <a:lnTo>
                    <a:pt x="0" y="0"/>
                  </a:lnTo>
                  <a:lnTo>
                    <a:pt x="0" y="440359"/>
                  </a:lnTo>
                  <a:lnTo>
                    <a:pt x="6539021" y="440359"/>
                  </a:lnTo>
                  <a:lnTo>
                    <a:pt x="6539021" y="0"/>
                  </a:lnTo>
                  <a:close/>
                </a:path>
              </a:pathLst>
            </a:custGeom>
            <a:solidFill>
              <a:srgbClr val="F7F4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75038" y="1334289"/>
              <a:ext cx="6553834" cy="3867785"/>
            </a:xfrm>
            <a:custGeom>
              <a:avLst/>
              <a:gdLst/>
              <a:ahLst/>
              <a:cxnLst/>
              <a:rect l="l" t="t" r="r" b="b"/>
              <a:pathLst>
                <a:path w="6553834" h="3867785">
                  <a:moveTo>
                    <a:pt x="6553547" y="0"/>
                  </a:moveTo>
                  <a:lnTo>
                    <a:pt x="0" y="0"/>
                  </a:lnTo>
                  <a:lnTo>
                    <a:pt x="0" y="3867480"/>
                  </a:lnTo>
                  <a:lnTo>
                    <a:pt x="6553547" y="3867480"/>
                  </a:lnTo>
                  <a:lnTo>
                    <a:pt x="6553547" y="0"/>
                  </a:lnTo>
                  <a:close/>
                </a:path>
              </a:pathLst>
            </a:custGeom>
            <a:solidFill>
              <a:srgbClr val="F9F9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3956038" y="1384084"/>
            <a:ext cx="3029585" cy="36163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715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segmentada,</a:t>
            </a:r>
            <a:r>
              <a:rPr dirty="0" sz="120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hierarquizada</a:t>
            </a:r>
            <a:r>
              <a:rPr dirty="0" sz="120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verticalizada,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tal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qual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seu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raciocínio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aplicado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à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ciência.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2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exemplo</a:t>
            </a:r>
            <a:r>
              <a:rPr dirty="0" sz="12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clássico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desta</a:t>
            </a:r>
            <a:r>
              <a:rPr dirty="0" sz="1200" spc="-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lógica</a:t>
            </a:r>
            <a:r>
              <a:rPr dirty="0" sz="1200" spc="-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ciência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pode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ser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verificado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junto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ao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modelo 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revolução</a:t>
            </a:r>
            <a:r>
              <a:rPr dirty="0" sz="1200" spc="-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verde</a:t>
            </a:r>
            <a:r>
              <a:rPr dirty="0" sz="1200" spc="-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aplicado</a:t>
            </a:r>
            <a:r>
              <a:rPr dirty="0" sz="12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-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agricultura,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onde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simplificando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análise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conclui-se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que: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“</a:t>
            </a:r>
            <a:r>
              <a:rPr dirty="0" sz="1200" spc="-2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114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200" spc="114">
                <a:solidFill>
                  <a:srgbClr val="1E1916"/>
                </a:solidFill>
                <a:latin typeface="Comic Sans MS"/>
                <a:cs typeface="Comic Sans MS"/>
              </a:rPr>
              <a:t>b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l</a:t>
            </a:r>
            <a:r>
              <a:rPr dirty="0" sz="1200" spc="114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me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114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ol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ú</a:t>
            </a:r>
            <a:r>
              <a:rPr dirty="0" sz="1200" spc="114">
                <a:solidFill>
                  <a:srgbClr val="1E1916"/>
                </a:solidFill>
                <a:latin typeface="Comic Sans MS"/>
                <a:cs typeface="Comic Sans MS"/>
              </a:rPr>
              <a:t>v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114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 agrotóxicos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são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recursos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nos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permitem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produzir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ambientes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cada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vez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mais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degradados”.</a:t>
            </a:r>
            <a:endParaRPr sz="1200">
              <a:latin typeface="Comic Sans MS"/>
              <a:cs typeface="Comic Sans MS"/>
            </a:endParaRPr>
          </a:p>
          <a:p>
            <a:pPr marL="469900">
              <a:lnSpc>
                <a:spcPct val="100000"/>
              </a:lnSpc>
              <a:spcBef>
                <a:spcPts val="124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Assim:</a:t>
            </a:r>
            <a:endParaRPr sz="1200">
              <a:latin typeface="Comic Sans MS"/>
              <a:cs typeface="Comic Sans MS"/>
            </a:endParaRPr>
          </a:p>
          <a:p>
            <a:pPr algn="just" marL="12700" marR="6985" indent="457200">
              <a:lnSpc>
                <a:spcPts val="1220"/>
              </a:lnSpc>
              <a:spcBef>
                <a:spcPts val="1010"/>
              </a:spcBef>
            </a:pPr>
            <a:r>
              <a:rPr dirty="0" sz="1100" b="1">
                <a:solidFill>
                  <a:srgbClr val="1E1916"/>
                </a:solidFill>
                <a:latin typeface="Times New Roman"/>
                <a:cs typeface="Times New Roman"/>
              </a:rPr>
              <a:t>Como</a:t>
            </a:r>
            <a:r>
              <a:rPr dirty="0" sz="1100" spc="-25" b="1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1E1916"/>
                </a:solidFill>
                <a:latin typeface="Times New Roman"/>
                <a:cs typeface="Times New Roman"/>
              </a:rPr>
              <a:t>mudar</a:t>
            </a:r>
            <a:r>
              <a:rPr dirty="0" sz="1100" spc="-40" b="1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1E1916"/>
                </a:solidFill>
                <a:latin typeface="Times New Roman"/>
                <a:cs typeface="Times New Roman"/>
              </a:rPr>
              <a:t>essa</a:t>
            </a:r>
            <a:r>
              <a:rPr dirty="0" sz="1100" spc="-25" b="1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1E1916"/>
                </a:solidFill>
                <a:latin typeface="Times New Roman"/>
                <a:cs typeface="Times New Roman"/>
              </a:rPr>
              <a:t>perspectiva</a:t>
            </a:r>
            <a:r>
              <a:rPr dirty="0" sz="1100" spc="-15" b="1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1E1916"/>
                </a:solidFill>
                <a:latin typeface="Times New Roman"/>
                <a:cs typeface="Times New Roman"/>
              </a:rPr>
              <a:t>artificialista </a:t>
            </a:r>
            <a:r>
              <a:rPr dirty="0" sz="1100" spc="-270" b="1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100" spc="-5" b="1">
                <a:solidFill>
                  <a:srgbClr val="1E1916"/>
                </a:solidFill>
                <a:latin typeface="Times New Roman"/>
                <a:cs typeface="Times New Roman"/>
              </a:rPr>
              <a:t>do</a:t>
            </a:r>
            <a:r>
              <a:rPr dirty="0" sz="1100" spc="-110" b="1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1E1916"/>
                </a:solidFill>
                <a:latin typeface="Times New Roman"/>
                <a:cs typeface="Times New Roman"/>
              </a:rPr>
              <a:t>ser</a:t>
            </a:r>
            <a:r>
              <a:rPr dirty="0" sz="1100" spc="-130" b="1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100" spc="-5" b="1">
                <a:solidFill>
                  <a:srgbClr val="1E1916"/>
                </a:solidFill>
                <a:latin typeface="Times New Roman"/>
                <a:cs typeface="Times New Roman"/>
              </a:rPr>
              <a:t>humano,</a:t>
            </a:r>
            <a:r>
              <a:rPr dirty="0" sz="1100" spc="-110" b="1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1E1916"/>
                </a:solidFill>
                <a:latin typeface="Times New Roman"/>
                <a:cs typeface="Times New Roman"/>
              </a:rPr>
              <a:t>e</a:t>
            </a:r>
            <a:r>
              <a:rPr dirty="0" sz="1100" spc="-110" b="1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100" spc="-5" b="1">
                <a:solidFill>
                  <a:srgbClr val="1E1916"/>
                </a:solidFill>
                <a:latin typeface="Times New Roman"/>
                <a:cs typeface="Times New Roman"/>
              </a:rPr>
              <a:t>“reconectá-lo”</a:t>
            </a:r>
            <a:r>
              <a:rPr dirty="0" sz="1100" spc="-114" b="1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100" spc="-5" b="1">
                <a:solidFill>
                  <a:srgbClr val="1E1916"/>
                </a:solidFill>
                <a:latin typeface="Times New Roman"/>
                <a:cs typeface="Times New Roman"/>
              </a:rPr>
              <a:t>na</a:t>
            </a:r>
            <a:r>
              <a:rPr dirty="0" sz="1100" spc="170" b="1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100" spc="-5" b="1">
                <a:solidFill>
                  <a:srgbClr val="1E1916"/>
                </a:solidFill>
                <a:latin typeface="Times New Roman"/>
                <a:cs typeface="Times New Roman"/>
              </a:rPr>
              <a:t>natureza?</a:t>
            </a:r>
            <a:endParaRPr sz="1100">
              <a:latin typeface="Times New Roman"/>
              <a:cs typeface="Times New Roman"/>
            </a:endParaRPr>
          </a:p>
          <a:p>
            <a:pPr algn="just" marL="12700" marR="6350" indent="457200">
              <a:lnSpc>
                <a:spcPts val="1220"/>
              </a:lnSpc>
              <a:spcBef>
                <a:spcPts val="770"/>
              </a:spcBef>
            </a:pPr>
            <a:r>
              <a:rPr dirty="0" sz="1100" b="1">
                <a:solidFill>
                  <a:srgbClr val="1E1916"/>
                </a:solidFill>
                <a:latin typeface="Times New Roman"/>
                <a:cs typeface="Times New Roman"/>
              </a:rPr>
              <a:t>Como superar a estrutura da sociedade e </a:t>
            </a:r>
            <a:r>
              <a:rPr dirty="0" sz="1100" spc="5" b="1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100" spc="-5" b="1">
                <a:solidFill>
                  <a:srgbClr val="1E1916"/>
                </a:solidFill>
                <a:latin typeface="Times New Roman"/>
                <a:cs typeface="Times New Roman"/>
              </a:rPr>
              <a:t>suas </a:t>
            </a:r>
            <a:r>
              <a:rPr dirty="0" sz="1100" b="1">
                <a:solidFill>
                  <a:srgbClr val="1E1916"/>
                </a:solidFill>
                <a:latin typeface="Times New Roman"/>
                <a:cs typeface="Times New Roman"/>
              </a:rPr>
              <a:t>institucionalidades </a:t>
            </a:r>
            <a:r>
              <a:rPr dirty="0" sz="1100" spc="-5" b="1">
                <a:solidFill>
                  <a:srgbClr val="1E1916"/>
                </a:solidFill>
                <a:latin typeface="Times New Roman"/>
                <a:cs typeface="Times New Roman"/>
              </a:rPr>
              <a:t>preparadas dentro </a:t>
            </a:r>
            <a:r>
              <a:rPr dirty="0" sz="1100" b="1">
                <a:solidFill>
                  <a:srgbClr val="1E1916"/>
                </a:solidFill>
                <a:latin typeface="Times New Roman"/>
                <a:cs typeface="Times New Roman"/>
              </a:rPr>
              <a:t>desta </a:t>
            </a:r>
            <a:r>
              <a:rPr dirty="0" sz="1100" spc="5" b="1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1E1916"/>
                </a:solidFill>
                <a:latin typeface="Times New Roman"/>
                <a:cs typeface="Times New Roman"/>
              </a:rPr>
              <a:t>lógica</a:t>
            </a:r>
            <a:r>
              <a:rPr dirty="0" sz="1100" spc="-114" b="1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1E1916"/>
                </a:solidFill>
                <a:latin typeface="Times New Roman"/>
                <a:cs typeface="Times New Roman"/>
              </a:rPr>
              <a:t>insustentável?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9115" y="1364796"/>
            <a:ext cx="3006090" cy="38087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38862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“O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humano</a:t>
            </a:r>
            <a:r>
              <a:rPr dirty="0" sz="12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futuro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parece</a:t>
            </a:r>
            <a:r>
              <a:rPr dirty="0" sz="12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motivado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por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rebelião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contra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existência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humana tal como lhe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foi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atribuída .... Ele 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deseja trocar por algo produzido por ele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mesmo.”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(Arendt,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1958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).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388620">
              <a:lnSpc>
                <a:spcPct val="116100"/>
              </a:lnSpc>
              <a:spcBef>
                <a:spcPts val="1010"/>
              </a:spcBef>
            </a:pP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 </a:t>
            </a:r>
            <a:r>
              <a:rPr dirty="0" u="sng" sz="12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medida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que se afasta </a:t>
            </a:r>
            <a:r>
              <a:rPr dirty="0" u="sng" sz="12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da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natureza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precis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1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aumenta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</a:t>
            </a:r>
            <a:r>
              <a:rPr dirty="0" u="sng" sz="1200" spc="-1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 spc="-1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níve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l</a:t>
            </a:r>
            <a:r>
              <a:rPr dirty="0" u="sng" sz="1200" spc="-1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1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artificialização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par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15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pode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</a:t>
            </a:r>
            <a:r>
              <a:rPr dirty="0" u="sng" sz="1200" spc="-14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continua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</a:t>
            </a:r>
            <a:r>
              <a:rPr dirty="0" u="sng" sz="1200" spc="-15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vivendo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388620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Assim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17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deix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14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14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ciênci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14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14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vid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14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14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exerce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13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vid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13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dominad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13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pel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13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ciência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.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Interrompe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os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ciclos e segmenta a teia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vida,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gasta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fortunas com tecnologias e produtos para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sustentar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vida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nesta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nova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condição.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388620">
              <a:lnSpc>
                <a:spcPct val="116100"/>
              </a:lnSpc>
              <a:spcBef>
                <a:spcPts val="101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instituições,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sejam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públicas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privadas, são uma tentativa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organizar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80">
                <a:solidFill>
                  <a:srgbClr val="1E1916"/>
                </a:solidFill>
                <a:latin typeface="Comic Sans MS"/>
                <a:cs typeface="Comic Sans MS"/>
              </a:rPr>
              <a:t>esta</a:t>
            </a:r>
            <a:r>
              <a:rPr dirty="0" sz="1200" spc="3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95">
                <a:solidFill>
                  <a:srgbClr val="1E1916"/>
                </a:solidFill>
                <a:latin typeface="Comic Sans MS"/>
                <a:cs typeface="Comic Sans MS"/>
              </a:rPr>
              <a:t>pretensão.</a:t>
            </a:r>
            <a:r>
              <a:rPr dirty="0" sz="1200" spc="3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4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95">
                <a:solidFill>
                  <a:srgbClr val="1E1916"/>
                </a:solidFill>
                <a:latin typeface="Comic Sans MS"/>
                <a:cs typeface="Comic Sans MS"/>
              </a:rPr>
              <a:t>organização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0" y="5204897"/>
            <a:ext cx="7560309" cy="5487670"/>
            <a:chOff x="0" y="5204897"/>
            <a:chExt cx="7560309" cy="5487670"/>
          </a:xfrm>
        </p:grpSpPr>
        <p:sp>
          <p:nvSpPr>
            <p:cNvPr id="13" name="object 13"/>
            <p:cNvSpPr/>
            <p:nvPr/>
          </p:nvSpPr>
          <p:spPr>
            <a:xfrm>
              <a:off x="505940" y="5255697"/>
              <a:ext cx="6468110" cy="0"/>
            </a:xfrm>
            <a:custGeom>
              <a:avLst/>
              <a:gdLst/>
              <a:ahLst/>
              <a:cxnLst/>
              <a:rect l="l" t="t" r="r" b="b"/>
              <a:pathLst>
                <a:path w="6468109" h="0">
                  <a:moveTo>
                    <a:pt x="0" y="0"/>
                  </a:moveTo>
                  <a:lnTo>
                    <a:pt x="6467857" y="0"/>
                  </a:lnTo>
                </a:path>
              </a:pathLst>
            </a:custGeom>
            <a:ln w="101598">
              <a:solidFill>
                <a:srgbClr val="B5D8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03301" y="5276759"/>
              <a:ext cx="3193415" cy="0"/>
            </a:xfrm>
            <a:custGeom>
              <a:avLst/>
              <a:gdLst/>
              <a:ahLst/>
              <a:cxnLst/>
              <a:rect l="l" t="t" r="r" b="b"/>
              <a:pathLst>
                <a:path w="3193415" h="0">
                  <a:moveTo>
                    <a:pt x="0" y="0"/>
                  </a:moveTo>
                  <a:lnTo>
                    <a:pt x="3193247" y="0"/>
                  </a:lnTo>
                </a:path>
              </a:pathLst>
            </a:custGeom>
            <a:ln w="62722">
              <a:solidFill>
                <a:srgbClr val="B5D8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0" y="9409434"/>
              <a:ext cx="7560309" cy="1282700"/>
            </a:xfrm>
            <a:custGeom>
              <a:avLst/>
              <a:gdLst/>
              <a:ahLst/>
              <a:cxnLst/>
              <a:rect l="l" t="t" r="r" b="b"/>
              <a:pathLst>
                <a:path w="7560309" h="1282700">
                  <a:moveTo>
                    <a:pt x="0" y="1282565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1282565"/>
                  </a:lnTo>
                  <a:lnTo>
                    <a:pt x="0" y="1282565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66736" y="9499830"/>
              <a:ext cx="1469348" cy="110288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954914" y="10466002"/>
              <a:ext cx="1481455" cy="149860"/>
            </a:xfrm>
            <a:custGeom>
              <a:avLst/>
              <a:gdLst/>
              <a:ahLst/>
              <a:cxnLst/>
              <a:rect l="l" t="t" r="r" b="b"/>
              <a:pathLst>
                <a:path w="1481454" h="149859">
                  <a:moveTo>
                    <a:pt x="1481170" y="0"/>
                  </a:moveTo>
                  <a:lnTo>
                    <a:pt x="0" y="0"/>
                  </a:lnTo>
                  <a:lnTo>
                    <a:pt x="0" y="149256"/>
                  </a:lnTo>
                  <a:lnTo>
                    <a:pt x="1481170" y="149256"/>
                  </a:lnTo>
                  <a:lnTo>
                    <a:pt x="14811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6018260" y="10449835"/>
            <a:ext cx="13544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Interc.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entre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grupos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Lit.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Solid.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RS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426174" y="9499198"/>
            <a:ext cx="1450975" cy="1113155"/>
            <a:chOff x="4426174" y="9499198"/>
            <a:chExt cx="1450975" cy="1113155"/>
          </a:xfrm>
        </p:grpSpPr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34476" y="9499198"/>
              <a:ext cx="1434250" cy="98629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426174" y="10462795"/>
              <a:ext cx="1450975" cy="149860"/>
            </a:xfrm>
            <a:custGeom>
              <a:avLst/>
              <a:gdLst/>
              <a:ahLst/>
              <a:cxnLst/>
              <a:rect l="l" t="t" r="r" b="b"/>
              <a:pathLst>
                <a:path w="1450975" h="149859">
                  <a:moveTo>
                    <a:pt x="1450375" y="0"/>
                  </a:moveTo>
                  <a:lnTo>
                    <a:pt x="0" y="0"/>
                  </a:lnTo>
                  <a:lnTo>
                    <a:pt x="0" y="149255"/>
                  </a:lnTo>
                  <a:lnTo>
                    <a:pt x="1450375" y="149255"/>
                  </a:lnTo>
                  <a:lnTo>
                    <a:pt x="14503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4552873" y="10446627"/>
            <a:ext cx="11969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Interc.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Entre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grupos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Litoral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SC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065392" y="9501033"/>
            <a:ext cx="2269490" cy="1124585"/>
            <a:chOff x="2065392" y="9501033"/>
            <a:chExt cx="2269490" cy="1124585"/>
          </a:xfrm>
        </p:grpSpPr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76288" y="9501033"/>
              <a:ext cx="2249158" cy="104929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065392" y="10486623"/>
              <a:ext cx="2269490" cy="139065"/>
            </a:xfrm>
            <a:custGeom>
              <a:avLst/>
              <a:gdLst/>
              <a:ahLst/>
              <a:cxnLst/>
              <a:rect l="l" t="t" r="r" b="b"/>
              <a:pathLst>
                <a:path w="2269490" h="139065">
                  <a:moveTo>
                    <a:pt x="2269054" y="0"/>
                  </a:moveTo>
                  <a:lnTo>
                    <a:pt x="0" y="0"/>
                  </a:lnTo>
                  <a:lnTo>
                    <a:pt x="0" y="138802"/>
                  </a:lnTo>
                  <a:lnTo>
                    <a:pt x="2269054" y="138802"/>
                  </a:lnTo>
                  <a:lnTo>
                    <a:pt x="22690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2080328" y="10470142"/>
            <a:ext cx="223964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Troca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experiência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grupos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Núcleo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Vale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Rio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Uruguai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14397" y="9504097"/>
            <a:ext cx="1866264" cy="1123950"/>
            <a:chOff x="114397" y="9504097"/>
            <a:chExt cx="1866264" cy="1123950"/>
          </a:xfrm>
        </p:grpSpPr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4397" y="9504097"/>
              <a:ext cx="1858550" cy="1022248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14397" y="10478699"/>
              <a:ext cx="1866264" cy="149860"/>
            </a:xfrm>
            <a:custGeom>
              <a:avLst/>
              <a:gdLst/>
              <a:ahLst/>
              <a:cxnLst/>
              <a:rect l="l" t="t" r="r" b="b"/>
              <a:pathLst>
                <a:path w="1866264" h="149859">
                  <a:moveTo>
                    <a:pt x="1865998" y="0"/>
                  </a:moveTo>
                  <a:lnTo>
                    <a:pt x="0" y="0"/>
                  </a:lnTo>
                  <a:lnTo>
                    <a:pt x="0" y="149256"/>
                  </a:lnTo>
                  <a:lnTo>
                    <a:pt x="1865998" y="149256"/>
                  </a:lnTo>
                  <a:lnTo>
                    <a:pt x="1865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407221" y="10462532"/>
            <a:ext cx="128079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Intercâmbio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Sudoeste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PR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no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RS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-1577" y="0"/>
            <a:ext cx="7561580" cy="247015"/>
            <a:chOff x="-1577" y="0"/>
            <a:chExt cx="7561580" cy="247015"/>
          </a:xfrm>
        </p:grpSpPr>
        <p:sp>
          <p:nvSpPr>
            <p:cNvPr id="32" name="object 32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36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35" name="object 3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017691" y="264480"/>
            <a:ext cx="423524" cy="445943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420057" y="387578"/>
            <a:ext cx="2733040" cy="73025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024255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solidFill>
                  <a:srgbClr val="211B18"/>
                </a:solidFill>
                <a:latin typeface="Comic Sans MS"/>
                <a:cs typeface="Comic Sans MS"/>
              </a:rPr>
              <a:t>Aprofundando</a:t>
            </a:r>
            <a:r>
              <a:rPr dirty="0" sz="1400" spc="-30" b="1">
                <a:solidFill>
                  <a:srgbClr val="211B18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um</a:t>
            </a:r>
            <a:r>
              <a:rPr dirty="0" sz="1400" spc="-3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pouco</a:t>
            </a:r>
            <a:r>
              <a:rPr dirty="0" sz="1400" spc="-3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mais...</a:t>
            </a:r>
            <a:endParaRPr sz="1400">
              <a:latin typeface="Comic Sans MS"/>
              <a:cs typeface="Comic Sans M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498952" y="628368"/>
            <a:ext cx="3904615" cy="8771890"/>
            <a:chOff x="498952" y="628368"/>
            <a:chExt cx="3904615" cy="8771890"/>
          </a:xfrm>
        </p:grpSpPr>
        <p:sp>
          <p:nvSpPr>
            <p:cNvPr id="39" name="object 39"/>
            <p:cNvSpPr/>
            <p:nvPr/>
          </p:nvSpPr>
          <p:spPr>
            <a:xfrm>
              <a:off x="498952" y="5308120"/>
              <a:ext cx="3272790" cy="4092575"/>
            </a:xfrm>
            <a:custGeom>
              <a:avLst/>
              <a:gdLst/>
              <a:ahLst/>
              <a:cxnLst/>
              <a:rect l="l" t="t" r="r" b="b"/>
              <a:pathLst>
                <a:path w="3272790" h="4092575">
                  <a:moveTo>
                    <a:pt x="3272454" y="0"/>
                  </a:moveTo>
                  <a:lnTo>
                    <a:pt x="0" y="0"/>
                  </a:lnTo>
                  <a:lnTo>
                    <a:pt x="0" y="4092047"/>
                  </a:lnTo>
                  <a:lnTo>
                    <a:pt x="3272454" y="4092047"/>
                  </a:lnTo>
                  <a:lnTo>
                    <a:pt x="3272454" y="0"/>
                  </a:lnTo>
                  <a:close/>
                </a:path>
              </a:pathLst>
            </a:custGeom>
            <a:solidFill>
              <a:srgbClr val="F9F9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3437873" y="628368"/>
              <a:ext cx="965835" cy="32384"/>
            </a:xfrm>
            <a:custGeom>
              <a:avLst/>
              <a:gdLst/>
              <a:ahLst/>
              <a:cxnLst/>
              <a:rect l="l" t="t" r="r" b="b"/>
              <a:pathLst>
                <a:path w="965835" h="32384">
                  <a:moveTo>
                    <a:pt x="960076" y="0"/>
                  </a:moveTo>
                  <a:lnTo>
                    <a:pt x="12247" y="0"/>
                  </a:lnTo>
                  <a:lnTo>
                    <a:pt x="5511" y="0"/>
                  </a:lnTo>
                  <a:lnTo>
                    <a:pt x="0" y="7222"/>
                  </a:lnTo>
                  <a:lnTo>
                    <a:pt x="0" y="24879"/>
                  </a:lnTo>
                  <a:lnTo>
                    <a:pt x="5511" y="32097"/>
                  </a:lnTo>
                  <a:lnTo>
                    <a:pt x="960076" y="32097"/>
                  </a:lnTo>
                  <a:lnTo>
                    <a:pt x="965588" y="24879"/>
                  </a:lnTo>
                  <a:lnTo>
                    <a:pt x="965588" y="7222"/>
                  </a:lnTo>
                  <a:lnTo>
                    <a:pt x="960076" y="0"/>
                  </a:lnTo>
                  <a:close/>
                </a:path>
              </a:pathLst>
            </a:custGeom>
            <a:solidFill>
              <a:srgbClr val="7CBC3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543286" y="5294206"/>
            <a:ext cx="3184525" cy="40608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85725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Entre as diversas estratégias 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formas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organização e luta adotadas pelos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Movimentos Sociais a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articulação em Rede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é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estratégia</a:t>
            </a:r>
            <a:r>
              <a:rPr dirty="0" sz="12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eficaz</a:t>
            </a:r>
            <a:r>
              <a:rPr dirty="0" sz="12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porque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pode</a:t>
            </a:r>
            <a:r>
              <a:rPr dirty="0" u="sng" sz="1200" spc="-7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perpassar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</a:t>
            </a:r>
            <a:r>
              <a:rPr dirty="0" u="sng" sz="1200" spc="-14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Instituiçõe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</a:t>
            </a:r>
            <a:r>
              <a:rPr dirty="0" u="sng" sz="1200" spc="-14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14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Movimentos.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857250">
              <a:lnSpc>
                <a:spcPct val="116100"/>
              </a:lnSpc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organização na rede Ecovida é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 forma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resistência e enfrentamento,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propor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fazer,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buscar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fortalecimento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político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uma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concepção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organização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social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em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oposição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outras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redes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formas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capital, das empresas,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agronegócio...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00050">
              <a:lnSpc>
                <a:spcPct val="116100"/>
              </a:lnSpc>
            </a:pP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8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organizaçã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 spc="-8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em</a:t>
            </a:r>
            <a:r>
              <a:rPr dirty="0" u="sng" sz="1200" spc="-8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red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8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é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 spc="-8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exercício</a:t>
            </a:r>
            <a:r>
              <a:rPr dirty="0" u="sng" sz="1200" spc="-8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própria</a:t>
            </a:r>
            <a:r>
              <a:rPr dirty="0" u="sng" sz="1200" spc="-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vida,</a:t>
            </a:r>
            <a:r>
              <a:rPr dirty="0" u="sng" sz="1200" spc="-5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aplicado</a:t>
            </a:r>
            <a:r>
              <a:rPr dirty="0" u="sng" sz="1200" spc="-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também</a:t>
            </a:r>
            <a:r>
              <a:rPr dirty="0" u="sng" sz="1200" spc="-5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na</a:t>
            </a:r>
            <a:r>
              <a:rPr dirty="0" u="sng" sz="1200" spc="-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organização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dos</a:t>
            </a:r>
            <a:r>
              <a:rPr dirty="0" u="sng" sz="1200" spc="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que</a:t>
            </a:r>
            <a:r>
              <a:rPr dirty="0" u="sng" sz="1200" spc="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lutam</a:t>
            </a:r>
            <a:r>
              <a:rPr dirty="0" u="sng" sz="1200" spc="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por</a:t>
            </a:r>
            <a:r>
              <a:rPr dirty="0" u="sng" sz="1200" spc="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esta</a:t>
            </a:r>
            <a:r>
              <a:rPr dirty="0" u="sng" sz="1200" spc="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nova</a:t>
            </a:r>
            <a:r>
              <a:rPr dirty="0" u="sng" sz="1200" spc="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forma</a:t>
            </a:r>
            <a:r>
              <a:rPr dirty="0" u="sng" sz="1200" spc="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perceber</a:t>
            </a:r>
            <a:r>
              <a:rPr dirty="0" u="sng" sz="1200" spc="-8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7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exercer</a:t>
            </a:r>
            <a:r>
              <a:rPr dirty="0" u="sng" sz="1200" spc="-8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7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vida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,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ligados</a:t>
            </a:r>
            <a:r>
              <a:rPr dirty="0" sz="12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entre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si</a:t>
            </a:r>
            <a:r>
              <a:rPr dirty="0" sz="12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 spc="-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mesma forma como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tudo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 natureza está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ligado,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tudo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grande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rede.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Assim</a:t>
            </a:r>
            <a:r>
              <a:rPr dirty="0" sz="120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como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 </a:t>
            </a:r>
            <a:r>
              <a:rPr dirty="0" sz="1200" spc="-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nosso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corpo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órgãos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funções.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483120" y="717080"/>
            <a:ext cx="6558280" cy="4497705"/>
            <a:chOff x="483120" y="717080"/>
            <a:chExt cx="6558280" cy="4497705"/>
          </a:xfrm>
        </p:grpSpPr>
        <p:sp>
          <p:nvSpPr>
            <p:cNvPr id="43" name="object 43"/>
            <p:cNvSpPr/>
            <p:nvPr/>
          </p:nvSpPr>
          <p:spPr>
            <a:xfrm>
              <a:off x="495820" y="1334289"/>
              <a:ext cx="6532880" cy="3867785"/>
            </a:xfrm>
            <a:custGeom>
              <a:avLst/>
              <a:gdLst/>
              <a:ahLst/>
              <a:cxnLst/>
              <a:rect l="l" t="t" r="r" b="b"/>
              <a:pathLst>
                <a:path w="6532880" h="3867785">
                  <a:moveTo>
                    <a:pt x="0" y="0"/>
                  </a:moveTo>
                  <a:lnTo>
                    <a:pt x="6532765" y="0"/>
                  </a:lnTo>
                  <a:lnTo>
                    <a:pt x="6532765" y="3867480"/>
                  </a:lnTo>
                  <a:lnTo>
                    <a:pt x="0" y="3867480"/>
                  </a:lnTo>
                  <a:lnTo>
                    <a:pt x="0" y="0"/>
                  </a:lnTo>
                  <a:close/>
                </a:path>
              </a:pathLst>
            </a:custGeom>
            <a:ln w="25401">
              <a:solidFill>
                <a:srgbClr val="7CC16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496464" y="717080"/>
              <a:ext cx="6532245" cy="101600"/>
            </a:xfrm>
            <a:custGeom>
              <a:avLst/>
              <a:gdLst/>
              <a:ahLst/>
              <a:cxnLst/>
              <a:rect l="l" t="t" r="r" b="b"/>
              <a:pathLst>
                <a:path w="6532245" h="101600">
                  <a:moveTo>
                    <a:pt x="0" y="101598"/>
                  </a:moveTo>
                  <a:lnTo>
                    <a:pt x="6531865" y="101598"/>
                  </a:lnTo>
                  <a:lnTo>
                    <a:pt x="6531865" y="0"/>
                  </a:lnTo>
                  <a:lnTo>
                    <a:pt x="0" y="0"/>
                  </a:lnTo>
                  <a:lnTo>
                    <a:pt x="0" y="101598"/>
                  </a:lnTo>
                  <a:close/>
                </a:path>
              </a:pathLst>
            </a:custGeom>
            <a:solidFill>
              <a:srgbClr val="B5D899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1159" y="710057"/>
            <a:ext cx="6492240" cy="96520"/>
          </a:xfrm>
          <a:custGeom>
            <a:avLst/>
            <a:gdLst/>
            <a:ahLst/>
            <a:cxnLst/>
            <a:rect l="l" t="t" r="r" b="b"/>
            <a:pathLst>
              <a:path w="6492240" h="96520">
                <a:moveTo>
                  <a:pt x="0" y="96191"/>
                </a:moveTo>
                <a:lnTo>
                  <a:pt x="6492218" y="96191"/>
                </a:lnTo>
                <a:lnTo>
                  <a:pt x="6492218" y="0"/>
                </a:lnTo>
                <a:lnTo>
                  <a:pt x="0" y="0"/>
                </a:lnTo>
                <a:lnTo>
                  <a:pt x="0" y="96191"/>
                </a:lnTo>
                <a:close/>
              </a:path>
            </a:pathLst>
          </a:custGeom>
          <a:solidFill>
            <a:srgbClr val="B5D89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475811" y="806248"/>
            <a:ext cx="6560820" cy="2867025"/>
            <a:chOff x="475811" y="806248"/>
            <a:chExt cx="6560820" cy="2867025"/>
          </a:xfrm>
        </p:grpSpPr>
        <p:sp>
          <p:nvSpPr>
            <p:cNvPr id="4" name="object 4"/>
            <p:cNvSpPr/>
            <p:nvPr/>
          </p:nvSpPr>
          <p:spPr>
            <a:xfrm>
              <a:off x="544356" y="1248952"/>
              <a:ext cx="6492240" cy="81280"/>
            </a:xfrm>
            <a:custGeom>
              <a:avLst/>
              <a:gdLst/>
              <a:ahLst/>
              <a:cxnLst/>
              <a:rect l="l" t="t" r="r" b="b"/>
              <a:pathLst>
                <a:path w="6492240" h="81280">
                  <a:moveTo>
                    <a:pt x="0" y="81279"/>
                  </a:moveTo>
                  <a:lnTo>
                    <a:pt x="6492218" y="81279"/>
                  </a:lnTo>
                  <a:lnTo>
                    <a:pt x="6492218" y="0"/>
                  </a:lnTo>
                  <a:lnTo>
                    <a:pt x="0" y="0"/>
                  </a:lnTo>
                  <a:lnTo>
                    <a:pt x="0" y="81279"/>
                  </a:lnTo>
                  <a:close/>
                </a:path>
              </a:pathLst>
            </a:custGeom>
            <a:solidFill>
              <a:srgbClr val="B5D8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41940" y="806248"/>
              <a:ext cx="6492240" cy="440690"/>
            </a:xfrm>
            <a:custGeom>
              <a:avLst/>
              <a:gdLst/>
              <a:ahLst/>
              <a:cxnLst/>
              <a:rect l="l" t="t" r="r" b="b"/>
              <a:pathLst>
                <a:path w="6492240" h="440690">
                  <a:moveTo>
                    <a:pt x="6492218" y="0"/>
                  </a:moveTo>
                  <a:lnTo>
                    <a:pt x="0" y="0"/>
                  </a:lnTo>
                  <a:lnTo>
                    <a:pt x="0" y="440358"/>
                  </a:lnTo>
                  <a:lnTo>
                    <a:pt x="6492218" y="440358"/>
                  </a:lnTo>
                  <a:lnTo>
                    <a:pt x="6492218" y="0"/>
                  </a:lnTo>
                  <a:close/>
                </a:path>
              </a:pathLst>
            </a:custGeom>
            <a:solidFill>
              <a:srgbClr val="F7F4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75805" y="1330232"/>
              <a:ext cx="6553834" cy="2343150"/>
            </a:xfrm>
            <a:custGeom>
              <a:avLst/>
              <a:gdLst/>
              <a:ahLst/>
              <a:cxnLst/>
              <a:rect l="l" t="t" r="r" b="b"/>
              <a:pathLst>
                <a:path w="6553834" h="2343150">
                  <a:moveTo>
                    <a:pt x="6553543" y="0"/>
                  </a:moveTo>
                  <a:lnTo>
                    <a:pt x="0" y="0"/>
                  </a:lnTo>
                  <a:lnTo>
                    <a:pt x="0" y="2284552"/>
                  </a:lnTo>
                  <a:lnTo>
                    <a:pt x="0" y="2342591"/>
                  </a:lnTo>
                  <a:lnTo>
                    <a:pt x="6553543" y="2342591"/>
                  </a:lnTo>
                  <a:lnTo>
                    <a:pt x="6553543" y="2284552"/>
                  </a:lnTo>
                  <a:lnTo>
                    <a:pt x="6553543" y="0"/>
                  </a:lnTo>
                  <a:close/>
                </a:path>
              </a:pathLst>
            </a:custGeom>
            <a:solidFill>
              <a:srgbClr val="F9F9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3956333" y="1380023"/>
            <a:ext cx="3028950" cy="662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6100"/>
              </a:lnSpc>
              <a:spcBef>
                <a:spcPts val="100"/>
              </a:spcBef>
            </a:pPr>
            <a:r>
              <a:rPr dirty="0" u="sng" sz="1200" spc="-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dev</a:t>
            </a:r>
            <a:r>
              <a:rPr dirty="0" u="sng" sz="1200" spc="-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18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se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r</a:t>
            </a:r>
            <a:r>
              <a:rPr dirty="0" u="sng" sz="1200" spc="-18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assumid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18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m</a:t>
            </a:r>
            <a:r>
              <a:rPr dirty="0" u="sng" sz="1200" spc="-18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toda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s</a:t>
            </a:r>
            <a:r>
              <a:rPr dirty="0" u="sng" sz="1200" spc="-18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s</a:t>
            </a:r>
            <a:r>
              <a:rPr dirty="0" u="sng" sz="1200" spc="-18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diferentes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culturas.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É o novo </a:t>
            </a:r>
            <a:r>
              <a:rPr dirty="0" sz="1100">
                <a:solidFill>
                  <a:srgbClr val="003399"/>
                </a:solidFill>
                <a:latin typeface="Comic Sans MS"/>
                <a:cs typeface="Comic Sans MS"/>
              </a:rPr>
              <a:t>ETHOS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mundial, como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defendido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por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Leonardo</a:t>
            </a:r>
            <a:r>
              <a:rPr dirty="0" sz="1200" spc="-1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Boff.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9794" y="1360746"/>
            <a:ext cx="3005455" cy="20656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387985">
              <a:lnSpc>
                <a:spcPct val="116100"/>
              </a:lnSpc>
              <a:spcBef>
                <a:spcPts val="100"/>
              </a:spcBef>
            </a:pP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2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articulação</a:t>
            </a:r>
            <a:r>
              <a:rPr dirty="0" u="sng" sz="1200" spc="-2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em</a:t>
            </a:r>
            <a:r>
              <a:rPr dirty="0" u="sng" sz="1200" spc="-2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rede</a:t>
            </a:r>
            <a:r>
              <a:rPr dirty="0" sz="1200" spc="-12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é</a:t>
            </a:r>
            <a:r>
              <a:rPr dirty="0" sz="1200" spc="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uma</a:t>
            </a:r>
            <a:r>
              <a:rPr dirty="0" sz="1200" spc="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forma </a:t>
            </a:r>
            <a:r>
              <a:rPr dirty="0" sz="1200" spc="-3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 organização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que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pode se conectar </a:t>
            </a:r>
            <a:r>
              <a:rPr dirty="0" sz="1200" spc="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planetariamente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,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 ultrapassando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o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limite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das instituições e inclusive a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divisa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dos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estados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nacionais.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387985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Esta condição é importante para o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futuro</a:t>
            </a:r>
            <a:r>
              <a:rPr dirty="0" sz="1200" spc="-1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da vida</a:t>
            </a:r>
            <a:r>
              <a:rPr dirty="0" sz="1200" spc="-1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no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Planeta</a:t>
            </a:r>
            <a:r>
              <a:rPr dirty="0" sz="1200" spc="-1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Terra,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que</a:t>
            </a:r>
            <a:r>
              <a:rPr dirty="0" sz="1200" spc="-1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exige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003399"/>
                </a:solidFill>
                <a:latin typeface="Comic Sans MS"/>
                <a:cs typeface="Comic Sans MS"/>
              </a:rPr>
              <a:t>mudanças</a:t>
            </a:r>
            <a:r>
              <a:rPr dirty="0" sz="1200" spc="2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003399"/>
                </a:solidFill>
                <a:latin typeface="Comic Sans MS"/>
                <a:cs typeface="Comic Sans MS"/>
              </a:rPr>
              <a:t>nas</a:t>
            </a:r>
            <a:r>
              <a:rPr dirty="0" sz="1200" spc="20">
                <a:solidFill>
                  <a:srgbClr val="003399"/>
                </a:solidFill>
                <a:latin typeface="Comic Sans MS"/>
                <a:cs typeface="Comic Sans MS"/>
              </a:rPr>
              <a:t> lógicas</a:t>
            </a:r>
            <a:r>
              <a:rPr dirty="0" sz="1200" spc="2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003399"/>
                </a:solidFill>
                <a:latin typeface="Comic Sans MS"/>
                <a:cs typeface="Comic Sans MS"/>
              </a:rPr>
              <a:t>padrões</a:t>
            </a:r>
            <a:r>
              <a:rPr dirty="0" sz="1200" spc="2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003399"/>
                </a:solidFill>
                <a:latin typeface="Comic Sans MS"/>
                <a:cs typeface="Comic Sans MS"/>
              </a:rPr>
              <a:t>de </a:t>
            </a:r>
            <a:r>
              <a:rPr dirty="0" sz="1200" spc="1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comportameno</a:t>
            </a:r>
            <a:r>
              <a:rPr dirty="0" sz="1200" spc="-8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fundamentadas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1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na</a:t>
            </a:r>
            <a:r>
              <a:rPr dirty="0" sz="1200" spc="-7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ética</a:t>
            </a:r>
            <a:r>
              <a:rPr dirty="0" sz="1200" spc="-7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da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55934" y="2145516"/>
            <a:ext cx="3028950" cy="12998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 spc="120">
                <a:solidFill>
                  <a:srgbClr val="003399"/>
                </a:solidFill>
                <a:latin typeface="Comic Sans MS"/>
                <a:cs typeface="Comic Sans MS"/>
              </a:rPr>
              <a:t>Portanto,</a:t>
            </a:r>
            <a:r>
              <a:rPr dirty="0" sz="1200" spc="12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25">
                <a:solidFill>
                  <a:srgbClr val="003399"/>
                </a:solidFill>
                <a:latin typeface="Comic Sans MS"/>
                <a:cs typeface="Comic Sans MS"/>
              </a:rPr>
              <a:t>organização</a:t>
            </a:r>
            <a:r>
              <a:rPr dirty="0" sz="1200" spc="13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65">
                <a:solidFill>
                  <a:srgbClr val="003399"/>
                </a:solidFill>
                <a:latin typeface="Comic Sans MS"/>
                <a:cs typeface="Comic Sans MS"/>
              </a:rPr>
              <a:t>de </a:t>
            </a:r>
            <a:r>
              <a:rPr dirty="0" sz="1200" spc="7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003399"/>
                </a:solidFill>
                <a:latin typeface="Comic Sans MS"/>
                <a:cs typeface="Comic Sans MS"/>
              </a:rPr>
              <a:t>sociedades</a:t>
            </a:r>
            <a:r>
              <a:rPr dirty="0" sz="1200" spc="36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003399"/>
                </a:solidFill>
                <a:latin typeface="Comic Sans MS"/>
                <a:cs typeface="Comic Sans MS"/>
              </a:rPr>
              <a:t>articuladas</a:t>
            </a:r>
            <a:r>
              <a:rPr dirty="0" sz="1200" spc="36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em</a:t>
            </a:r>
            <a:r>
              <a:rPr dirty="0" sz="1200" spc="37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003399"/>
                </a:solidFill>
                <a:latin typeface="Comic Sans MS"/>
                <a:cs typeface="Comic Sans MS"/>
              </a:rPr>
              <a:t>redes</a:t>
            </a:r>
            <a:r>
              <a:rPr dirty="0" sz="1200" spc="36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003399"/>
                </a:solidFill>
                <a:latin typeface="Comic Sans MS"/>
                <a:cs typeface="Comic Sans MS"/>
              </a:rPr>
              <a:t>são </a:t>
            </a:r>
            <a:r>
              <a:rPr dirty="0" sz="1200" spc="-3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35">
                <a:solidFill>
                  <a:srgbClr val="003399"/>
                </a:solidFill>
                <a:latin typeface="Comic Sans MS"/>
                <a:cs typeface="Comic Sans MS"/>
              </a:rPr>
              <a:t>formas</a:t>
            </a:r>
            <a:r>
              <a:rPr dirty="0" sz="1200" spc="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35">
                <a:solidFill>
                  <a:srgbClr val="003399"/>
                </a:solidFill>
                <a:latin typeface="Comic Sans MS"/>
                <a:cs typeface="Comic Sans MS"/>
              </a:rPr>
              <a:t>muito</a:t>
            </a:r>
            <a:r>
              <a:rPr dirty="0" sz="1200" spc="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35">
                <a:solidFill>
                  <a:srgbClr val="003399"/>
                </a:solidFill>
                <a:latin typeface="Comic Sans MS"/>
                <a:cs typeface="Comic Sans MS"/>
              </a:rPr>
              <a:t>atuais</a:t>
            </a:r>
            <a:r>
              <a:rPr dirty="0" sz="1200" spc="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35">
                <a:solidFill>
                  <a:srgbClr val="003399"/>
                </a:solidFill>
                <a:latin typeface="Comic Sans MS"/>
                <a:cs typeface="Comic Sans MS"/>
              </a:rPr>
              <a:t>efetivas</a:t>
            </a:r>
            <a:r>
              <a:rPr dirty="0" sz="1200" spc="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003399"/>
                </a:solidFill>
                <a:latin typeface="Comic Sans MS"/>
                <a:cs typeface="Comic Sans MS"/>
              </a:rPr>
              <a:t>de </a:t>
            </a:r>
            <a:r>
              <a:rPr dirty="0" sz="1200" spc="2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003399"/>
                </a:solidFill>
                <a:latin typeface="Comic Sans MS"/>
                <a:cs typeface="Comic Sans MS"/>
              </a:rPr>
              <a:t>sustentação</a:t>
            </a:r>
            <a:r>
              <a:rPr dirty="0" sz="1200" spc="2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 spc="1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25">
                <a:solidFill>
                  <a:srgbClr val="003399"/>
                </a:solidFill>
                <a:latin typeface="Comic Sans MS"/>
                <a:cs typeface="Comic Sans MS"/>
              </a:rPr>
              <a:t>identidades</a:t>
            </a:r>
            <a:r>
              <a:rPr dirty="0" sz="1200" spc="3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003399"/>
                </a:solidFill>
                <a:latin typeface="Comic Sans MS"/>
                <a:cs typeface="Comic Sans MS"/>
              </a:rPr>
              <a:t>coletivas </a:t>
            </a:r>
            <a:r>
              <a:rPr dirty="0" sz="1200" spc="2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65">
                <a:solidFill>
                  <a:srgbClr val="003399"/>
                </a:solidFill>
                <a:latin typeface="Comic Sans MS"/>
                <a:cs typeface="Comic Sans MS"/>
              </a:rPr>
              <a:t>embasadas</a:t>
            </a:r>
            <a:r>
              <a:rPr dirty="0" sz="1200" spc="7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35">
                <a:solidFill>
                  <a:srgbClr val="003399"/>
                </a:solidFill>
                <a:latin typeface="Comic Sans MS"/>
                <a:cs typeface="Comic Sans MS"/>
              </a:rPr>
              <a:t>em</a:t>
            </a:r>
            <a:r>
              <a:rPr dirty="0" sz="1200" spc="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60">
                <a:solidFill>
                  <a:srgbClr val="003399"/>
                </a:solidFill>
                <a:latin typeface="Comic Sans MS"/>
                <a:cs typeface="Comic Sans MS"/>
              </a:rPr>
              <a:t>padrões</a:t>
            </a:r>
            <a:r>
              <a:rPr dirty="0" sz="1200" spc="6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60">
                <a:solidFill>
                  <a:srgbClr val="003399"/>
                </a:solidFill>
                <a:latin typeface="Comic Sans MS"/>
                <a:cs typeface="Comic Sans MS"/>
              </a:rPr>
              <a:t>comuns</a:t>
            </a:r>
            <a:r>
              <a:rPr dirty="0" sz="1200" spc="6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35">
                <a:solidFill>
                  <a:srgbClr val="003399"/>
                </a:solidFill>
                <a:latin typeface="Comic Sans MS"/>
                <a:cs typeface="Comic Sans MS"/>
              </a:rPr>
              <a:t>de </a:t>
            </a:r>
            <a:r>
              <a:rPr dirty="0" sz="1200" spc="4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comportamento,</a:t>
            </a:r>
            <a:r>
              <a:rPr dirty="0" sz="1200" spc="-1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valores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perspectivas.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27298" y="3614778"/>
            <a:ext cx="6497320" cy="606425"/>
            <a:chOff x="527298" y="3614778"/>
            <a:chExt cx="6497320" cy="606425"/>
          </a:xfrm>
        </p:grpSpPr>
        <p:sp>
          <p:nvSpPr>
            <p:cNvPr id="11" name="object 11"/>
            <p:cNvSpPr/>
            <p:nvPr/>
          </p:nvSpPr>
          <p:spPr>
            <a:xfrm>
              <a:off x="529818" y="3614785"/>
              <a:ext cx="6494780" cy="606425"/>
            </a:xfrm>
            <a:custGeom>
              <a:avLst/>
              <a:gdLst/>
              <a:ahLst/>
              <a:cxnLst/>
              <a:rect l="l" t="t" r="r" b="b"/>
              <a:pathLst>
                <a:path w="6494780" h="606425">
                  <a:moveTo>
                    <a:pt x="6492227" y="539686"/>
                  </a:moveTo>
                  <a:lnTo>
                    <a:pt x="0" y="539686"/>
                  </a:lnTo>
                  <a:lnTo>
                    <a:pt x="0" y="605917"/>
                  </a:lnTo>
                  <a:lnTo>
                    <a:pt x="6492227" y="605917"/>
                  </a:lnTo>
                  <a:lnTo>
                    <a:pt x="6492227" y="539686"/>
                  </a:lnTo>
                  <a:close/>
                </a:path>
                <a:path w="6494780" h="606425">
                  <a:moveTo>
                    <a:pt x="6494754" y="0"/>
                  </a:moveTo>
                  <a:lnTo>
                    <a:pt x="2540" y="0"/>
                  </a:lnTo>
                  <a:lnTo>
                    <a:pt x="2540" y="99326"/>
                  </a:lnTo>
                  <a:lnTo>
                    <a:pt x="6494754" y="99326"/>
                  </a:lnTo>
                  <a:lnTo>
                    <a:pt x="6494754" y="0"/>
                  </a:lnTo>
                  <a:close/>
                </a:path>
              </a:pathLst>
            </a:custGeom>
            <a:solidFill>
              <a:srgbClr val="B5D8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27298" y="3714102"/>
              <a:ext cx="6492240" cy="440690"/>
            </a:xfrm>
            <a:custGeom>
              <a:avLst/>
              <a:gdLst/>
              <a:ahLst/>
              <a:cxnLst/>
              <a:rect l="l" t="t" r="r" b="b"/>
              <a:pathLst>
                <a:path w="6492240" h="440689">
                  <a:moveTo>
                    <a:pt x="6492218" y="0"/>
                  </a:moveTo>
                  <a:lnTo>
                    <a:pt x="0" y="0"/>
                  </a:lnTo>
                  <a:lnTo>
                    <a:pt x="0" y="440359"/>
                  </a:lnTo>
                  <a:lnTo>
                    <a:pt x="6492218" y="440359"/>
                  </a:lnTo>
                  <a:lnTo>
                    <a:pt x="6492218" y="0"/>
                  </a:lnTo>
                  <a:close/>
                </a:path>
              </a:pathLst>
            </a:custGeom>
            <a:solidFill>
              <a:srgbClr val="F7F4B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519788" y="3429892"/>
            <a:ext cx="5629910" cy="597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vida</a:t>
            </a:r>
            <a:r>
              <a:rPr dirty="0" sz="1200" spc="-12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=</a:t>
            </a:r>
            <a:r>
              <a:rPr dirty="0" sz="1200" spc="-12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003399"/>
                </a:solidFill>
                <a:latin typeface="Comic Sans MS"/>
                <a:cs typeface="Comic Sans MS"/>
              </a:rPr>
              <a:t>BIO-ÉTICA.</a:t>
            </a:r>
            <a:r>
              <a:rPr dirty="0" sz="1100" spc="-9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18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bio-étic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18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é</a:t>
            </a:r>
            <a:r>
              <a:rPr dirty="0" u="sng" sz="1200" spc="-18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superio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r</a:t>
            </a:r>
            <a:r>
              <a:rPr dirty="0" u="sng" sz="1200" spc="-18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e</a:t>
            </a:r>
            <a:endParaRPr sz="1200">
              <a:latin typeface="Comic Sans MS"/>
              <a:cs typeface="Comic Sans MS"/>
            </a:endParaRPr>
          </a:p>
          <a:p>
            <a:pPr marL="830580">
              <a:lnSpc>
                <a:spcPct val="100000"/>
              </a:lnSpc>
              <a:spcBef>
                <a:spcPts val="1380"/>
              </a:spcBef>
            </a:pP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400" spc="-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l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g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un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400" spc="-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p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to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-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çã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400" spc="-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er</a:t>
            </a:r>
            <a:r>
              <a:rPr dirty="0" sz="1400" spc="-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400" spc="-1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ed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71326" y="4220701"/>
            <a:ext cx="6553834" cy="5189220"/>
          </a:xfrm>
          <a:custGeom>
            <a:avLst/>
            <a:gdLst/>
            <a:ahLst/>
            <a:cxnLst/>
            <a:rect l="l" t="t" r="r" b="b"/>
            <a:pathLst>
              <a:path w="6553834" h="5189220">
                <a:moveTo>
                  <a:pt x="6553547" y="0"/>
                </a:moveTo>
                <a:lnTo>
                  <a:pt x="0" y="0"/>
                </a:lnTo>
                <a:lnTo>
                  <a:pt x="0" y="5188733"/>
                </a:lnTo>
                <a:lnTo>
                  <a:pt x="6553547" y="5188733"/>
                </a:lnTo>
                <a:lnTo>
                  <a:pt x="6553547" y="0"/>
                </a:lnTo>
                <a:close/>
              </a:path>
            </a:pathLst>
          </a:custGeom>
          <a:solidFill>
            <a:srgbClr val="F9F9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515185" y="4251207"/>
            <a:ext cx="3007360" cy="5122545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 marL="402590">
              <a:lnSpc>
                <a:spcPct val="100000"/>
              </a:lnSpc>
              <a:spcBef>
                <a:spcPts val="330"/>
              </a:spcBef>
            </a:pP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Formad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21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d</a:t>
            </a:r>
            <a:r>
              <a:rPr dirty="0" u="sng" sz="1200" spc="-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21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Células:</a:t>
            </a:r>
            <a:endParaRPr sz="1200">
              <a:latin typeface="Comic Sans MS"/>
              <a:cs typeface="Comic Sans MS"/>
            </a:endParaRPr>
          </a:p>
          <a:p>
            <a:pPr algn="just" marL="241300" marR="5080">
              <a:lnSpc>
                <a:spcPct val="116100"/>
              </a:lnSpc>
            </a:pPr>
            <a:r>
              <a:rPr dirty="0" sz="1000" spc="15">
                <a:solidFill>
                  <a:srgbClr val="003399"/>
                </a:solidFill>
                <a:latin typeface="Wingdings"/>
                <a:cs typeface="Wingdings"/>
              </a:rPr>
              <a:t></a:t>
            </a:r>
            <a:r>
              <a:rPr dirty="0" sz="1000" spc="2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Cada célula possui seu processo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organização adequado às sua realidade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sócio-política,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cultural,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ambiental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 </a:t>
            </a:r>
            <a:r>
              <a:rPr dirty="0" sz="1200" spc="-3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econômica.</a:t>
            </a:r>
            <a:endParaRPr sz="1200">
              <a:latin typeface="Comic Sans MS"/>
              <a:cs typeface="Comic Sans MS"/>
            </a:endParaRPr>
          </a:p>
          <a:p>
            <a:pPr marL="402590">
              <a:lnSpc>
                <a:spcPct val="100000"/>
              </a:lnSpc>
              <a:spcBef>
                <a:spcPts val="234"/>
              </a:spcBef>
            </a:pP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Possu</a:t>
            </a:r>
            <a:r>
              <a:rPr dirty="0" u="sng" sz="1200" spc="-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i</a:t>
            </a:r>
            <a:r>
              <a:rPr dirty="0" u="sng" sz="1200" spc="-21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propost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21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21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princípios</a:t>
            </a:r>
            <a:r>
              <a:rPr dirty="0" u="sng" sz="1200" spc="-21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comuns:</a:t>
            </a:r>
            <a:endParaRPr sz="1200">
              <a:latin typeface="Comic Sans MS"/>
              <a:cs typeface="Comic Sans MS"/>
            </a:endParaRPr>
          </a:p>
          <a:p>
            <a:pPr algn="just" marL="241300" marR="5080">
              <a:lnSpc>
                <a:spcPct val="116100"/>
              </a:lnSpc>
            </a:pPr>
            <a:r>
              <a:rPr dirty="0" sz="1000" spc="15">
                <a:solidFill>
                  <a:srgbClr val="003399"/>
                </a:solidFill>
                <a:latin typeface="Wingdings"/>
                <a:cs typeface="Wingdings"/>
              </a:rPr>
              <a:t></a:t>
            </a:r>
            <a:r>
              <a:rPr dirty="0" sz="1000" spc="2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É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necessário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clareza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quanto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ao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projeto e à proposta a ser construída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coletivamente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=</a:t>
            </a:r>
            <a:r>
              <a:rPr dirty="0" u="sng" sz="1200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180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identidad</a:t>
            </a:r>
            <a:r>
              <a:rPr dirty="0" u="sng" sz="1200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145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d</a:t>
            </a:r>
            <a:r>
              <a:rPr dirty="0" u="sng" sz="1200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145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projeto;</a:t>
            </a:r>
            <a:endParaRPr sz="1200">
              <a:latin typeface="Comic Sans MS"/>
              <a:cs typeface="Comic Sans MS"/>
            </a:endParaRPr>
          </a:p>
          <a:p>
            <a:pPr algn="just" marL="241300" marR="5080">
              <a:lnSpc>
                <a:spcPct val="116100"/>
              </a:lnSpc>
            </a:pPr>
            <a:r>
              <a:rPr dirty="0" sz="1000" spc="15">
                <a:solidFill>
                  <a:srgbClr val="003399"/>
                </a:solidFill>
                <a:latin typeface="Wingdings"/>
                <a:cs typeface="Wingdings"/>
              </a:rPr>
              <a:t></a:t>
            </a:r>
            <a:r>
              <a:rPr dirty="0" sz="1000" spc="2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sustentação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qualificação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dos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003399"/>
                </a:solidFill>
                <a:latin typeface="Comic Sans MS"/>
                <a:cs typeface="Comic Sans MS"/>
              </a:rPr>
              <a:t>princípios</a:t>
            </a:r>
            <a:r>
              <a:rPr dirty="0" sz="1200" spc="1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003399"/>
                </a:solidFill>
                <a:latin typeface="Comic Sans MS"/>
                <a:cs typeface="Comic Sans MS"/>
              </a:rPr>
              <a:t>dá-se</a:t>
            </a:r>
            <a:r>
              <a:rPr dirty="0" sz="1200" spc="1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em</a:t>
            </a:r>
            <a:r>
              <a:rPr dirty="0" sz="1200" spc="37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003399"/>
                </a:solidFill>
                <a:latin typeface="Comic Sans MS"/>
                <a:cs typeface="Comic Sans MS"/>
              </a:rPr>
              <a:t>momentos</a:t>
            </a:r>
            <a:r>
              <a:rPr dirty="0" sz="1200" spc="1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de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70">
                <a:solidFill>
                  <a:srgbClr val="003399"/>
                </a:solidFill>
                <a:latin typeface="Comic Sans MS"/>
                <a:cs typeface="Comic Sans MS"/>
              </a:rPr>
              <a:t>formaçã</a:t>
            </a:r>
            <a:r>
              <a:rPr dirty="0" sz="1200" spc="75">
                <a:solidFill>
                  <a:srgbClr val="003399"/>
                </a:solidFill>
                <a:latin typeface="Comic Sans MS"/>
                <a:cs typeface="Comic Sans MS"/>
              </a:rPr>
              <a:t> específicos,</a:t>
            </a:r>
            <a:r>
              <a:rPr dirty="0" sz="1200" spc="8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70">
                <a:solidFill>
                  <a:srgbClr val="003399"/>
                </a:solidFill>
                <a:latin typeface="Comic Sans MS"/>
                <a:cs typeface="Comic Sans MS"/>
              </a:rPr>
              <a:t>trocas</a:t>
            </a:r>
            <a:r>
              <a:rPr dirty="0" sz="1200" spc="7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40">
                <a:solidFill>
                  <a:srgbClr val="003399"/>
                </a:solidFill>
                <a:latin typeface="Comic Sans MS"/>
                <a:cs typeface="Comic Sans MS"/>
              </a:rPr>
              <a:t>de </a:t>
            </a:r>
            <a:r>
              <a:rPr dirty="0" sz="1200" spc="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25">
                <a:solidFill>
                  <a:srgbClr val="003399"/>
                </a:solidFill>
                <a:latin typeface="Comic Sans MS"/>
                <a:cs typeface="Comic Sans MS"/>
              </a:rPr>
              <a:t>experiências,</a:t>
            </a:r>
            <a:r>
              <a:rPr dirty="0" sz="1200" spc="130">
                <a:solidFill>
                  <a:srgbClr val="003399"/>
                </a:solidFill>
                <a:latin typeface="Comic Sans MS"/>
                <a:cs typeface="Comic Sans MS"/>
              </a:rPr>
              <a:t> sistematizações,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deliberações coletivas, na metodologia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no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trabalho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concreto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 produzir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organizar-se,</a:t>
            </a:r>
            <a:r>
              <a:rPr dirty="0" sz="1200" spc="-1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etc.</a:t>
            </a:r>
            <a:endParaRPr sz="1200">
              <a:latin typeface="Comic Sans MS"/>
              <a:cs typeface="Comic Sans MS"/>
            </a:endParaRPr>
          </a:p>
          <a:p>
            <a:pPr algn="just" marL="241300">
              <a:lnSpc>
                <a:spcPct val="100000"/>
              </a:lnSpc>
              <a:spcBef>
                <a:spcPts val="229"/>
              </a:spcBef>
            </a:pPr>
            <a:r>
              <a:rPr dirty="0" sz="1000" spc="15">
                <a:solidFill>
                  <a:srgbClr val="003399"/>
                </a:solidFill>
                <a:latin typeface="Wingdings"/>
                <a:cs typeface="Wingdings"/>
              </a:rPr>
              <a:t></a:t>
            </a:r>
            <a:r>
              <a:rPr dirty="0" sz="1000" spc="-4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...</a:t>
            </a:r>
            <a:endParaRPr sz="1200">
              <a:latin typeface="Comic Sans MS"/>
              <a:cs typeface="Comic Sans MS"/>
            </a:endParaRPr>
          </a:p>
          <a:p>
            <a:pPr marL="12700" marR="5080" indent="389890">
              <a:lnSpc>
                <a:spcPct val="116100"/>
              </a:lnSpc>
              <a:tabLst>
                <a:tab pos="889635" algn="l"/>
                <a:tab pos="1640205" algn="l"/>
                <a:tab pos="1917700" algn="l"/>
                <a:tab pos="2818765" algn="l"/>
              </a:tabLst>
            </a:pP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Cri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	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espaços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	</a:t>
            </a:r>
            <a:r>
              <a:rPr dirty="0" u="sng" sz="1200" spc="-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	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momento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s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	</a:t>
            </a:r>
            <a:r>
              <a:rPr dirty="0" u="sng" sz="1200" spc="-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de </a:t>
            </a:r>
            <a:r>
              <a:rPr dirty="0" sz="1200" spc="-5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organizaçã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 spc="-21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21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interação:</a:t>
            </a:r>
            <a:endParaRPr sz="1200">
              <a:latin typeface="Comic Sans MS"/>
              <a:cs typeface="Comic Sans MS"/>
            </a:endParaRPr>
          </a:p>
          <a:p>
            <a:pPr algn="just" marL="240665" marR="5080">
              <a:lnSpc>
                <a:spcPct val="116100"/>
              </a:lnSpc>
            </a:pPr>
            <a:r>
              <a:rPr dirty="0" sz="1000" spc="15">
                <a:solidFill>
                  <a:srgbClr val="003399"/>
                </a:solidFill>
                <a:latin typeface="Wingdings"/>
                <a:cs typeface="Wingdings"/>
              </a:rPr>
              <a:t></a:t>
            </a:r>
            <a:r>
              <a:rPr dirty="0" sz="1000" spc="2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Por se tratar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um processo em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permanente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construção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necessita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espaços,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momentos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formas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interação</a:t>
            </a:r>
            <a:r>
              <a:rPr dirty="0" sz="1200" spc="-1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todas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as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células;</a:t>
            </a:r>
            <a:endParaRPr sz="1200">
              <a:latin typeface="Comic Sans MS"/>
              <a:cs typeface="Comic Sans MS"/>
            </a:endParaRPr>
          </a:p>
          <a:p>
            <a:pPr algn="just" marL="240665">
              <a:lnSpc>
                <a:spcPct val="100000"/>
              </a:lnSpc>
              <a:spcBef>
                <a:spcPts val="235"/>
              </a:spcBef>
            </a:pPr>
            <a:r>
              <a:rPr dirty="0" sz="1000" spc="15">
                <a:solidFill>
                  <a:srgbClr val="003399"/>
                </a:solidFill>
                <a:latin typeface="Wingdings"/>
                <a:cs typeface="Wingdings"/>
              </a:rPr>
              <a:t></a:t>
            </a:r>
            <a:r>
              <a:rPr dirty="0" sz="1000" spc="15">
                <a:solidFill>
                  <a:srgbClr val="003399"/>
                </a:solidFill>
                <a:latin typeface="Times New Roman"/>
                <a:cs typeface="Times New Roman"/>
              </a:rPr>
              <a:t>  </a:t>
            </a:r>
            <a:r>
              <a:rPr dirty="0" sz="1000" spc="5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Na</a:t>
            </a:r>
            <a:r>
              <a:rPr dirty="0" sz="1200" spc="46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organização</a:t>
            </a:r>
            <a:r>
              <a:rPr dirty="0" sz="1200" spc="47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em</a:t>
            </a:r>
            <a:r>
              <a:rPr dirty="0" sz="1200" spc="47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Rede</a:t>
            </a:r>
            <a:r>
              <a:rPr dirty="0" sz="1200" spc="47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não</a:t>
            </a:r>
            <a:r>
              <a:rPr dirty="0" sz="1200" spc="47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há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53219" y="4270496"/>
            <a:ext cx="3027680" cy="51225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41300" marR="5080">
              <a:lnSpc>
                <a:spcPct val="116100"/>
              </a:lnSpc>
              <a:spcBef>
                <a:spcPts val="100"/>
              </a:spcBef>
            </a:pPr>
            <a:r>
              <a:rPr dirty="0" sz="1200" spc="70">
                <a:solidFill>
                  <a:srgbClr val="003399"/>
                </a:solidFill>
                <a:latin typeface="Comic Sans MS"/>
                <a:cs typeface="Comic Sans MS"/>
              </a:rPr>
              <a:t>hierarquia.</a:t>
            </a:r>
            <a:r>
              <a:rPr dirty="0" sz="1200" spc="7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60">
                <a:solidFill>
                  <a:srgbClr val="003399"/>
                </a:solidFill>
                <a:latin typeface="Comic Sans MS"/>
                <a:cs typeface="Comic Sans MS"/>
              </a:rPr>
              <a:t>Todos</a:t>
            </a:r>
            <a:r>
              <a:rPr dirty="0" sz="1200" spc="6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40">
                <a:solidFill>
                  <a:srgbClr val="003399"/>
                </a:solidFill>
                <a:latin typeface="Comic Sans MS"/>
                <a:cs typeface="Comic Sans MS"/>
              </a:rPr>
              <a:t>os</a:t>
            </a:r>
            <a:r>
              <a:rPr dirty="0" sz="1200" spc="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70">
                <a:solidFill>
                  <a:srgbClr val="003399"/>
                </a:solidFill>
                <a:latin typeface="Comic Sans MS"/>
                <a:cs typeface="Comic Sans MS"/>
              </a:rPr>
              <a:t>processos, </a:t>
            </a:r>
            <a:r>
              <a:rPr dirty="0" sz="1200" spc="7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003399"/>
                </a:solidFill>
                <a:latin typeface="Comic Sans MS"/>
                <a:cs typeface="Comic Sans MS"/>
              </a:rPr>
              <a:t>organizações</a:t>
            </a:r>
            <a:r>
              <a:rPr dirty="0" sz="1200" spc="1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003399"/>
                </a:solidFill>
                <a:latin typeface="Comic Sans MS"/>
                <a:cs typeface="Comic Sans MS"/>
              </a:rPr>
              <a:t>pessoas</a:t>
            </a:r>
            <a:r>
              <a:rPr dirty="0" sz="1200" spc="1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003399"/>
                </a:solidFill>
                <a:latin typeface="Comic Sans MS"/>
                <a:cs typeface="Comic Sans MS"/>
              </a:rPr>
              <a:t>igualmente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fundamentais,   desempenhando papéis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ocupando</a:t>
            </a:r>
            <a:r>
              <a:rPr dirty="0" sz="1200" spc="-1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funções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distintas;</a:t>
            </a:r>
            <a:endParaRPr sz="1200">
              <a:latin typeface="Comic Sans MS"/>
              <a:cs typeface="Comic Sans MS"/>
            </a:endParaRPr>
          </a:p>
          <a:p>
            <a:pPr algn="just" marL="241300" marR="8890">
              <a:lnSpc>
                <a:spcPct val="116100"/>
              </a:lnSpc>
            </a:pPr>
            <a:r>
              <a:rPr dirty="0" sz="1000" spc="15">
                <a:solidFill>
                  <a:srgbClr val="003399"/>
                </a:solidFill>
                <a:latin typeface="Wingdings"/>
                <a:cs typeface="Wingdings"/>
              </a:rPr>
              <a:t></a:t>
            </a:r>
            <a:r>
              <a:rPr dirty="0" sz="1000" spc="2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25">
                <a:solidFill>
                  <a:srgbClr val="003399"/>
                </a:solidFill>
                <a:latin typeface="Comic Sans MS"/>
                <a:cs typeface="Comic Sans MS"/>
              </a:rPr>
              <a:t>gestão</a:t>
            </a:r>
            <a:r>
              <a:rPr dirty="0" sz="1200" spc="3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é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25">
                <a:solidFill>
                  <a:srgbClr val="003399"/>
                </a:solidFill>
                <a:latin typeface="Comic Sans MS"/>
                <a:cs typeface="Comic Sans MS"/>
              </a:rPr>
              <a:t>descentralizada</a:t>
            </a:r>
            <a:r>
              <a:rPr dirty="0" sz="1200" spc="3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participativa</a:t>
            </a:r>
            <a:endParaRPr sz="1200">
              <a:latin typeface="Comic Sans MS"/>
              <a:cs typeface="Comic Sans MS"/>
            </a:endParaRPr>
          </a:p>
          <a:p>
            <a:pPr marL="241300">
              <a:lnSpc>
                <a:spcPct val="100000"/>
              </a:lnSpc>
              <a:spcBef>
                <a:spcPts val="229"/>
              </a:spcBef>
            </a:pPr>
            <a:r>
              <a:rPr dirty="0" sz="1000">
                <a:solidFill>
                  <a:srgbClr val="003399"/>
                </a:solidFill>
                <a:latin typeface="Wingdings"/>
                <a:cs typeface="Wingdings"/>
              </a:rPr>
              <a:t>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...</a:t>
            </a:r>
            <a:endParaRPr sz="1200">
              <a:latin typeface="Comic Sans MS"/>
              <a:cs typeface="Comic Sans MS"/>
            </a:endParaRPr>
          </a:p>
          <a:p>
            <a:pPr marL="12700" marR="5080" indent="457200">
              <a:lnSpc>
                <a:spcPct val="116100"/>
              </a:lnSpc>
              <a:tabLst>
                <a:tab pos="982344" algn="l"/>
                <a:tab pos="1370965" algn="l"/>
                <a:tab pos="2110740" algn="l"/>
                <a:tab pos="2486025" algn="l"/>
              </a:tabLst>
            </a:pPr>
            <a:r>
              <a:rPr dirty="0" u="sng" sz="1200" spc="6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N</a:t>
            </a:r>
            <a:r>
              <a:rPr dirty="0" u="sng" sz="1200" spc="6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ã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	</a:t>
            </a:r>
            <a:r>
              <a:rPr dirty="0" u="sng" sz="1200" spc="6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h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á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	</a:t>
            </a:r>
            <a:r>
              <a:rPr dirty="0" u="sng" sz="1200" spc="6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d</a:t>
            </a:r>
            <a:r>
              <a:rPr dirty="0" u="sng" sz="1200" spc="6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i</a:t>
            </a:r>
            <a:r>
              <a:rPr dirty="0" u="sng" sz="1200" spc="6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v</a:t>
            </a:r>
            <a:r>
              <a:rPr dirty="0" u="sng" sz="1200" spc="6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i</a:t>
            </a:r>
            <a:r>
              <a:rPr dirty="0" u="sng" sz="1200" spc="6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s</a:t>
            </a:r>
            <a:r>
              <a:rPr dirty="0" u="sng" sz="1200" spc="6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s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	</a:t>
            </a:r>
            <a:r>
              <a:rPr dirty="0" u="sng" sz="1200" spc="6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u	</a:t>
            </a:r>
            <a:r>
              <a:rPr dirty="0" u="sng" sz="1200" spc="6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l</a:t>
            </a:r>
            <a:r>
              <a:rPr dirty="0" u="sng" sz="1200" spc="6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i</a:t>
            </a:r>
            <a:r>
              <a:rPr dirty="0" u="sng" sz="1200" spc="6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m</a:t>
            </a:r>
            <a:r>
              <a:rPr dirty="0" u="sng" sz="1200" spc="6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i</a:t>
            </a:r>
            <a:r>
              <a:rPr dirty="0" u="sng" sz="1200" spc="6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t</a:t>
            </a:r>
            <a:r>
              <a:rPr dirty="0" u="sng" sz="1200" spc="6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s </a:t>
            </a:r>
            <a:r>
              <a:rPr dirty="0" sz="1200" b="1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geográfico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s</a:t>
            </a:r>
            <a:r>
              <a:rPr dirty="0" u="sng" sz="1200" spc="-21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par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21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21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articulaçã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 spc="-21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m</a:t>
            </a:r>
            <a:r>
              <a:rPr dirty="0" u="sng" sz="1200" spc="-210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omic Sans MS"/>
                <a:cs typeface="Comic Sans MS"/>
              </a:rPr>
              <a:t>Rede: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228600">
              <a:lnSpc>
                <a:spcPct val="116100"/>
              </a:lnSpc>
            </a:pPr>
            <a:r>
              <a:rPr dirty="0" sz="1000" spc="15">
                <a:solidFill>
                  <a:srgbClr val="003399"/>
                </a:solidFill>
                <a:latin typeface="Wingdings"/>
                <a:cs typeface="Wingdings"/>
              </a:rPr>
              <a:t></a:t>
            </a:r>
            <a:r>
              <a:rPr dirty="0" sz="1000" spc="2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As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organizações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 base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são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as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primeiras</a:t>
            </a:r>
            <a:r>
              <a:rPr dirty="0" sz="1200" spc="-1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células;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228600">
              <a:lnSpc>
                <a:spcPct val="116100"/>
              </a:lnSpc>
            </a:pPr>
            <a:r>
              <a:rPr dirty="0" sz="1000" spc="15">
                <a:solidFill>
                  <a:srgbClr val="003399"/>
                </a:solidFill>
                <a:latin typeface="Wingdings"/>
                <a:cs typeface="Wingdings"/>
              </a:rPr>
              <a:t></a:t>
            </a:r>
            <a:r>
              <a:rPr dirty="0" sz="1000" spc="15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Os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Núcleos Regionais são as células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mais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ativas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enquanto</a:t>
            </a:r>
            <a:r>
              <a:rPr dirty="0" sz="1200" spc="-1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articulação;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228600">
              <a:lnSpc>
                <a:spcPct val="116100"/>
              </a:lnSpc>
              <a:spcBef>
                <a:spcPts val="5"/>
              </a:spcBef>
            </a:pPr>
            <a:r>
              <a:rPr dirty="0" sz="1000" spc="15">
                <a:solidFill>
                  <a:srgbClr val="003399"/>
                </a:solidFill>
                <a:latin typeface="Wingdings"/>
                <a:cs typeface="Wingdings"/>
              </a:rPr>
              <a:t></a:t>
            </a:r>
            <a:r>
              <a:rPr dirty="0" sz="1000" spc="15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 Rede Ecovida compõe uma grande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célula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em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uma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grande</a:t>
            </a:r>
            <a:r>
              <a:rPr dirty="0" sz="1200" spc="-15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região;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228600">
              <a:lnSpc>
                <a:spcPct val="116100"/>
              </a:lnSpc>
            </a:pPr>
            <a:r>
              <a:rPr dirty="0" sz="1000" spc="15">
                <a:solidFill>
                  <a:srgbClr val="003399"/>
                </a:solidFill>
                <a:latin typeface="Wingdings"/>
                <a:cs typeface="Wingdings"/>
              </a:rPr>
              <a:t></a:t>
            </a:r>
            <a:r>
              <a:rPr dirty="0" sz="1000" spc="2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 articulação na ANA (Articulação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Nacional</a:t>
            </a:r>
            <a:r>
              <a:rPr dirty="0" sz="1200" spc="-3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 spc="-2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Agroecologia),</a:t>
            </a:r>
            <a:r>
              <a:rPr dirty="0" sz="1200" spc="-3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que</a:t>
            </a:r>
            <a:r>
              <a:rPr dirty="0" sz="1200" spc="-3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é</a:t>
            </a:r>
            <a:r>
              <a:rPr dirty="0" sz="1200" spc="-2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uma</a:t>
            </a:r>
            <a:r>
              <a:rPr dirty="0" sz="1200" spc="-3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Rede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Nacional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composta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 Redes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Regionais,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forma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uma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célula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nacional;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228600">
              <a:lnSpc>
                <a:spcPct val="116100"/>
              </a:lnSpc>
            </a:pPr>
            <a:r>
              <a:rPr dirty="0" sz="1000" spc="15">
                <a:solidFill>
                  <a:srgbClr val="003399"/>
                </a:solidFill>
                <a:latin typeface="Wingdings"/>
                <a:cs typeface="Wingdings"/>
              </a:rPr>
              <a:t></a:t>
            </a:r>
            <a:r>
              <a:rPr dirty="0" sz="1000" spc="2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-8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articulação</a:t>
            </a:r>
            <a:r>
              <a:rPr dirty="0" sz="1200" spc="-8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junto</a:t>
            </a:r>
            <a:r>
              <a:rPr dirty="0" sz="1200" spc="-8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dirty="0" sz="1200" spc="-8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outras</a:t>
            </a:r>
            <a:r>
              <a:rPr dirty="0" sz="1200" spc="-8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Redes</a:t>
            </a:r>
            <a:r>
              <a:rPr dirty="0" sz="1200" spc="-8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 </a:t>
            </a:r>
            <a:r>
              <a:rPr dirty="0" sz="1200" spc="-3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Redes, como o MAELA (Movimento Latino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Americano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Agroecologia) </a:t>
            </a:r>
            <a:r>
              <a:rPr dirty="0" sz="1200" spc="-5">
                <a:solidFill>
                  <a:srgbClr val="003399"/>
                </a:solidFill>
                <a:latin typeface="Comic Sans MS"/>
                <a:cs typeface="Comic Sans MS"/>
              </a:rPr>
              <a:t>vai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formando </a:t>
            </a:r>
            <a:r>
              <a:rPr dirty="0" sz="1200" spc="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células</a:t>
            </a:r>
            <a:r>
              <a:rPr dirty="0" sz="1200" spc="-145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internacionais.</a:t>
            </a:r>
            <a:endParaRPr sz="1200">
              <a:latin typeface="Comic Sans MS"/>
              <a:cs typeface="Comic Sans MS"/>
            </a:endParaRPr>
          </a:p>
          <a:p>
            <a:pPr marL="240665">
              <a:lnSpc>
                <a:spcPct val="100000"/>
              </a:lnSpc>
              <a:spcBef>
                <a:spcPts val="229"/>
              </a:spcBef>
            </a:pPr>
            <a:r>
              <a:rPr dirty="0" sz="1000">
                <a:solidFill>
                  <a:srgbClr val="003399"/>
                </a:solidFill>
                <a:latin typeface="Wingdings"/>
                <a:cs typeface="Wingdings"/>
              </a:rPr>
              <a:t></a:t>
            </a:r>
            <a:r>
              <a:rPr dirty="0" sz="1200">
                <a:solidFill>
                  <a:srgbClr val="003399"/>
                </a:solidFill>
                <a:latin typeface="Comic Sans MS"/>
                <a:cs typeface="Comic Sans MS"/>
              </a:rPr>
              <a:t>...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0" y="9409434"/>
            <a:ext cx="7560309" cy="1282700"/>
            <a:chOff x="0" y="9409434"/>
            <a:chExt cx="7560309" cy="1282700"/>
          </a:xfrm>
        </p:grpSpPr>
        <p:sp>
          <p:nvSpPr>
            <p:cNvPr id="18" name="object 18"/>
            <p:cNvSpPr/>
            <p:nvPr/>
          </p:nvSpPr>
          <p:spPr>
            <a:xfrm>
              <a:off x="0" y="9409434"/>
              <a:ext cx="7560309" cy="1282700"/>
            </a:xfrm>
            <a:custGeom>
              <a:avLst/>
              <a:gdLst/>
              <a:ahLst/>
              <a:cxnLst/>
              <a:rect l="l" t="t" r="r" b="b"/>
              <a:pathLst>
                <a:path w="7560309" h="1282700">
                  <a:moveTo>
                    <a:pt x="0" y="1282565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1282565"/>
                  </a:lnTo>
                  <a:lnTo>
                    <a:pt x="0" y="1282565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66341" y="9501946"/>
              <a:ext cx="1493189" cy="97571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449732" y="10465319"/>
              <a:ext cx="1524635" cy="149860"/>
            </a:xfrm>
            <a:custGeom>
              <a:avLst/>
              <a:gdLst/>
              <a:ahLst/>
              <a:cxnLst/>
              <a:rect l="l" t="t" r="r" b="b"/>
              <a:pathLst>
                <a:path w="1524635" h="149859">
                  <a:moveTo>
                    <a:pt x="1524365" y="0"/>
                  </a:moveTo>
                  <a:lnTo>
                    <a:pt x="0" y="0"/>
                  </a:lnTo>
                  <a:lnTo>
                    <a:pt x="0" y="149255"/>
                  </a:lnTo>
                  <a:lnTo>
                    <a:pt x="1524365" y="149255"/>
                  </a:lnTo>
                  <a:lnTo>
                    <a:pt x="15243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2445095" y="10449150"/>
            <a:ext cx="153416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Reun.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Aprovi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Alto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50">
                <a:solidFill>
                  <a:srgbClr val="1E1916"/>
                </a:solidFill>
                <a:latin typeface="Arial MT"/>
                <a:cs typeface="Arial MT"/>
              </a:rPr>
              <a:t>V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ale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Rio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Peixe/SC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65013" y="9496014"/>
            <a:ext cx="2202815" cy="1120775"/>
            <a:chOff x="165013" y="9496014"/>
            <a:chExt cx="2202815" cy="1120775"/>
          </a:xfrm>
        </p:grpSpPr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5013" y="9496014"/>
              <a:ext cx="2202709" cy="109635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65013" y="10467324"/>
              <a:ext cx="2202815" cy="149860"/>
            </a:xfrm>
            <a:custGeom>
              <a:avLst/>
              <a:gdLst/>
              <a:ahLst/>
              <a:cxnLst/>
              <a:rect l="l" t="t" r="r" b="b"/>
              <a:pathLst>
                <a:path w="2202815" h="149859">
                  <a:moveTo>
                    <a:pt x="2202705" y="0"/>
                  </a:moveTo>
                  <a:lnTo>
                    <a:pt x="0" y="0"/>
                  </a:lnTo>
                  <a:lnTo>
                    <a:pt x="0" y="149255"/>
                  </a:lnTo>
                  <a:lnTo>
                    <a:pt x="2202705" y="149255"/>
                  </a:lnTo>
                  <a:lnTo>
                    <a:pt x="22027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508083" y="10451155"/>
            <a:ext cx="151701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Planejamento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Afruta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Planalto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Norte/SC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049946" y="9502499"/>
            <a:ext cx="3360420" cy="1115695"/>
            <a:chOff x="4049946" y="9502499"/>
            <a:chExt cx="3360420" cy="1115695"/>
          </a:xfrm>
        </p:grpSpPr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75677" y="9502499"/>
              <a:ext cx="1729238" cy="108975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68036" y="9504096"/>
              <a:ext cx="1513418" cy="1060401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4049946" y="10468364"/>
              <a:ext cx="3360420" cy="149860"/>
            </a:xfrm>
            <a:custGeom>
              <a:avLst/>
              <a:gdLst/>
              <a:ahLst/>
              <a:cxnLst/>
              <a:rect l="l" t="t" r="r" b="b"/>
              <a:pathLst>
                <a:path w="3360420" h="149859">
                  <a:moveTo>
                    <a:pt x="3359948" y="0"/>
                  </a:moveTo>
                  <a:lnTo>
                    <a:pt x="0" y="0"/>
                  </a:lnTo>
                  <a:lnTo>
                    <a:pt x="0" y="149255"/>
                  </a:lnTo>
                  <a:lnTo>
                    <a:pt x="3359948" y="149255"/>
                  </a:lnTo>
                  <a:lnTo>
                    <a:pt x="33599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4086109" y="10452197"/>
            <a:ext cx="3288029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Visita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comissão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ética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às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unidades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familiares: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1.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Litoral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SC;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2.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Vale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5">
                <a:solidFill>
                  <a:srgbClr val="1E1916"/>
                </a:solidFill>
                <a:latin typeface="Arial MT"/>
                <a:cs typeface="Arial MT"/>
              </a:rPr>
              <a:t>Itajaí/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SC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-1577" y="0"/>
            <a:ext cx="7561580" cy="247015"/>
            <a:chOff x="-1577" y="0"/>
            <a:chExt cx="7561580" cy="247015"/>
          </a:xfrm>
        </p:grpSpPr>
        <p:sp>
          <p:nvSpPr>
            <p:cNvPr id="32" name="object 32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37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35" name="object 3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71656" y="264480"/>
            <a:ext cx="469559" cy="483105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269983" y="387578"/>
            <a:ext cx="5043170" cy="73215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algn="ctr" marL="257810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p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f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nd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p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co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ai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b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re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rt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l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ç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ão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 R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ed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3437873" y="628368"/>
            <a:ext cx="965835" cy="32384"/>
          </a:xfrm>
          <a:custGeom>
            <a:avLst/>
            <a:gdLst/>
            <a:ahLst/>
            <a:cxnLst/>
            <a:rect l="l" t="t" r="r" b="b"/>
            <a:pathLst>
              <a:path w="965835" h="32384">
                <a:moveTo>
                  <a:pt x="960076" y="0"/>
                </a:moveTo>
                <a:lnTo>
                  <a:pt x="12247" y="0"/>
                </a:lnTo>
                <a:lnTo>
                  <a:pt x="5511" y="0"/>
                </a:lnTo>
                <a:lnTo>
                  <a:pt x="0" y="7222"/>
                </a:lnTo>
                <a:lnTo>
                  <a:pt x="0" y="24879"/>
                </a:lnTo>
                <a:lnTo>
                  <a:pt x="5511" y="32097"/>
                </a:lnTo>
                <a:lnTo>
                  <a:pt x="960076" y="32097"/>
                </a:lnTo>
                <a:lnTo>
                  <a:pt x="965588" y="24879"/>
                </a:lnTo>
                <a:lnTo>
                  <a:pt x="965588" y="7222"/>
                </a:lnTo>
                <a:lnTo>
                  <a:pt x="960076" y="0"/>
                </a:lnTo>
                <a:close/>
              </a:path>
            </a:pathLst>
          </a:custGeom>
          <a:solidFill>
            <a:srgbClr val="7CBC3A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9118" y="4356801"/>
            <a:ext cx="47193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Síntese</a:t>
            </a:r>
            <a:r>
              <a:rPr dirty="0" u="sng" sz="1200" spc="-1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dos</a:t>
            </a:r>
            <a:r>
              <a:rPr dirty="0" u="sng" sz="1200" spc="-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componentes</a:t>
            </a:r>
            <a:r>
              <a:rPr dirty="0" u="sng" sz="1200" spc="-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da</a:t>
            </a:r>
            <a:r>
              <a:rPr dirty="0" u="sng" sz="1200" spc="-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certificação</a:t>
            </a:r>
            <a:r>
              <a:rPr dirty="0" u="sng" sz="1200" spc="-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participativa</a:t>
            </a:r>
            <a:r>
              <a:rPr dirty="0" u="sng" sz="1200" spc="-1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em</a:t>
            </a:r>
            <a:r>
              <a:rPr dirty="0" u="sng" sz="1200" spc="-1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Rede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5964" y="4631275"/>
            <a:ext cx="1005205" cy="1583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635">
              <a:lnSpc>
                <a:spcPct val="116100"/>
              </a:lnSpc>
              <a:spcBef>
                <a:spcPts val="100"/>
              </a:spcBef>
            </a:pP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Definição dos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valores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básicos 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formadores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100" spc="-3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ideologia em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torno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qual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se estrutura a </a:t>
            </a:r>
            <a:r>
              <a:rPr dirty="0" sz="1100" spc="-3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conformidade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social</a:t>
            </a:r>
            <a:endParaRPr sz="11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13106" y="4609410"/>
            <a:ext cx="1396365" cy="1778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635">
              <a:lnSpc>
                <a:spcPct val="116100"/>
              </a:lnSpc>
              <a:spcBef>
                <a:spcPts val="100"/>
              </a:spcBef>
            </a:pP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Busca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 conformidade social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por intermédio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 construção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 espaços como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reuniões, comitês e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outros onde se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definem sanções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positivas</a:t>
            </a:r>
            <a:r>
              <a:rPr dirty="0" sz="1100" spc="-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100" spc="-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negativas.</a:t>
            </a:r>
            <a:endParaRPr sz="11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02305" y="4584836"/>
            <a:ext cx="1043305" cy="1583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635">
              <a:lnSpc>
                <a:spcPct val="116100"/>
              </a:lnSpc>
              <a:spcBef>
                <a:spcPts val="100"/>
              </a:spcBef>
            </a:pP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Visitas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do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 comitê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ética </a:t>
            </a:r>
            <a:r>
              <a:rPr dirty="0" sz="1100" spc="-3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e, em algumas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situações,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decisão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certificação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em 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revisão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 pares.</a:t>
            </a:r>
            <a:endParaRPr sz="11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67044" y="4584527"/>
            <a:ext cx="965835" cy="1778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Realização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 das 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revisões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 pares nos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Núcleos a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partir das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informações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das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visitas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decisão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 certificação.</a:t>
            </a:r>
            <a:endParaRPr sz="11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85090" y="4568978"/>
            <a:ext cx="903605" cy="1388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Comunicação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1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decisão</a:t>
            </a:r>
            <a:r>
              <a:rPr dirty="0" sz="11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certificação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ao nível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central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 Rede</a:t>
            </a:r>
            <a:endParaRPr sz="110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210"/>
              </a:spcBef>
            </a:pP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Ecovida.</a:t>
            </a:r>
            <a:endParaRPr sz="1100">
              <a:latin typeface="Comic Sans MS"/>
              <a:cs typeface="Comic Sans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32818" y="1294052"/>
            <a:ext cx="6502400" cy="3074670"/>
            <a:chOff x="532818" y="1294052"/>
            <a:chExt cx="6502400" cy="3074670"/>
          </a:xfrm>
        </p:grpSpPr>
        <p:sp>
          <p:nvSpPr>
            <p:cNvPr id="9" name="object 9"/>
            <p:cNvSpPr/>
            <p:nvPr/>
          </p:nvSpPr>
          <p:spPr>
            <a:xfrm>
              <a:off x="542945" y="1294052"/>
              <a:ext cx="6492240" cy="72390"/>
            </a:xfrm>
            <a:custGeom>
              <a:avLst/>
              <a:gdLst/>
              <a:ahLst/>
              <a:cxnLst/>
              <a:rect l="l" t="t" r="r" b="b"/>
              <a:pathLst>
                <a:path w="6492240" h="72390">
                  <a:moveTo>
                    <a:pt x="0" y="71989"/>
                  </a:moveTo>
                  <a:lnTo>
                    <a:pt x="6492218" y="71989"/>
                  </a:lnTo>
                  <a:lnTo>
                    <a:pt x="6492218" y="0"/>
                  </a:lnTo>
                  <a:lnTo>
                    <a:pt x="0" y="0"/>
                  </a:lnTo>
                  <a:lnTo>
                    <a:pt x="0" y="71989"/>
                  </a:lnTo>
                  <a:close/>
                </a:path>
              </a:pathLst>
            </a:custGeom>
            <a:solidFill>
              <a:srgbClr val="B5D8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32818" y="1366042"/>
              <a:ext cx="6494145" cy="3002915"/>
            </a:xfrm>
            <a:custGeom>
              <a:avLst/>
              <a:gdLst/>
              <a:ahLst/>
              <a:cxnLst/>
              <a:rect l="l" t="t" r="r" b="b"/>
              <a:pathLst>
                <a:path w="6494145" h="3002915">
                  <a:moveTo>
                    <a:pt x="6493639" y="0"/>
                  </a:moveTo>
                  <a:lnTo>
                    <a:pt x="0" y="0"/>
                  </a:lnTo>
                  <a:lnTo>
                    <a:pt x="0" y="3002313"/>
                  </a:lnTo>
                  <a:lnTo>
                    <a:pt x="6493639" y="3002313"/>
                  </a:lnTo>
                  <a:lnTo>
                    <a:pt x="6493639" y="0"/>
                  </a:lnTo>
                  <a:close/>
                </a:path>
              </a:pathLst>
            </a:custGeom>
            <a:solidFill>
              <a:srgbClr val="E5EFD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589615" y="1396554"/>
            <a:ext cx="2960370" cy="2786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R="5080" indent="385445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-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experiência</a:t>
            </a:r>
            <a:r>
              <a:rPr dirty="0" sz="1200" spc="-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-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Ecovida,</a:t>
            </a:r>
            <a:r>
              <a:rPr dirty="0" sz="1200" spc="-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não </a:t>
            </a:r>
            <a:r>
              <a:rPr dirty="0" sz="1200" spc="-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dá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2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separar</a:t>
            </a:r>
            <a:r>
              <a:rPr dirty="0" sz="12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processo</a:t>
            </a:r>
            <a:r>
              <a:rPr dirty="0" sz="12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certificação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propriamente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dito, do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“todo”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processo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organização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construção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agroecologia.</a:t>
            </a:r>
            <a:endParaRPr sz="1200">
              <a:latin typeface="Comic Sans MS"/>
              <a:cs typeface="Comic Sans MS"/>
            </a:endParaRPr>
          </a:p>
          <a:p>
            <a:pPr algn="just" marR="5080" indent="386080">
              <a:lnSpc>
                <a:spcPct val="116100"/>
              </a:lnSpc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Além</a:t>
            </a:r>
            <a:r>
              <a:rPr dirty="0" sz="1200" spc="3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dos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aspectos</a:t>
            </a:r>
            <a:r>
              <a:rPr dirty="0" sz="1200" spc="3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condições </a:t>
            </a:r>
            <a:r>
              <a:rPr dirty="0" sz="1200" spc="-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descritas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abaixo,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são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parte</a:t>
            </a:r>
            <a:r>
              <a:rPr dirty="0" sz="1200" spc="-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processo:as 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relações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comunitárias,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as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trocas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experiências, os processo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formação, 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acompanhamento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técnico,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interações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consumidores,</a:t>
            </a:r>
            <a:r>
              <a:rPr dirty="0" sz="1200" spc="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as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reuniões,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os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encontros,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etc.</a:t>
            </a:r>
            <a:endParaRPr sz="1200">
              <a:latin typeface="Comic Sans MS"/>
              <a:cs typeface="Comic Sans MS"/>
            </a:endParaRPr>
          </a:p>
          <a:p>
            <a:pPr algn="just" marL="385445">
              <a:lnSpc>
                <a:spcPct val="100000"/>
              </a:lnSpc>
              <a:spcBef>
                <a:spcPts val="229"/>
              </a:spcBef>
            </a:pP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Na </a:t>
            </a:r>
            <a:r>
              <a:rPr dirty="0" sz="1200" spc="3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relação </a:t>
            </a:r>
            <a:r>
              <a:rPr dirty="0" sz="1200" spc="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mais </a:t>
            </a:r>
            <a:r>
              <a:rPr dirty="0" sz="1200" spc="3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direta </a:t>
            </a:r>
            <a:r>
              <a:rPr dirty="0" sz="1200" spc="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com </a:t>
            </a:r>
            <a:r>
              <a:rPr dirty="0" sz="1200" spc="3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93701" y="1415831"/>
            <a:ext cx="2988945" cy="2786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R="508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certificação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participativa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realizada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pela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 Ecovida pode ser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definida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como um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processo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geração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credibilidade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em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 realizado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forma descentralizada,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respeitando as características locais, que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visa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aprimorar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assegurar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qualidade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dos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seus produtos através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participação, aproximação e compromisso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entre</a:t>
            </a:r>
            <a:r>
              <a:rPr dirty="0" sz="12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os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agricultores,</a:t>
            </a:r>
            <a:r>
              <a:rPr dirty="0" sz="12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os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técnicos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consumidores.</a:t>
            </a:r>
            <a:endParaRPr sz="1200">
              <a:latin typeface="Comic Sans MS"/>
              <a:cs typeface="Comic Sans MS"/>
            </a:endParaRPr>
          </a:p>
          <a:p>
            <a:pPr algn="just" marR="5080" indent="457200">
              <a:lnSpc>
                <a:spcPct val="116100"/>
              </a:lnSpc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certificação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participativa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está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alicerçada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processo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interação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controle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social.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0" y="9409434"/>
            <a:ext cx="7560309" cy="1282700"/>
            <a:chOff x="0" y="9409434"/>
            <a:chExt cx="7560309" cy="1282700"/>
          </a:xfrm>
        </p:grpSpPr>
        <p:sp>
          <p:nvSpPr>
            <p:cNvPr id="14" name="object 14"/>
            <p:cNvSpPr/>
            <p:nvPr/>
          </p:nvSpPr>
          <p:spPr>
            <a:xfrm>
              <a:off x="0" y="9409434"/>
              <a:ext cx="7560309" cy="1282700"/>
            </a:xfrm>
            <a:custGeom>
              <a:avLst/>
              <a:gdLst/>
              <a:ahLst/>
              <a:cxnLst/>
              <a:rect l="l" t="t" r="r" b="b"/>
              <a:pathLst>
                <a:path w="7560309" h="1282700">
                  <a:moveTo>
                    <a:pt x="0" y="1282565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1282565"/>
                  </a:lnTo>
                  <a:lnTo>
                    <a:pt x="0" y="1282565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33235" y="9496879"/>
              <a:ext cx="1775430" cy="103467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633233" y="10467579"/>
              <a:ext cx="1773555" cy="149860"/>
            </a:xfrm>
            <a:custGeom>
              <a:avLst/>
              <a:gdLst/>
              <a:ahLst/>
              <a:cxnLst/>
              <a:rect l="l" t="t" r="r" b="b"/>
              <a:pathLst>
                <a:path w="1773554" h="149859">
                  <a:moveTo>
                    <a:pt x="1773471" y="0"/>
                  </a:moveTo>
                  <a:lnTo>
                    <a:pt x="0" y="0"/>
                  </a:lnTo>
                  <a:lnTo>
                    <a:pt x="0" y="149255"/>
                  </a:lnTo>
                  <a:lnTo>
                    <a:pt x="1773471" y="149255"/>
                  </a:lnTo>
                  <a:lnTo>
                    <a:pt x="17734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5669795" y="10451412"/>
            <a:ext cx="170053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Visitafamílias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consumdid./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Às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agricult.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Ipê/RS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964829" y="9496497"/>
            <a:ext cx="3571875" cy="1122045"/>
            <a:chOff x="1964829" y="9496497"/>
            <a:chExt cx="3571875" cy="1122045"/>
          </a:xfrm>
        </p:grpSpPr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49208" y="9498307"/>
              <a:ext cx="1977749" cy="109320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7111" y="9496497"/>
              <a:ext cx="1477026" cy="110777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964829" y="10468907"/>
              <a:ext cx="3571875" cy="149860"/>
            </a:xfrm>
            <a:custGeom>
              <a:avLst/>
              <a:gdLst/>
              <a:ahLst/>
              <a:cxnLst/>
              <a:rect l="l" t="t" r="r" b="b"/>
              <a:pathLst>
                <a:path w="3571875" h="149859">
                  <a:moveTo>
                    <a:pt x="3571477" y="0"/>
                  </a:moveTo>
                  <a:lnTo>
                    <a:pt x="0" y="0"/>
                  </a:lnTo>
                  <a:lnTo>
                    <a:pt x="0" y="149255"/>
                  </a:lnTo>
                  <a:lnTo>
                    <a:pt x="3571477" y="149255"/>
                  </a:lnTo>
                  <a:lnTo>
                    <a:pt x="35714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2145464" y="10452741"/>
            <a:ext cx="321056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Visita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famílias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moradores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urbanos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às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familias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agricultoras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Barra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Turvo/SP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13324" y="9501217"/>
            <a:ext cx="1762125" cy="1115060"/>
            <a:chOff x="113324" y="9501217"/>
            <a:chExt cx="1762125" cy="1115060"/>
          </a:xfrm>
        </p:grpSpPr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4603" y="9501217"/>
              <a:ext cx="1744102" cy="104595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13324" y="10366028"/>
              <a:ext cx="1762125" cy="250190"/>
            </a:xfrm>
            <a:custGeom>
              <a:avLst/>
              <a:gdLst/>
              <a:ahLst/>
              <a:cxnLst/>
              <a:rect l="l" t="t" r="r" b="b"/>
              <a:pathLst>
                <a:path w="1762125" h="250190">
                  <a:moveTo>
                    <a:pt x="1762011" y="0"/>
                  </a:moveTo>
                  <a:lnTo>
                    <a:pt x="0" y="0"/>
                  </a:lnTo>
                  <a:lnTo>
                    <a:pt x="0" y="249723"/>
                  </a:lnTo>
                  <a:lnTo>
                    <a:pt x="1762011" y="249723"/>
                  </a:lnTo>
                  <a:lnTo>
                    <a:pt x="17620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137128" y="10352877"/>
            <a:ext cx="1714500" cy="26289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307975" marR="5080" indent="-295910">
              <a:lnSpc>
                <a:spcPts val="910"/>
              </a:lnSpc>
              <a:spcBef>
                <a:spcPts val="170"/>
              </a:spcBef>
            </a:pP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Visita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comissão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ética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à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unidade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familiar </a:t>
            </a:r>
            <a:r>
              <a:rPr dirty="0" sz="800" spc="-21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produção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N.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Alto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Uruguai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66813" y="6522681"/>
            <a:ext cx="4969510" cy="6470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solidFill>
                  <a:srgbClr val="1E1916"/>
                </a:solidFill>
                <a:latin typeface="Arial"/>
                <a:cs typeface="Arial"/>
              </a:rPr>
              <a:t>Fonte:</a:t>
            </a:r>
            <a:r>
              <a:rPr dirty="0" sz="1200" spc="-25" i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1E1916"/>
                </a:solidFill>
                <a:latin typeface="Arial"/>
                <a:cs typeface="Arial"/>
              </a:rPr>
              <a:t>Medaets,</a:t>
            </a:r>
            <a:r>
              <a:rPr dirty="0" sz="1200" spc="-25" i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1E1916"/>
                </a:solidFill>
                <a:latin typeface="Arial"/>
                <a:cs typeface="Arial"/>
              </a:rPr>
              <a:t>2003.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Arial"/>
              <a:cs typeface="Arial"/>
            </a:endParaRPr>
          </a:p>
          <a:p>
            <a:pPr marL="1641475">
              <a:lnSpc>
                <a:spcPct val="100000"/>
              </a:lnSpc>
            </a:pP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Princípios</a:t>
            </a:r>
            <a:r>
              <a:rPr dirty="0" sz="1400" spc="-3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da</a:t>
            </a:r>
            <a:r>
              <a:rPr dirty="0" sz="1400" spc="-3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certificação</a:t>
            </a:r>
            <a:r>
              <a:rPr dirty="0" sz="1400" spc="-3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participativa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 rot="21360000">
            <a:off x="3962114" y="7936495"/>
            <a:ext cx="1734739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0"/>
              </a:lnSpc>
            </a:pPr>
            <a:r>
              <a:rPr dirty="0" sz="1100" spc="-15">
                <a:solidFill>
                  <a:srgbClr val="00A53A"/>
                </a:solidFill>
                <a:latin typeface="Comic Sans MS"/>
                <a:cs typeface="Comic Sans MS"/>
              </a:rPr>
              <a:t>PROC</a:t>
            </a:r>
            <a:r>
              <a:rPr dirty="0" baseline="2525" sz="1650" spc="-22">
                <a:solidFill>
                  <a:srgbClr val="00A53A"/>
                </a:solidFill>
                <a:latin typeface="Comic Sans MS"/>
                <a:cs typeface="Comic Sans MS"/>
              </a:rPr>
              <a:t>ESSO</a:t>
            </a:r>
            <a:r>
              <a:rPr dirty="0" baseline="2525" sz="1650" spc="-60">
                <a:solidFill>
                  <a:srgbClr val="00A53A"/>
                </a:solidFill>
                <a:latin typeface="Comic Sans MS"/>
                <a:cs typeface="Comic Sans MS"/>
              </a:rPr>
              <a:t> </a:t>
            </a:r>
            <a:r>
              <a:rPr dirty="0" baseline="2525" sz="1650" spc="-30">
                <a:solidFill>
                  <a:srgbClr val="00A53A"/>
                </a:solidFill>
                <a:latin typeface="Comic Sans MS"/>
                <a:cs typeface="Comic Sans MS"/>
              </a:rPr>
              <a:t>PED</a:t>
            </a:r>
            <a:r>
              <a:rPr dirty="0" baseline="5050" sz="1650" spc="-30">
                <a:solidFill>
                  <a:srgbClr val="00A53A"/>
                </a:solidFill>
                <a:latin typeface="Comic Sans MS"/>
                <a:cs typeface="Comic Sans MS"/>
              </a:rPr>
              <a:t>AGÓGICO</a:t>
            </a:r>
            <a:endParaRPr baseline="5050" sz="1650">
              <a:latin typeface="Comic Sans MS"/>
              <a:cs typeface="Comic Sans MS"/>
            </a:endParaRPr>
          </a:p>
        </p:txBody>
      </p:sp>
      <p:sp>
        <p:nvSpPr>
          <p:cNvPr id="29" name="object 29"/>
          <p:cNvSpPr txBox="1"/>
          <p:nvPr/>
        </p:nvSpPr>
        <p:spPr>
          <a:xfrm rot="1380000">
            <a:off x="1728193" y="8137652"/>
            <a:ext cx="3379183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0"/>
              </a:lnSpc>
            </a:pPr>
            <a:r>
              <a:rPr dirty="0" baseline="7575" sz="1650" spc="-15">
                <a:solidFill>
                  <a:srgbClr val="6DBFB7"/>
                </a:solidFill>
                <a:latin typeface="Comic Sans MS"/>
                <a:cs typeface="Comic Sans MS"/>
              </a:rPr>
              <a:t>A</a:t>
            </a:r>
            <a:r>
              <a:rPr dirty="0" baseline="5050" sz="1650" spc="-15">
                <a:solidFill>
                  <a:srgbClr val="6DBFB7"/>
                </a:solidFill>
                <a:latin typeface="Comic Sans MS"/>
                <a:cs typeface="Comic Sans MS"/>
              </a:rPr>
              <a:t>DEQUAÇÃO</a:t>
            </a:r>
            <a:r>
              <a:rPr dirty="0" baseline="5050" sz="1650" spc="-30">
                <a:solidFill>
                  <a:srgbClr val="6DBFB7"/>
                </a:solidFill>
                <a:latin typeface="Comic Sans MS"/>
                <a:cs typeface="Comic Sans MS"/>
              </a:rPr>
              <a:t> </a:t>
            </a:r>
            <a:r>
              <a:rPr dirty="0" baseline="5050" sz="1650">
                <a:solidFill>
                  <a:srgbClr val="6DBFB7"/>
                </a:solidFill>
                <a:latin typeface="Comic Sans MS"/>
                <a:cs typeface="Comic Sans MS"/>
              </a:rPr>
              <a:t>À</a:t>
            </a:r>
            <a:r>
              <a:rPr dirty="0" baseline="5050" sz="1650" spc="-30">
                <a:solidFill>
                  <a:srgbClr val="6DBFB7"/>
                </a:solidFill>
                <a:latin typeface="Comic Sans MS"/>
                <a:cs typeface="Comic Sans MS"/>
              </a:rPr>
              <a:t> </a:t>
            </a:r>
            <a:r>
              <a:rPr dirty="0" baseline="5050" sz="1650" spc="-15">
                <a:solidFill>
                  <a:srgbClr val="6DBFB7"/>
                </a:solidFill>
                <a:latin typeface="Comic Sans MS"/>
                <a:cs typeface="Comic Sans MS"/>
              </a:rPr>
              <a:t>PEQ</a:t>
            </a:r>
            <a:r>
              <a:rPr dirty="0" baseline="2525" sz="1650" spc="-15">
                <a:solidFill>
                  <a:srgbClr val="6DBFB7"/>
                </a:solidFill>
                <a:latin typeface="Comic Sans MS"/>
                <a:cs typeface="Comic Sans MS"/>
              </a:rPr>
              <a:t>UENA</a:t>
            </a:r>
            <a:r>
              <a:rPr dirty="0" baseline="2525" sz="1650" spc="-30">
                <a:solidFill>
                  <a:srgbClr val="6DBFB7"/>
                </a:solidFill>
                <a:latin typeface="Comic Sans MS"/>
                <a:cs typeface="Comic Sans MS"/>
              </a:rPr>
              <a:t> </a:t>
            </a:r>
            <a:r>
              <a:rPr dirty="0" baseline="2525" sz="1650" spc="-15">
                <a:solidFill>
                  <a:srgbClr val="6DBFB7"/>
                </a:solidFill>
                <a:latin typeface="Comic Sans MS"/>
                <a:cs typeface="Comic Sans MS"/>
              </a:rPr>
              <a:t>PRODUÇÃO</a:t>
            </a:r>
            <a:r>
              <a:rPr dirty="0" baseline="2525" sz="1650" spc="-30">
                <a:solidFill>
                  <a:srgbClr val="6DBFB7"/>
                </a:solidFill>
                <a:latin typeface="Comic Sans MS"/>
                <a:cs typeface="Comic Sans MS"/>
              </a:rPr>
              <a:t> </a:t>
            </a:r>
            <a:r>
              <a:rPr dirty="0" sz="1100" spc="-10">
                <a:solidFill>
                  <a:srgbClr val="6DBFB7"/>
                </a:solidFill>
                <a:latin typeface="Comic Sans MS"/>
                <a:cs typeface="Comic Sans MS"/>
              </a:rPr>
              <a:t>FAMILIAR</a:t>
            </a:r>
            <a:endParaRPr sz="1100">
              <a:latin typeface="Comic Sans MS"/>
              <a:cs typeface="Comic Sans MS"/>
            </a:endParaRPr>
          </a:p>
        </p:txBody>
      </p:sp>
      <p:sp>
        <p:nvSpPr>
          <p:cNvPr id="30" name="object 30"/>
          <p:cNvSpPr txBox="1"/>
          <p:nvPr/>
        </p:nvSpPr>
        <p:spPr>
          <a:xfrm rot="1140000">
            <a:off x="5168694" y="7605469"/>
            <a:ext cx="1227808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0"/>
              </a:lnSpc>
            </a:pPr>
            <a:r>
              <a:rPr dirty="0" baseline="5050" sz="1650" spc="-37">
                <a:solidFill>
                  <a:srgbClr val="F2EF75"/>
                </a:solidFill>
                <a:latin typeface="Comic Sans MS"/>
                <a:cs typeface="Comic Sans MS"/>
              </a:rPr>
              <a:t>TRAN</a:t>
            </a:r>
            <a:r>
              <a:rPr dirty="0" baseline="2525" sz="1650" spc="-37">
                <a:solidFill>
                  <a:srgbClr val="F2EF75"/>
                </a:solidFill>
                <a:latin typeface="Comic Sans MS"/>
                <a:cs typeface="Comic Sans MS"/>
              </a:rPr>
              <a:t>SPARÊN</a:t>
            </a:r>
            <a:r>
              <a:rPr dirty="0" sz="1100" spc="-25">
                <a:solidFill>
                  <a:srgbClr val="F2EF75"/>
                </a:solidFill>
                <a:latin typeface="Comic Sans MS"/>
                <a:cs typeface="Comic Sans MS"/>
              </a:rPr>
              <a:t>CIA</a:t>
            </a:r>
            <a:endParaRPr sz="1100">
              <a:latin typeface="Comic Sans MS"/>
              <a:cs typeface="Comic Sans MS"/>
            </a:endParaRPr>
          </a:p>
        </p:txBody>
      </p:sp>
      <p:sp>
        <p:nvSpPr>
          <p:cNvPr id="31" name="object 31"/>
          <p:cNvSpPr txBox="1"/>
          <p:nvPr/>
        </p:nvSpPr>
        <p:spPr>
          <a:xfrm rot="1080000">
            <a:off x="1132799" y="8384717"/>
            <a:ext cx="1220238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0"/>
              </a:lnSpc>
            </a:pPr>
            <a:r>
              <a:rPr dirty="0" baseline="7575" sz="1650" spc="-52">
                <a:solidFill>
                  <a:srgbClr val="6D6B30"/>
                </a:solidFill>
                <a:latin typeface="Comic Sans MS"/>
                <a:cs typeface="Comic Sans MS"/>
              </a:rPr>
              <a:t>O</a:t>
            </a:r>
            <a:r>
              <a:rPr dirty="0" baseline="7575" sz="1650" spc="-44">
                <a:solidFill>
                  <a:srgbClr val="6D6B30"/>
                </a:solidFill>
                <a:latin typeface="Comic Sans MS"/>
                <a:cs typeface="Comic Sans MS"/>
              </a:rPr>
              <a:t>L</a:t>
            </a:r>
            <a:r>
              <a:rPr dirty="0" baseline="5050" sz="1650" spc="-52">
                <a:solidFill>
                  <a:srgbClr val="6D6B30"/>
                </a:solidFill>
                <a:latin typeface="Comic Sans MS"/>
                <a:cs typeface="Comic Sans MS"/>
              </a:rPr>
              <a:t>H</a:t>
            </a:r>
            <a:r>
              <a:rPr dirty="0" baseline="5050" sz="1650" spc="-44">
                <a:solidFill>
                  <a:srgbClr val="6D6B30"/>
                </a:solidFill>
                <a:latin typeface="Comic Sans MS"/>
                <a:cs typeface="Comic Sans MS"/>
              </a:rPr>
              <a:t>A</a:t>
            </a:r>
            <a:r>
              <a:rPr dirty="0" baseline="5050" sz="1650">
                <a:solidFill>
                  <a:srgbClr val="6D6B30"/>
                </a:solidFill>
                <a:latin typeface="Comic Sans MS"/>
                <a:cs typeface="Comic Sans MS"/>
              </a:rPr>
              <a:t>R</a:t>
            </a:r>
            <a:r>
              <a:rPr dirty="0" baseline="5050" sz="1650" spc="-44">
                <a:solidFill>
                  <a:srgbClr val="6D6B30"/>
                </a:solidFill>
                <a:latin typeface="Comic Sans MS"/>
                <a:cs typeface="Comic Sans MS"/>
              </a:rPr>
              <a:t> </a:t>
            </a:r>
            <a:r>
              <a:rPr dirty="0" baseline="5050" sz="1650" spc="-44">
                <a:solidFill>
                  <a:srgbClr val="6D6B30"/>
                </a:solidFill>
                <a:latin typeface="Comic Sans MS"/>
                <a:cs typeface="Comic Sans MS"/>
              </a:rPr>
              <a:t>E</a:t>
            </a:r>
            <a:r>
              <a:rPr dirty="0" baseline="2525" sz="1650" spc="-44">
                <a:solidFill>
                  <a:srgbClr val="6D6B30"/>
                </a:solidFill>
                <a:latin typeface="Comic Sans MS"/>
                <a:cs typeface="Comic Sans MS"/>
              </a:rPr>
              <a:t>XT</a:t>
            </a:r>
            <a:r>
              <a:rPr dirty="0" baseline="2525" sz="1650" spc="-44">
                <a:solidFill>
                  <a:srgbClr val="6D6B30"/>
                </a:solidFill>
                <a:latin typeface="Comic Sans MS"/>
                <a:cs typeface="Comic Sans MS"/>
              </a:rPr>
              <a:t>E</a:t>
            </a:r>
            <a:r>
              <a:rPr dirty="0" baseline="2525" sz="1650" spc="-44">
                <a:solidFill>
                  <a:srgbClr val="6D6B30"/>
                </a:solidFill>
                <a:latin typeface="Comic Sans MS"/>
                <a:cs typeface="Comic Sans MS"/>
              </a:rPr>
              <a:t>R</a:t>
            </a:r>
            <a:r>
              <a:rPr dirty="0" sz="1100" spc="-30">
                <a:solidFill>
                  <a:srgbClr val="6D6B30"/>
                </a:solidFill>
                <a:latin typeface="Comic Sans MS"/>
                <a:cs typeface="Comic Sans MS"/>
              </a:rPr>
              <a:t>N</a:t>
            </a:r>
            <a:r>
              <a:rPr dirty="0" sz="1100" spc="-5">
                <a:solidFill>
                  <a:srgbClr val="6D6B30"/>
                </a:solidFill>
                <a:latin typeface="Comic Sans MS"/>
                <a:cs typeface="Comic Sans MS"/>
              </a:rPr>
              <a:t>O</a:t>
            </a:r>
            <a:endParaRPr sz="1100">
              <a:latin typeface="Comic Sans MS"/>
              <a:cs typeface="Comic Sans MS"/>
            </a:endParaRPr>
          </a:p>
        </p:txBody>
      </p:sp>
      <p:sp>
        <p:nvSpPr>
          <p:cNvPr id="32" name="object 32"/>
          <p:cNvSpPr txBox="1"/>
          <p:nvPr/>
        </p:nvSpPr>
        <p:spPr>
          <a:xfrm rot="20700000">
            <a:off x="2030861" y="8776869"/>
            <a:ext cx="1734739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0"/>
              </a:lnSpc>
            </a:pPr>
            <a:r>
              <a:rPr dirty="0" sz="1100" spc="-15">
                <a:solidFill>
                  <a:srgbClr val="1E1916"/>
                </a:solidFill>
                <a:latin typeface="Comic Sans MS"/>
                <a:cs typeface="Comic Sans MS"/>
              </a:rPr>
              <a:t>ORGAN</a:t>
            </a:r>
            <a:r>
              <a:rPr dirty="0" baseline="2525" sz="1650" spc="-22">
                <a:solidFill>
                  <a:srgbClr val="1E1916"/>
                </a:solidFill>
                <a:latin typeface="Comic Sans MS"/>
                <a:cs typeface="Comic Sans MS"/>
              </a:rPr>
              <a:t>IZAÇÃO</a:t>
            </a:r>
            <a:r>
              <a:rPr dirty="0" baseline="2525" sz="165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baseline="2525" sz="1650" spc="-1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baseline="2525" sz="1650" spc="-52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baseline="5050" sz="1650" spc="-22">
                <a:solidFill>
                  <a:srgbClr val="1E1916"/>
                </a:solidFill>
                <a:latin typeface="Comic Sans MS"/>
                <a:cs typeface="Comic Sans MS"/>
              </a:rPr>
              <a:t>BASE</a:t>
            </a:r>
            <a:endParaRPr baseline="5050" sz="1650">
              <a:latin typeface="Comic Sans MS"/>
              <a:cs typeface="Comic Sans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334750" y="7605955"/>
            <a:ext cx="4977130" cy="152781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464310">
              <a:lnSpc>
                <a:spcPct val="100000"/>
              </a:lnSpc>
              <a:spcBef>
                <a:spcPts val="195"/>
              </a:spcBef>
            </a:pPr>
            <a:r>
              <a:rPr dirty="0" sz="1100">
                <a:solidFill>
                  <a:srgbClr val="FF0000"/>
                </a:solidFill>
                <a:latin typeface="Comic Sans MS"/>
                <a:cs typeface="Comic Sans MS"/>
              </a:rPr>
              <a:t>ORGANIZAÇÃO</a:t>
            </a:r>
            <a:r>
              <a:rPr dirty="0" sz="1100" spc="-35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AF2826"/>
                </a:solidFill>
                <a:latin typeface="Comic Sans MS"/>
                <a:cs typeface="Comic Sans MS"/>
              </a:rPr>
              <a:t>EM</a:t>
            </a:r>
            <a:r>
              <a:rPr dirty="0" sz="1100" spc="-30">
                <a:solidFill>
                  <a:srgbClr val="AF282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AF2826"/>
                </a:solidFill>
                <a:latin typeface="Comic Sans MS"/>
                <a:cs typeface="Comic Sans MS"/>
              </a:rPr>
              <a:t>REDE</a:t>
            </a:r>
            <a:endParaRPr sz="11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87C45E"/>
                </a:solidFill>
                <a:latin typeface="Comic Sans MS"/>
                <a:cs typeface="Comic Sans MS"/>
              </a:rPr>
              <a:t>CONFIANÇA</a:t>
            </a:r>
            <a:endParaRPr sz="1100">
              <a:latin typeface="Comic Sans MS"/>
              <a:cs typeface="Comic Sans MS"/>
            </a:endParaRPr>
          </a:p>
          <a:p>
            <a:pPr marL="2961640" marR="5080" indent="498475">
              <a:lnSpc>
                <a:spcPts val="4570"/>
              </a:lnSpc>
              <a:spcBef>
                <a:spcPts val="340"/>
              </a:spcBef>
            </a:pPr>
            <a:r>
              <a:rPr dirty="0" sz="1100">
                <a:solidFill>
                  <a:srgbClr val="FF0000"/>
                </a:solidFill>
                <a:latin typeface="Comic Sans MS"/>
                <a:cs typeface="Comic Sans MS"/>
              </a:rPr>
              <a:t>DESCENTRALIZAÇÃO </a:t>
            </a:r>
            <a:r>
              <a:rPr dirty="0" sz="110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3DB2D8"/>
                </a:solidFill>
                <a:latin typeface="Comic Sans MS"/>
                <a:cs typeface="Comic Sans MS"/>
              </a:rPr>
              <a:t>PARTICIPAÇÃO</a:t>
            </a:r>
            <a:endParaRPr sz="1100">
              <a:latin typeface="Comic Sans MS"/>
              <a:cs typeface="Comic Sans M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57419" y="6741731"/>
            <a:ext cx="6299835" cy="2613025"/>
          </a:xfrm>
          <a:custGeom>
            <a:avLst/>
            <a:gdLst/>
            <a:ahLst/>
            <a:cxnLst/>
            <a:rect l="l" t="t" r="r" b="b"/>
            <a:pathLst>
              <a:path w="6299834" h="2613025">
                <a:moveTo>
                  <a:pt x="4762731" y="681108"/>
                </a:moveTo>
                <a:lnTo>
                  <a:pt x="4831166" y="694993"/>
                </a:lnTo>
                <a:lnTo>
                  <a:pt x="4898433" y="709432"/>
                </a:lnTo>
                <a:lnTo>
                  <a:pt x="4964502" y="724416"/>
                </a:lnTo>
                <a:lnTo>
                  <a:pt x="5029345" y="739935"/>
                </a:lnTo>
                <a:lnTo>
                  <a:pt x="5092932" y="755978"/>
                </a:lnTo>
                <a:lnTo>
                  <a:pt x="5155233" y="772538"/>
                </a:lnTo>
                <a:lnTo>
                  <a:pt x="5216220" y="789603"/>
                </a:lnTo>
                <a:lnTo>
                  <a:pt x="5275863" y="807165"/>
                </a:lnTo>
                <a:lnTo>
                  <a:pt x="5334132" y="825213"/>
                </a:lnTo>
                <a:lnTo>
                  <a:pt x="5390999" y="843738"/>
                </a:lnTo>
                <a:lnTo>
                  <a:pt x="5446434" y="862731"/>
                </a:lnTo>
                <a:lnTo>
                  <a:pt x="5500408" y="882181"/>
                </a:lnTo>
                <a:lnTo>
                  <a:pt x="5552890" y="902079"/>
                </a:lnTo>
                <a:lnTo>
                  <a:pt x="5603853" y="922416"/>
                </a:lnTo>
                <a:lnTo>
                  <a:pt x="5653267" y="943182"/>
                </a:lnTo>
                <a:lnTo>
                  <a:pt x="5701102" y="964367"/>
                </a:lnTo>
                <a:lnTo>
                  <a:pt x="5747329" y="985961"/>
                </a:lnTo>
                <a:lnTo>
                  <a:pt x="5791919" y="1007955"/>
                </a:lnTo>
                <a:lnTo>
                  <a:pt x="5834842" y="1030340"/>
                </a:lnTo>
                <a:lnTo>
                  <a:pt x="5876069" y="1053105"/>
                </a:lnTo>
                <a:lnTo>
                  <a:pt x="5915571" y="1076241"/>
                </a:lnTo>
                <a:lnTo>
                  <a:pt x="5953319" y="1099738"/>
                </a:lnTo>
                <a:lnTo>
                  <a:pt x="5989283" y="1123587"/>
                </a:lnTo>
                <a:lnTo>
                  <a:pt x="6023433" y="1147778"/>
                </a:lnTo>
                <a:lnTo>
                  <a:pt x="6055741" y="1172301"/>
                </a:lnTo>
                <a:lnTo>
                  <a:pt x="6086177" y="1197147"/>
                </a:lnTo>
                <a:lnTo>
                  <a:pt x="6141316" y="1247769"/>
                </a:lnTo>
                <a:lnTo>
                  <a:pt x="6188616" y="1299566"/>
                </a:lnTo>
                <a:lnTo>
                  <a:pt x="6227842" y="1352461"/>
                </a:lnTo>
                <a:lnTo>
                  <a:pt x="6258760" y="1406377"/>
                </a:lnTo>
                <a:lnTo>
                  <a:pt x="6281134" y="1461237"/>
                </a:lnTo>
                <a:lnTo>
                  <a:pt x="6294731" y="1516964"/>
                </a:lnTo>
                <a:lnTo>
                  <a:pt x="6299315" y="1573480"/>
                </a:lnTo>
                <a:lnTo>
                  <a:pt x="6298565" y="1596371"/>
                </a:lnTo>
                <a:lnTo>
                  <a:pt x="6292614" y="1641786"/>
                </a:lnTo>
                <a:lnTo>
                  <a:pt x="6280830" y="1686677"/>
                </a:lnTo>
                <a:lnTo>
                  <a:pt x="6263335" y="1731003"/>
                </a:lnTo>
                <a:lnTo>
                  <a:pt x="6240253" y="1774725"/>
                </a:lnTo>
                <a:lnTo>
                  <a:pt x="6211707" y="1817802"/>
                </a:lnTo>
                <a:lnTo>
                  <a:pt x="6177820" y="1860192"/>
                </a:lnTo>
                <a:lnTo>
                  <a:pt x="6138715" y="1901856"/>
                </a:lnTo>
                <a:lnTo>
                  <a:pt x="6094515" y="1942752"/>
                </a:lnTo>
                <a:lnTo>
                  <a:pt x="6045344" y="1982841"/>
                </a:lnTo>
                <a:lnTo>
                  <a:pt x="5991324" y="2022081"/>
                </a:lnTo>
                <a:lnTo>
                  <a:pt x="5932578" y="2060432"/>
                </a:lnTo>
                <a:lnTo>
                  <a:pt x="5869229" y="2097854"/>
                </a:lnTo>
                <a:lnTo>
                  <a:pt x="5801401" y="2134305"/>
                </a:lnTo>
                <a:lnTo>
                  <a:pt x="5765846" y="2152154"/>
                </a:lnTo>
                <a:lnTo>
                  <a:pt x="5729217" y="2169745"/>
                </a:lnTo>
                <a:lnTo>
                  <a:pt x="5691529" y="2187074"/>
                </a:lnTo>
                <a:lnTo>
                  <a:pt x="5652799" y="2204134"/>
                </a:lnTo>
                <a:lnTo>
                  <a:pt x="5613041" y="2220922"/>
                </a:lnTo>
                <a:lnTo>
                  <a:pt x="5572271" y="2237431"/>
                </a:lnTo>
                <a:lnTo>
                  <a:pt x="5530504" y="2253657"/>
                </a:lnTo>
                <a:lnTo>
                  <a:pt x="5487755" y="2269595"/>
                </a:lnTo>
                <a:lnTo>
                  <a:pt x="5444041" y="2285240"/>
                </a:lnTo>
                <a:lnTo>
                  <a:pt x="5399376" y="2300586"/>
                </a:lnTo>
                <a:lnTo>
                  <a:pt x="5353775" y="2315629"/>
                </a:lnTo>
                <a:lnTo>
                  <a:pt x="5307255" y="2330364"/>
                </a:lnTo>
                <a:lnTo>
                  <a:pt x="5259830" y="2344784"/>
                </a:lnTo>
                <a:lnTo>
                  <a:pt x="5211516" y="2358886"/>
                </a:lnTo>
                <a:lnTo>
                  <a:pt x="5162329" y="2372665"/>
                </a:lnTo>
                <a:lnTo>
                  <a:pt x="5112283" y="2386114"/>
                </a:lnTo>
                <a:lnTo>
                  <a:pt x="5061394" y="2399230"/>
                </a:lnTo>
                <a:lnTo>
                  <a:pt x="5009677" y="2412006"/>
                </a:lnTo>
                <a:lnTo>
                  <a:pt x="4957148" y="2424439"/>
                </a:lnTo>
                <a:lnTo>
                  <a:pt x="4903823" y="2436522"/>
                </a:lnTo>
                <a:lnTo>
                  <a:pt x="4849716" y="2448251"/>
                </a:lnTo>
                <a:lnTo>
                  <a:pt x="4794843" y="2459621"/>
                </a:lnTo>
                <a:lnTo>
                  <a:pt x="4739219" y="2470627"/>
                </a:lnTo>
                <a:lnTo>
                  <a:pt x="4682860" y="2481263"/>
                </a:lnTo>
                <a:lnTo>
                  <a:pt x="4625781" y="2491524"/>
                </a:lnTo>
                <a:lnTo>
                  <a:pt x="4567998" y="2501406"/>
                </a:lnTo>
                <a:lnTo>
                  <a:pt x="4509525" y="2510904"/>
                </a:lnTo>
                <a:lnTo>
                  <a:pt x="4450379" y="2520011"/>
                </a:lnTo>
                <a:lnTo>
                  <a:pt x="4390575" y="2528724"/>
                </a:lnTo>
                <a:lnTo>
                  <a:pt x="4330127" y="2537037"/>
                </a:lnTo>
                <a:lnTo>
                  <a:pt x="4269052" y="2544945"/>
                </a:lnTo>
                <a:lnTo>
                  <a:pt x="4207364" y="2552443"/>
                </a:lnTo>
                <a:lnTo>
                  <a:pt x="4145080" y="2559526"/>
                </a:lnTo>
                <a:lnTo>
                  <a:pt x="4082214" y="2566188"/>
                </a:lnTo>
                <a:lnTo>
                  <a:pt x="4018783" y="2572426"/>
                </a:lnTo>
                <a:lnTo>
                  <a:pt x="3954800" y="2578233"/>
                </a:lnTo>
                <a:lnTo>
                  <a:pt x="3890282" y="2583605"/>
                </a:lnTo>
                <a:lnTo>
                  <a:pt x="3825245" y="2588536"/>
                </a:lnTo>
                <a:lnTo>
                  <a:pt x="3759703" y="2593021"/>
                </a:lnTo>
                <a:lnTo>
                  <a:pt x="3693671" y="2597056"/>
                </a:lnTo>
                <a:lnTo>
                  <a:pt x="3627166" y="2600636"/>
                </a:lnTo>
                <a:lnTo>
                  <a:pt x="3560203" y="2603754"/>
                </a:lnTo>
                <a:lnTo>
                  <a:pt x="3492796" y="2606407"/>
                </a:lnTo>
                <a:lnTo>
                  <a:pt x="3424962" y="2608589"/>
                </a:lnTo>
                <a:lnTo>
                  <a:pt x="3356716" y="2610295"/>
                </a:lnTo>
                <a:lnTo>
                  <a:pt x="3288073" y="2611519"/>
                </a:lnTo>
                <a:lnTo>
                  <a:pt x="3219049" y="2612258"/>
                </a:lnTo>
                <a:lnTo>
                  <a:pt x="3149658" y="2612505"/>
                </a:lnTo>
                <a:lnTo>
                  <a:pt x="3080267" y="2612258"/>
                </a:lnTo>
                <a:lnTo>
                  <a:pt x="3011243" y="2611519"/>
                </a:lnTo>
                <a:lnTo>
                  <a:pt x="2942600" y="2610295"/>
                </a:lnTo>
                <a:lnTo>
                  <a:pt x="2874353" y="2608589"/>
                </a:lnTo>
                <a:lnTo>
                  <a:pt x="2806519" y="2606407"/>
                </a:lnTo>
                <a:lnTo>
                  <a:pt x="2739113" y="2603754"/>
                </a:lnTo>
                <a:lnTo>
                  <a:pt x="2672149" y="2600636"/>
                </a:lnTo>
                <a:lnTo>
                  <a:pt x="2605644" y="2597056"/>
                </a:lnTo>
                <a:lnTo>
                  <a:pt x="2539613" y="2593021"/>
                </a:lnTo>
                <a:lnTo>
                  <a:pt x="2474071" y="2588536"/>
                </a:lnTo>
                <a:lnTo>
                  <a:pt x="2409033" y="2583605"/>
                </a:lnTo>
                <a:lnTo>
                  <a:pt x="2344515" y="2578233"/>
                </a:lnTo>
                <a:lnTo>
                  <a:pt x="2280533" y="2572426"/>
                </a:lnTo>
                <a:lnTo>
                  <a:pt x="2217101" y="2566188"/>
                </a:lnTo>
                <a:lnTo>
                  <a:pt x="2154235" y="2559526"/>
                </a:lnTo>
                <a:lnTo>
                  <a:pt x="2091951" y="2552443"/>
                </a:lnTo>
                <a:lnTo>
                  <a:pt x="2030263" y="2544945"/>
                </a:lnTo>
                <a:lnTo>
                  <a:pt x="1969188" y="2537037"/>
                </a:lnTo>
                <a:lnTo>
                  <a:pt x="1908741" y="2528724"/>
                </a:lnTo>
                <a:lnTo>
                  <a:pt x="1848936" y="2520011"/>
                </a:lnTo>
                <a:lnTo>
                  <a:pt x="1789790" y="2510904"/>
                </a:lnTo>
                <a:lnTo>
                  <a:pt x="1731317" y="2501406"/>
                </a:lnTo>
                <a:lnTo>
                  <a:pt x="1673534" y="2491524"/>
                </a:lnTo>
                <a:lnTo>
                  <a:pt x="1616455" y="2481263"/>
                </a:lnTo>
                <a:lnTo>
                  <a:pt x="1560096" y="2470627"/>
                </a:lnTo>
                <a:lnTo>
                  <a:pt x="1504472" y="2459621"/>
                </a:lnTo>
                <a:lnTo>
                  <a:pt x="1449599" y="2448251"/>
                </a:lnTo>
                <a:lnTo>
                  <a:pt x="1395492" y="2436522"/>
                </a:lnTo>
                <a:lnTo>
                  <a:pt x="1342166" y="2424439"/>
                </a:lnTo>
                <a:lnTo>
                  <a:pt x="1289638" y="2412006"/>
                </a:lnTo>
                <a:lnTo>
                  <a:pt x="1237921" y="2399230"/>
                </a:lnTo>
                <a:lnTo>
                  <a:pt x="1187032" y="2386114"/>
                </a:lnTo>
                <a:lnTo>
                  <a:pt x="1136986" y="2372665"/>
                </a:lnTo>
                <a:lnTo>
                  <a:pt x="1087798" y="2358886"/>
                </a:lnTo>
                <a:lnTo>
                  <a:pt x="1039485" y="2344784"/>
                </a:lnTo>
                <a:lnTo>
                  <a:pt x="992060" y="2330364"/>
                </a:lnTo>
                <a:lnTo>
                  <a:pt x="945540" y="2315629"/>
                </a:lnTo>
                <a:lnTo>
                  <a:pt x="899939" y="2300586"/>
                </a:lnTo>
                <a:lnTo>
                  <a:pt x="855274" y="2285240"/>
                </a:lnTo>
                <a:lnTo>
                  <a:pt x="811560" y="2269595"/>
                </a:lnTo>
                <a:lnTo>
                  <a:pt x="768811" y="2253657"/>
                </a:lnTo>
                <a:lnTo>
                  <a:pt x="727044" y="2237431"/>
                </a:lnTo>
                <a:lnTo>
                  <a:pt x="686274" y="2220922"/>
                </a:lnTo>
                <a:lnTo>
                  <a:pt x="646516" y="2204134"/>
                </a:lnTo>
                <a:lnTo>
                  <a:pt x="607786" y="2187074"/>
                </a:lnTo>
                <a:lnTo>
                  <a:pt x="570098" y="2169745"/>
                </a:lnTo>
                <a:lnTo>
                  <a:pt x="533469" y="2152154"/>
                </a:lnTo>
                <a:lnTo>
                  <a:pt x="497914" y="2134305"/>
                </a:lnTo>
                <a:lnTo>
                  <a:pt x="463447" y="2116203"/>
                </a:lnTo>
                <a:lnTo>
                  <a:pt x="397844" y="2079262"/>
                </a:lnTo>
                <a:lnTo>
                  <a:pt x="336781" y="2041370"/>
                </a:lnTo>
                <a:lnTo>
                  <a:pt x="280383" y="2002570"/>
                </a:lnTo>
                <a:lnTo>
                  <a:pt x="228771" y="1962900"/>
                </a:lnTo>
                <a:lnTo>
                  <a:pt x="182070" y="1922403"/>
                </a:lnTo>
                <a:lnTo>
                  <a:pt x="140402" y="1881117"/>
                </a:lnTo>
                <a:lnTo>
                  <a:pt x="103891" y="1839085"/>
                </a:lnTo>
                <a:lnTo>
                  <a:pt x="72659" y="1796347"/>
                </a:lnTo>
                <a:lnTo>
                  <a:pt x="46830" y="1752943"/>
                </a:lnTo>
                <a:lnTo>
                  <a:pt x="26526" y="1708913"/>
                </a:lnTo>
                <a:lnTo>
                  <a:pt x="11871" y="1664299"/>
                </a:lnTo>
                <a:lnTo>
                  <a:pt x="2988" y="1619141"/>
                </a:lnTo>
                <a:lnTo>
                  <a:pt x="0" y="1573480"/>
                </a:lnTo>
                <a:lnTo>
                  <a:pt x="1107" y="1545671"/>
                </a:lnTo>
                <a:lnTo>
                  <a:pt x="9882" y="1490603"/>
                </a:lnTo>
                <a:lnTo>
                  <a:pt x="27221" y="1436329"/>
                </a:lnTo>
                <a:lnTo>
                  <a:pt x="52901" y="1382923"/>
                </a:lnTo>
                <a:lnTo>
                  <a:pt x="86703" y="1330457"/>
                </a:lnTo>
                <a:lnTo>
                  <a:pt x="128403" y="1279003"/>
                </a:lnTo>
                <a:lnTo>
                  <a:pt x="177782" y="1228635"/>
                </a:lnTo>
                <a:lnTo>
                  <a:pt x="234617" y="1179426"/>
                </a:lnTo>
                <a:lnTo>
                  <a:pt x="265761" y="1155278"/>
                </a:lnTo>
                <a:lnTo>
                  <a:pt x="298687" y="1131448"/>
                </a:lnTo>
                <a:lnTo>
                  <a:pt x="333366" y="1107943"/>
                </a:lnTo>
                <a:lnTo>
                  <a:pt x="369772" y="1084773"/>
                </a:lnTo>
                <a:lnTo>
                  <a:pt x="407875" y="1061948"/>
                </a:lnTo>
                <a:lnTo>
                  <a:pt x="447648" y="1039476"/>
                </a:lnTo>
                <a:lnTo>
                  <a:pt x="489065" y="1017366"/>
                </a:lnTo>
                <a:lnTo>
                  <a:pt x="532097" y="995628"/>
                </a:lnTo>
                <a:lnTo>
                  <a:pt x="576716" y="974270"/>
                </a:lnTo>
                <a:lnTo>
                  <a:pt x="622895" y="953302"/>
                </a:lnTo>
                <a:lnTo>
                  <a:pt x="670606" y="932733"/>
                </a:lnTo>
                <a:lnTo>
                  <a:pt x="719822" y="912572"/>
                </a:lnTo>
                <a:lnTo>
                  <a:pt x="770514" y="892827"/>
                </a:lnTo>
                <a:lnTo>
                  <a:pt x="822656" y="873509"/>
                </a:lnTo>
                <a:lnTo>
                  <a:pt x="876219" y="854626"/>
                </a:lnTo>
                <a:lnTo>
                  <a:pt x="931176" y="836187"/>
                </a:lnTo>
                <a:lnTo>
                  <a:pt x="987499" y="818201"/>
                </a:lnTo>
                <a:lnTo>
                  <a:pt x="1045160" y="800678"/>
                </a:lnTo>
                <a:lnTo>
                  <a:pt x="1104133" y="783627"/>
                </a:lnTo>
                <a:lnTo>
                  <a:pt x="1164388" y="767056"/>
                </a:lnTo>
                <a:lnTo>
                  <a:pt x="1225899" y="750975"/>
                </a:lnTo>
                <a:lnTo>
                  <a:pt x="1288638" y="735393"/>
                </a:lnTo>
                <a:lnTo>
                  <a:pt x="1352577" y="720319"/>
                </a:lnTo>
                <a:lnTo>
                  <a:pt x="1417689" y="705761"/>
                </a:lnTo>
                <a:lnTo>
                  <a:pt x="1483945" y="691730"/>
                </a:lnTo>
                <a:lnTo>
                  <a:pt x="1551319" y="678234"/>
                </a:lnTo>
                <a:lnTo>
                  <a:pt x="1619782" y="665283"/>
                </a:lnTo>
                <a:lnTo>
                  <a:pt x="1689307" y="652885"/>
                </a:lnTo>
                <a:lnTo>
                  <a:pt x="1694347" y="662496"/>
                </a:lnTo>
                <a:lnTo>
                  <a:pt x="1702068" y="670106"/>
                </a:lnTo>
                <a:lnTo>
                  <a:pt x="1711886" y="675135"/>
                </a:lnTo>
                <a:lnTo>
                  <a:pt x="1723218" y="677005"/>
                </a:lnTo>
                <a:lnTo>
                  <a:pt x="4729957" y="701027"/>
                </a:lnTo>
                <a:lnTo>
                  <a:pt x="4740343" y="699633"/>
                </a:lnTo>
                <a:lnTo>
                  <a:pt x="4749562" y="695563"/>
                </a:lnTo>
                <a:lnTo>
                  <a:pt x="4757173" y="689246"/>
                </a:lnTo>
                <a:lnTo>
                  <a:pt x="4762731" y="681108"/>
                </a:lnTo>
                <a:close/>
              </a:path>
              <a:path w="6299834" h="2613025">
                <a:moveTo>
                  <a:pt x="3285525" y="0"/>
                </a:moveTo>
                <a:lnTo>
                  <a:pt x="3359834" y="293"/>
                </a:lnTo>
                <a:lnTo>
                  <a:pt x="3433454" y="1169"/>
                </a:lnTo>
                <a:lnTo>
                  <a:pt x="3506336" y="2614"/>
                </a:lnTo>
                <a:lnTo>
                  <a:pt x="3578433" y="4621"/>
                </a:lnTo>
                <a:lnTo>
                  <a:pt x="3649697" y="7177"/>
                </a:lnTo>
                <a:lnTo>
                  <a:pt x="3720080" y="10274"/>
                </a:lnTo>
                <a:lnTo>
                  <a:pt x="3789534" y="13900"/>
                </a:lnTo>
                <a:lnTo>
                  <a:pt x="3858011" y="18045"/>
                </a:lnTo>
                <a:lnTo>
                  <a:pt x="3925463" y="22699"/>
                </a:lnTo>
                <a:lnTo>
                  <a:pt x="3991842" y="27851"/>
                </a:lnTo>
                <a:lnTo>
                  <a:pt x="4057100" y="33493"/>
                </a:lnTo>
                <a:lnTo>
                  <a:pt x="4121189" y="39612"/>
                </a:lnTo>
                <a:lnTo>
                  <a:pt x="4184062" y="46198"/>
                </a:lnTo>
                <a:lnTo>
                  <a:pt x="4245670" y="53242"/>
                </a:lnTo>
                <a:lnTo>
                  <a:pt x="4305965" y="60734"/>
                </a:lnTo>
                <a:lnTo>
                  <a:pt x="4364900" y="68662"/>
                </a:lnTo>
                <a:lnTo>
                  <a:pt x="4422426" y="77016"/>
                </a:lnTo>
                <a:lnTo>
                  <a:pt x="4478495" y="85787"/>
                </a:lnTo>
                <a:lnTo>
                  <a:pt x="4533060" y="94963"/>
                </a:lnTo>
                <a:lnTo>
                  <a:pt x="4586072" y="104535"/>
                </a:lnTo>
                <a:lnTo>
                  <a:pt x="4637484" y="114493"/>
                </a:lnTo>
                <a:lnTo>
                  <a:pt x="4687248" y="124825"/>
                </a:lnTo>
                <a:lnTo>
                  <a:pt x="4735316" y="135522"/>
                </a:lnTo>
                <a:lnTo>
                  <a:pt x="4781639" y="146573"/>
                </a:lnTo>
                <a:lnTo>
                  <a:pt x="4826170" y="157968"/>
                </a:lnTo>
                <a:lnTo>
                  <a:pt x="4868860" y="169697"/>
                </a:lnTo>
                <a:lnTo>
                  <a:pt x="4909663" y="181749"/>
                </a:lnTo>
                <a:lnTo>
                  <a:pt x="4948530" y="194115"/>
                </a:lnTo>
                <a:lnTo>
                  <a:pt x="4985412" y="206783"/>
                </a:lnTo>
                <a:lnTo>
                  <a:pt x="5053033" y="232986"/>
                </a:lnTo>
                <a:lnTo>
                  <a:pt x="5112143" y="260277"/>
                </a:lnTo>
                <a:lnTo>
                  <a:pt x="5162357" y="288572"/>
                </a:lnTo>
                <a:lnTo>
                  <a:pt x="5203293" y="317790"/>
                </a:lnTo>
                <a:lnTo>
                  <a:pt x="5234566" y="347849"/>
                </a:lnTo>
                <a:lnTo>
                  <a:pt x="5262520" y="394330"/>
                </a:lnTo>
                <a:lnTo>
                  <a:pt x="5267958" y="426128"/>
                </a:lnTo>
                <a:lnTo>
                  <a:pt x="5264655" y="450922"/>
                </a:lnTo>
                <a:lnTo>
                  <a:pt x="5238774" y="499350"/>
                </a:lnTo>
                <a:lnTo>
                  <a:pt x="5188400" y="545973"/>
                </a:lnTo>
                <a:lnTo>
                  <a:pt x="5154482" y="568511"/>
                </a:lnTo>
                <a:lnTo>
                  <a:pt x="5114984" y="590482"/>
                </a:lnTo>
                <a:lnTo>
                  <a:pt x="5070088" y="611847"/>
                </a:lnTo>
                <a:lnTo>
                  <a:pt x="5019974" y="632568"/>
                </a:lnTo>
                <a:lnTo>
                  <a:pt x="4964824" y="652605"/>
                </a:lnTo>
                <a:lnTo>
                  <a:pt x="4904820" y="671919"/>
                </a:lnTo>
                <a:lnTo>
                  <a:pt x="4840142" y="690473"/>
                </a:lnTo>
                <a:lnTo>
                  <a:pt x="4770972" y="708228"/>
                </a:lnTo>
                <a:lnTo>
                  <a:pt x="4766209" y="705852"/>
                </a:lnTo>
                <a:lnTo>
                  <a:pt x="4760852" y="704512"/>
                </a:lnTo>
                <a:lnTo>
                  <a:pt x="4755172" y="704476"/>
                </a:lnTo>
                <a:lnTo>
                  <a:pt x="1797825" y="685951"/>
                </a:lnTo>
                <a:lnTo>
                  <a:pt x="1789203" y="686933"/>
                </a:lnTo>
                <a:lnTo>
                  <a:pt x="1781322" y="689828"/>
                </a:lnTo>
                <a:lnTo>
                  <a:pt x="1774430" y="694392"/>
                </a:lnTo>
                <a:lnTo>
                  <a:pt x="1768773" y="700383"/>
                </a:lnTo>
                <a:lnTo>
                  <a:pt x="1698579" y="681415"/>
                </a:lnTo>
                <a:lnTo>
                  <a:pt x="1633401" y="661593"/>
                </a:lnTo>
                <a:lnTo>
                  <a:pt x="1573444" y="640961"/>
                </a:lnTo>
                <a:lnTo>
                  <a:pt x="1518918" y="619563"/>
                </a:lnTo>
                <a:lnTo>
                  <a:pt x="1470029" y="597444"/>
                </a:lnTo>
                <a:lnTo>
                  <a:pt x="1426986" y="574648"/>
                </a:lnTo>
                <a:lnTo>
                  <a:pt x="1389995" y="551219"/>
                </a:lnTo>
                <a:lnTo>
                  <a:pt x="1359264" y="527201"/>
                </a:lnTo>
                <a:lnTo>
                  <a:pt x="1317414" y="477577"/>
                </a:lnTo>
                <a:lnTo>
                  <a:pt x="1303094" y="426128"/>
                </a:lnTo>
                <a:lnTo>
                  <a:pt x="1304462" y="410155"/>
                </a:lnTo>
                <a:lnTo>
                  <a:pt x="1324593" y="363167"/>
                </a:lnTo>
                <a:lnTo>
                  <a:pt x="1350891" y="332720"/>
                </a:lnTo>
                <a:lnTo>
                  <a:pt x="1387044" y="303071"/>
                </a:lnTo>
                <a:lnTo>
                  <a:pt x="1432667" y="274304"/>
                </a:lnTo>
                <a:lnTo>
                  <a:pt x="1487377" y="246501"/>
                </a:lnTo>
                <a:lnTo>
                  <a:pt x="1550790" y="219743"/>
                </a:lnTo>
                <a:lnTo>
                  <a:pt x="1622523" y="194115"/>
                </a:lnTo>
                <a:lnTo>
                  <a:pt x="1661390" y="181749"/>
                </a:lnTo>
                <a:lnTo>
                  <a:pt x="1702192" y="169697"/>
                </a:lnTo>
                <a:lnTo>
                  <a:pt x="1744883" y="157968"/>
                </a:lnTo>
                <a:lnTo>
                  <a:pt x="1789414" y="146573"/>
                </a:lnTo>
                <a:lnTo>
                  <a:pt x="1835737" y="135522"/>
                </a:lnTo>
                <a:lnTo>
                  <a:pt x="1883805" y="124825"/>
                </a:lnTo>
                <a:lnTo>
                  <a:pt x="1933568" y="114493"/>
                </a:lnTo>
                <a:lnTo>
                  <a:pt x="1984980" y="104535"/>
                </a:lnTo>
                <a:lnTo>
                  <a:pt x="2037993" y="94963"/>
                </a:lnTo>
                <a:lnTo>
                  <a:pt x="2092558" y="85787"/>
                </a:lnTo>
                <a:lnTo>
                  <a:pt x="2148627" y="77016"/>
                </a:lnTo>
                <a:lnTo>
                  <a:pt x="2206153" y="68662"/>
                </a:lnTo>
                <a:lnTo>
                  <a:pt x="2265087" y="60734"/>
                </a:lnTo>
                <a:lnTo>
                  <a:pt x="2325383" y="53242"/>
                </a:lnTo>
                <a:lnTo>
                  <a:pt x="2386990" y="46198"/>
                </a:lnTo>
                <a:lnTo>
                  <a:pt x="2449863" y="39612"/>
                </a:lnTo>
                <a:lnTo>
                  <a:pt x="2513952" y="33493"/>
                </a:lnTo>
                <a:lnTo>
                  <a:pt x="2579210" y="27851"/>
                </a:lnTo>
                <a:lnTo>
                  <a:pt x="2645589" y="22699"/>
                </a:lnTo>
                <a:lnTo>
                  <a:pt x="2713041" y="18045"/>
                </a:lnTo>
                <a:lnTo>
                  <a:pt x="2781518" y="13900"/>
                </a:lnTo>
                <a:lnTo>
                  <a:pt x="2850971" y="10274"/>
                </a:lnTo>
                <a:lnTo>
                  <a:pt x="2921354" y="7177"/>
                </a:lnTo>
                <a:lnTo>
                  <a:pt x="2992618" y="4621"/>
                </a:lnTo>
                <a:lnTo>
                  <a:pt x="3064715" y="2614"/>
                </a:lnTo>
                <a:lnTo>
                  <a:pt x="3137597" y="1169"/>
                </a:lnTo>
                <a:lnTo>
                  <a:pt x="3211216" y="293"/>
                </a:lnTo>
                <a:lnTo>
                  <a:pt x="3285525" y="0"/>
                </a:lnTo>
                <a:close/>
              </a:path>
            </a:pathLst>
          </a:custGeom>
          <a:ln w="25401">
            <a:solidFill>
              <a:srgbClr val="009E3A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5" name="object 35"/>
          <p:cNvGrpSpPr/>
          <p:nvPr/>
        </p:nvGrpSpPr>
        <p:grpSpPr>
          <a:xfrm>
            <a:off x="1571727" y="4788839"/>
            <a:ext cx="247650" cy="1384935"/>
            <a:chOff x="1571727" y="4788839"/>
            <a:chExt cx="247650" cy="1384935"/>
          </a:xfrm>
        </p:grpSpPr>
        <p:sp>
          <p:nvSpPr>
            <p:cNvPr id="36" name="object 36"/>
            <p:cNvSpPr/>
            <p:nvPr/>
          </p:nvSpPr>
          <p:spPr>
            <a:xfrm>
              <a:off x="1578077" y="5302861"/>
              <a:ext cx="234950" cy="367665"/>
            </a:xfrm>
            <a:custGeom>
              <a:avLst/>
              <a:gdLst/>
              <a:ahLst/>
              <a:cxnLst/>
              <a:rect l="l" t="t" r="r" b="b"/>
              <a:pathLst>
                <a:path w="234950" h="367664">
                  <a:moveTo>
                    <a:pt x="176202" y="0"/>
                  </a:moveTo>
                  <a:lnTo>
                    <a:pt x="176202" y="91867"/>
                  </a:lnTo>
                  <a:lnTo>
                    <a:pt x="58731" y="91867"/>
                  </a:lnTo>
                  <a:lnTo>
                    <a:pt x="58731" y="0"/>
                  </a:lnTo>
                  <a:lnTo>
                    <a:pt x="0" y="183735"/>
                  </a:lnTo>
                  <a:lnTo>
                    <a:pt x="58731" y="367477"/>
                  </a:lnTo>
                  <a:lnTo>
                    <a:pt x="58731" y="275607"/>
                  </a:lnTo>
                  <a:lnTo>
                    <a:pt x="176202" y="275607"/>
                  </a:lnTo>
                  <a:lnTo>
                    <a:pt x="176202" y="367477"/>
                  </a:lnTo>
                  <a:lnTo>
                    <a:pt x="234932" y="183735"/>
                  </a:lnTo>
                  <a:lnTo>
                    <a:pt x="176202" y="0"/>
                  </a:lnTo>
                  <a:close/>
                </a:path>
              </a:pathLst>
            </a:custGeom>
            <a:solidFill>
              <a:srgbClr val="F4F7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1578077" y="5302861"/>
              <a:ext cx="234950" cy="367665"/>
            </a:xfrm>
            <a:custGeom>
              <a:avLst/>
              <a:gdLst/>
              <a:ahLst/>
              <a:cxnLst/>
              <a:rect l="l" t="t" r="r" b="b"/>
              <a:pathLst>
                <a:path w="234950" h="367664">
                  <a:moveTo>
                    <a:pt x="0" y="183735"/>
                  </a:moveTo>
                  <a:lnTo>
                    <a:pt x="58731" y="367477"/>
                  </a:lnTo>
                  <a:lnTo>
                    <a:pt x="58731" y="275607"/>
                  </a:lnTo>
                  <a:lnTo>
                    <a:pt x="176202" y="275607"/>
                  </a:lnTo>
                  <a:lnTo>
                    <a:pt x="176202" y="367477"/>
                  </a:lnTo>
                  <a:lnTo>
                    <a:pt x="234932" y="183735"/>
                  </a:lnTo>
                  <a:lnTo>
                    <a:pt x="176202" y="0"/>
                  </a:lnTo>
                  <a:lnTo>
                    <a:pt x="176202" y="91867"/>
                  </a:lnTo>
                  <a:lnTo>
                    <a:pt x="58731" y="91867"/>
                  </a:lnTo>
                  <a:lnTo>
                    <a:pt x="58731" y="0"/>
                  </a:lnTo>
                  <a:lnTo>
                    <a:pt x="0" y="183735"/>
                  </a:lnTo>
                  <a:close/>
                </a:path>
              </a:pathLst>
            </a:custGeom>
            <a:ln w="12701">
              <a:solidFill>
                <a:srgbClr val="02A5B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1578081" y="4788839"/>
              <a:ext cx="234950" cy="1384935"/>
            </a:xfrm>
            <a:custGeom>
              <a:avLst/>
              <a:gdLst/>
              <a:ahLst/>
              <a:cxnLst/>
              <a:rect l="l" t="t" r="r" b="b"/>
              <a:pathLst>
                <a:path w="234950" h="1384935">
                  <a:moveTo>
                    <a:pt x="0" y="21869"/>
                  </a:moveTo>
                  <a:lnTo>
                    <a:pt x="0" y="1384584"/>
                  </a:lnTo>
                </a:path>
                <a:path w="234950" h="1384935">
                  <a:moveTo>
                    <a:pt x="234932" y="0"/>
                  </a:moveTo>
                  <a:lnTo>
                    <a:pt x="234932" y="1362715"/>
                  </a:lnTo>
                </a:path>
              </a:pathLst>
            </a:custGeom>
            <a:ln w="3175">
              <a:solidFill>
                <a:srgbClr val="02A5B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9" name="object 39"/>
          <p:cNvGrpSpPr/>
          <p:nvPr/>
        </p:nvGrpSpPr>
        <p:grpSpPr>
          <a:xfrm>
            <a:off x="3202549" y="4764268"/>
            <a:ext cx="200025" cy="1387475"/>
            <a:chOff x="3202549" y="4764268"/>
            <a:chExt cx="200025" cy="1387475"/>
          </a:xfrm>
        </p:grpSpPr>
        <p:sp>
          <p:nvSpPr>
            <p:cNvPr id="40" name="object 40"/>
            <p:cNvSpPr/>
            <p:nvPr/>
          </p:nvSpPr>
          <p:spPr>
            <a:xfrm>
              <a:off x="3208900" y="5290682"/>
              <a:ext cx="187325" cy="367665"/>
            </a:xfrm>
            <a:custGeom>
              <a:avLst/>
              <a:gdLst/>
              <a:ahLst/>
              <a:cxnLst/>
              <a:rect l="l" t="t" r="r" b="b"/>
              <a:pathLst>
                <a:path w="187325" h="367664">
                  <a:moveTo>
                    <a:pt x="140086" y="0"/>
                  </a:moveTo>
                  <a:lnTo>
                    <a:pt x="140086" y="91867"/>
                  </a:lnTo>
                  <a:lnTo>
                    <a:pt x="46691" y="91867"/>
                  </a:lnTo>
                  <a:lnTo>
                    <a:pt x="46691" y="0"/>
                  </a:lnTo>
                  <a:lnTo>
                    <a:pt x="0" y="183737"/>
                  </a:lnTo>
                  <a:lnTo>
                    <a:pt x="46691" y="367477"/>
                  </a:lnTo>
                  <a:lnTo>
                    <a:pt x="46691" y="275609"/>
                  </a:lnTo>
                  <a:lnTo>
                    <a:pt x="140086" y="275609"/>
                  </a:lnTo>
                  <a:lnTo>
                    <a:pt x="140086" y="367477"/>
                  </a:lnTo>
                  <a:lnTo>
                    <a:pt x="186778" y="183737"/>
                  </a:lnTo>
                  <a:lnTo>
                    <a:pt x="140086" y="0"/>
                  </a:lnTo>
                  <a:close/>
                </a:path>
              </a:pathLst>
            </a:custGeom>
            <a:solidFill>
              <a:srgbClr val="F4F7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3208900" y="5290682"/>
              <a:ext cx="187325" cy="367665"/>
            </a:xfrm>
            <a:custGeom>
              <a:avLst/>
              <a:gdLst/>
              <a:ahLst/>
              <a:cxnLst/>
              <a:rect l="l" t="t" r="r" b="b"/>
              <a:pathLst>
                <a:path w="187325" h="367664">
                  <a:moveTo>
                    <a:pt x="0" y="183737"/>
                  </a:moveTo>
                  <a:lnTo>
                    <a:pt x="46691" y="367477"/>
                  </a:lnTo>
                  <a:lnTo>
                    <a:pt x="46691" y="275609"/>
                  </a:lnTo>
                  <a:lnTo>
                    <a:pt x="140086" y="275609"/>
                  </a:lnTo>
                  <a:lnTo>
                    <a:pt x="140086" y="367477"/>
                  </a:lnTo>
                  <a:lnTo>
                    <a:pt x="186778" y="183737"/>
                  </a:lnTo>
                  <a:lnTo>
                    <a:pt x="140086" y="0"/>
                  </a:lnTo>
                  <a:lnTo>
                    <a:pt x="140086" y="91867"/>
                  </a:lnTo>
                  <a:lnTo>
                    <a:pt x="46691" y="91867"/>
                  </a:lnTo>
                  <a:lnTo>
                    <a:pt x="46691" y="0"/>
                  </a:lnTo>
                  <a:lnTo>
                    <a:pt x="0" y="183737"/>
                  </a:lnTo>
                  <a:close/>
                </a:path>
              </a:pathLst>
            </a:custGeom>
            <a:ln w="12701">
              <a:solidFill>
                <a:srgbClr val="02A5B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3208900" y="4764268"/>
              <a:ext cx="187325" cy="1387475"/>
            </a:xfrm>
            <a:custGeom>
              <a:avLst/>
              <a:gdLst/>
              <a:ahLst/>
              <a:cxnLst/>
              <a:rect l="l" t="t" r="r" b="b"/>
              <a:pathLst>
                <a:path w="187325" h="1387475">
                  <a:moveTo>
                    <a:pt x="0" y="24570"/>
                  </a:moveTo>
                  <a:lnTo>
                    <a:pt x="0" y="1387285"/>
                  </a:lnTo>
                </a:path>
                <a:path w="187325" h="1387475">
                  <a:moveTo>
                    <a:pt x="186778" y="0"/>
                  </a:moveTo>
                  <a:lnTo>
                    <a:pt x="186778" y="1362715"/>
                  </a:lnTo>
                </a:path>
              </a:pathLst>
            </a:custGeom>
            <a:ln w="3175">
              <a:solidFill>
                <a:srgbClr val="02A5B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3" name="object 43"/>
          <p:cNvGrpSpPr/>
          <p:nvPr/>
        </p:nvGrpSpPr>
        <p:grpSpPr>
          <a:xfrm>
            <a:off x="4436575" y="4763956"/>
            <a:ext cx="247650" cy="1363345"/>
            <a:chOff x="4436575" y="4763956"/>
            <a:chExt cx="247650" cy="1363345"/>
          </a:xfrm>
        </p:grpSpPr>
        <p:sp>
          <p:nvSpPr>
            <p:cNvPr id="44" name="object 44"/>
            <p:cNvSpPr/>
            <p:nvPr/>
          </p:nvSpPr>
          <p:spPr>
            <a:xfrm>
              <a:off x="4442925" y="5320318"/>
              <a:ext cx="234950" cy="367665"/>
            </a:xfrm>
            <a:custGeom>
              <a:avLst/>
              <a:gdLst/>
              <a:ahLst/>
              <a:cxnLst/>
              <a:rect l="l" t="t" r="r" b="b"/>
              <a:pathLst>
                <a:path w="234950" h="367664">
                  <a:moveTo>
                    <a:pt x="176201" y="0"/>
                  </a:moveTo>
                  <a:lnTo>
                    <a:pt x="176201" y="91867"/>
                  </a:lnTo>
                  <a:lnTo>
                    <a:pt x="58729" y="91867"/>
                  </a:lnTo>
                  <a:lnTo>
                    <a:pt x="58729" y="0"/>
                  </a:lnTo>
                  <a:lnTo>
                    <a:pt x="0" y="183735"/>
                  </a:lnTo>
                  <a:lnTo>
                    <a:pt x="58729" y="367477"/>
                  </a:lnTo>
                  <a:lnTo>
                    <a:pt x="58729" y="275609"/>
                  </a:lnTo>
                  <a:lnTo>
                    <a:pt x="176201" y="275609"/>
                  </a:lnTo>
                  <a:lnTo>
                    <a:pt x="176201" y="367477"/>
                  </a:lnTo>
                  <a:lnTo>
                    <a:pt x="234932" y="183735"/>
                  </a:lnTo>
                  <a:lnTo>
                    <a:pt x="176201" y="0"/>
                  </a:lnTo>
                  <a:close/>
                </a:path>
              </a:pathLst>
            </a:custGeom>
            <a:solidFill>
              <a:srgbClr val="F4F7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4442925" y="5320318"/>
              <a:ext cx="234950" cy="367665"/>
            </a:xfrm>
            <a:custGeom>
              <a:avLst/>
              <a:gdLst/>
              <a:ahLst/>
              <a:cxnLst/>
              <a:rect l="l" t="t" r="r" b="b"/>
              <a:pathLst>
                <a:path w="234950" h="367664">
                  <a:moveTo>
                    <a:pt x="0" y="183735"/>
                  </a:moveTo>
                  <a:lnTo>
                    <a:pt x="58729" y="367477"/>
                  </a:lnTo>
                  <a:lnTo>
                    <a:pt x="58729" y="275609"/>
                  </a:lnTo>
                  <a:lnTo>
                    <a:pt x="176201" y="275609"/>
                  </a:lnTo>
                  <a:lnTo>
                    <a:pt x="176201" y="367477"/>
                  </a:lnTo>
                  <a:lnTo>
                    <a:pt x="234932" y="183735"/>
                  </a:lnTo>
                  <a:lnTo>
                    <a:pt x="176201" y="0"/>
                  </a:lnTo>
                  <a:lnTo>
                    <a:pt x="176201" y="91867"/>
                  </a:lnTo>
                  <a:lnTo>
                    <a:pt x="58729" y="91867"/>
                  </a:lnTo>
                  <a:lnTo>
                    <a:pt x="58729" y="0"/>
                  </a:lnTo>
                  <a:lnTo>
                    <a:pt x="0" y="183735"/>
                  </a:lnTo>
                  <a:close/>
                </a:path>
              </a:pathLst>
            </a:custGeom>
            <a:ln w="12701">
              <a:solidFill>
                <a:srgbClr val="02A5B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4451662" y="4763956"/>
              <a:ext cx="218440" cy="1363345"/>
            </a:xfrm>
            <a:custGeom>
              <a:avLst/>
              <a:gdLst/>
              <a:ahLst/>
              <a:cxnLst/>
              <a:rect l="l" t="t" r="r" b="b"/>
              <a:pathLst>
                <a:path w="218439" h="1363345">
                  <a:moveTo>
                    <a:pt x="0" y="312"/>
                  </a:moveTo>
                  <a:lnTo>
                    <a:pt x="0" y="1363027"/>
                  </a:lnTo>
                </a:path>
                <a:path w="218439" h="1363345">
                  <a:moveTo>
                    <a:pt x="217905" y="0"/>
                  </a:moveTo>
                  <a:lnTo>
                    <a:pt x="217905" y="1362715"/>
                  </a:lnTo>
                </a:path>
              </a:pathLst>
            </a:custGeom>
            <a:ln w="3175">
              <a:solidFill>
                <a:srgbClr val="02A5B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7" name="object 47"/>
          <p:cNvGrpSpPr/>
          <p:nvPr/>
        </p:nvGrpSpPr>
        <p:grpSpPr>
          <a:xfrm>
            <a:off x="5628467" y="4747036"/>
            <a:ext cx="267970" cy="1379855"/>
            <a:chOff x="5628467" y="4747036"/>
            <a:chExt cx="267970" cy="1379855"/>
          </a:xfrm>
        </p:grpSpPr>
        <p:sp>
          <p:nvSpPr>
            <p:cNvPr id="48" name="object 48"/>
            <p:cNvSpPr/>
            <p:nvPr/>
          </p:nvSpPr>
          <p:spPr>
            <a:xfrm>
              <a:off x="5648090" y="5300560"/>
              <a:ext cx="234950" cy="367665"/>
            </a:xfrm>
            <a:custGeom>
              <a:avLst/>
              <a:gdLst/>
              <a:ahLst/>
              <a:cxnLst/>
              <a:rect l="l" t="t" r="r" b="b"/>
              <a:pathLst>
                <a:path w="234950" h="367664">
                  <a:moveTo>
                    <a:pt x="176202" y="0"/>
                  </a:moveTo>
                  <a:lnTo>
                    <a:pt x="176202" y="91869"/>
                  </a:lnTo>
                  <a:lnTo>
                    <a:pt x="58731" y="91869"/>
                  </a:lnTo>
                  <a:lnTo>
                    <a:pt x="58731" y="0"/>
                  </a:lnTo>
                  <a:lnTo>
                    <a:pt x="0" y="183737"/>
                  </a:lnTo>
                  <a:lnTo>
                    <a:pt x="58731" y="367477"/>
                  </a:lnTo>
                  <a:lnTo>
                    <a:pt x="58731" y="275609"/>
                  </a:lnTo>
                  <a:lnTo>
                    <a:pt x="176202" y="275609"/>
                  </a:lnTo>
                  <a:lnTo>
                    <a:pt x="176202" y="367477"/>
                  </a:lnTo>
                  <a:lnTo>
                    <a:pt x="234932" y="183737"/>
                  </a:lnTo>
                  <a:lnTo>
                    <a:pt x="176202" y="0"/>
                  </a:lnTo>
                  <a:close/>
                </a:path>
              </a:pathLst>
            </a:custGeom>
            <a:solidFill>
              <a:srgbClr val="F4F7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5648090" y="5300560"/>
              <a:ext cx="234950" cy="367665"/>
            </a:xfrm>
            <a:custGeom>
              <a:avLst/>
              <a:gdLst/>
              <a:ahLst/>
              <a:cxnLst/>
              <a:rect l="l" t="t" r="r" b="b"/>
              <a:pathLst>
                <a:path w="234950" h="367664">
                  <a:moveTo>
                    <a:pt x="0" y="183737"/>
                  </a:moveTo>
                  <a:lnTo>
                    <a:pt x="58731" y="367477"/>
                  </a:lnTo>
                  <a:lnTo>
                    <a:pt x="58731" y="275609"/>
                  </a:lnTo>
                  <a:lnTo>
                    <a:pt x="176202" y="275609"/>
                  </a:lnTo>
                  <a:lnTo>
                    <a:pt x="176202" y="367477"/>
                  </a:lnTo>
                  <a:lnTo>
                    <a:pt x="234932" y="183737"/>
                  </a:lnTo>
                  <a:lnTo>
                    <a:pt x="176202" y="0"/>
                  </a:lnTo>
                  <a:lnTo>
                    <a:pt x="176202" y="91869"/>
                  </a:lnTo>
                  <a:lnTo>
                    <a:pt x="58731" y="91869"/>
                  </a:lnTo>
                  <a:lnTo>
                    <a:pt x="58731" y="0"/>
                  </a:lnTo>
                  <a:lnTo>
                    <a:pt x="0" y="183737"/>
                  </a:lnTo>
                  <a:close/>
                </a:path>
              </a:pathLst>
            </a:custGeom>
            <a:ln w="12701">
              <a:solidFill>
                <a:srgbClr val="02A5B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5629838" y="4748407"/>
              <a:ext cx="265430" cy="1378585"/>
            </a:xfrm>
            <a:custGeom>
              <a:avLst/>
              <a:gdLst/>
              <a:ahLst/>
              <a:cxnLst/>
              <a:rect l="l" t="t" r="r" b="b"/>
              <a:pathLst>
                <a:path w="265429" h="1378585">
                  <a:moveTo>
                    <a:pt x="0" y="15548"/>
                  </a:moveTo>
                  <a:lnTo>
                    <a:pt x="0" y="1378263"/>
                  </a:lnTo>
                </a:path>
                <a:path w="265429" h="1378585">
                  <a:moveTo>
                    <a:pt x="265035" y="0"/>
                  </a:moveTo>
                  <a:lnTo>
                    <a:pt x="254260" y="1338472"/>
                  </a:lnTo>
                </a:path>
              </a:pathLst>
            </a:custGeom>
            <a:ln w="3175">
              <a:solidFill>
                <a:srgbClr val="02A5B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1" name="object 51"/>
          <p:cNvGrpSpPr/>
          <p:nvPr/>
        </p:nvGrpSpPr>
        <p:grpSpPr>
          <a:xfrm>
            <a:off x="-1577" y="0"/>
            <a:ext cx="7561580" cy="247015"/>
            <a:chOff x="-1577" y="0"/>
            <a:chExt cx="7561580" cy="247015"/>
          </a:xfrm>
        </p:grpSpPr>
        <p:sp>
          <p:nvSpPr>
            <p:cNvPr id="52" name="object 52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" name="object 54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38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55" name="object 5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017691" y="264480"/>
            <a:ext cx="423524" cy="445943"/>
          </a:xfrm>
          <a:prstGeom prst="rect">
            <a:avLst/>
          </a:prstGeom>
        </p:spPr>
      </p:pic>
      <p:sp>
        <p:nvSpPr>
          <p:cNvPr id="56" name="object 56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432056" y="387578"/>
            <a:ext cx="977265" cy="2260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3437873" y="628368"/>
            <a:ext cx="965835" cy="32384"/>
          </a:xfrm>
          <a:custGeom>
            <a:avLst/>
            <a:gdLst/>
            <a:ahLst/>
            <a:cxnLst/>
            <a:rect l="l" t="t" r="r" b="b"/>
            <a:pathLst>
              <a:path w="965835" h="32384">
                <a:moveTo>
                  <a:pt x="960076" y="0"/>
                </a:moveTo>
                <a:lnTo>
                  <a:pt x="12247" y="0"/>
                </a:lnTo>
                <a:lnTo>
                  <a:pt x="5511" y="0"/>
                </a:lnTo>
                <a:lnTo>
                  <a:pt x="0" y="7222"/>
                </a:lnTo>
                <a:lnTo>
                  <a:pt x="0" y="24879"/>
                </a:lnTo>
                <a:lnTo>
                  <a:pt x="5511" y="32097"/>
                </a:lnTo>
                <a:lnTo>
                  <a:pt x="960076" y="32097"/>
                </a:lnTo>
                <a:lnTo>
                  <a:pt x="965588" y="24879"/>
                </a:lnTo>
                <a:lnTo>
                  <a:pt x="965588" y="7222"/>
                </a:lnTo>
                <a:lnTo>
                  <a:pt x="960076" y="0"/>
                </a:lnTo>
                <a:close/>
              </a:path>
            </a:pathLst>
          </a:custGeom>
          <a:solidFill>
            <a:srgbClr val="7CBC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 txBox="1"/>
          <p:nvPr/>
        </p:nvSpPr>
        <p:spPr>
          <a:xfrm>
            <a:off x="537811" y="797367"/>
            <a:ext cx="6493510" cy="497205"/>
          </a:xfrm>
          <a:prstGeom prst="rect">
            <a:avLst/>
          </a:prstGeom>
          <a:solidFill>
            <a:srgbClr val="E5EFD8"/>
          </a:solidFill>
        </p:spPr>
        <p:txBody>
          <a:bodyPr wrap="square" lIns="0" tIns="0" rIns="0" bIns="0" rtlCol="0" vert="horz">
            <a:spAutoFit/>
          </a:bodyPr>
          <a:lstStyle/>
          <a:p>
            <a:pPr marL="387985">
              <a:lnSpc>
                <a:spcPts val="1650"/>
              </a:lnSpc>
            </a:pPr>
            <a:r>
              <a:rPr dirty="0" sz="1400" spc="-10" b="1">
                <a:solidFill>
                  <a:srgbClr val="1E1916"/>
                </a:solidFill>
                <a:latin typeface="Comic Sans MS"/>
                <a:cs typeface="Comic Sans MS"/>
              </a:rPr>
              <a:t>4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.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10" b="1">
                <a:solidFill>
                  <a:srgbClr val="1E1916"/>
                </a:solidFill>
                <a:latin typeface="Comic Sans MS"/>
                <a:cs typeface="Comic Sans MS"/>
              </a:rPr>
              <a:t>SOBRE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AVALIAÇÃO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10" b="1">
                <a:solidFill>
                  <a:srgbClr val="1E1916"/>
                </a:solidFill>
                <a:latin typeface="Comic Sans MS"/>
                <a:cs typeface="Comic Sans MS"/>
              </a:rPr>
              <a:t>CONFORMIDADE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10" b="1">
                <a:solidFill>
                  <a:srgbClr val="1E1916"/>
                </a:solidFill>
                <a:latin typeface="Comic Sans MS"/>
                <a:cs typeface="Comic Sans MS"/>
              </a:rPr>
              <a:t>PARTICIPATIVA</a:t>
            </a:r>
            <a:endParaRPr sz="1400">
              <a:latin typeface="Comic Sans MS"/>
              <a:cs typeface="Comic Sans MS"/>
            </a:endParaRPr>
          </a:p>
          <a:p>
            <a:pPr marL="2138680">
              <a:lnSpc>
                <a:spcPct val="100000"/>
              </a:lnSpc>
              <a:spcBef>
                <a:spcPts val="259"/>
              </a:spcBef>
            </a:pP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spc="-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spc="-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10" b="1">
                <a:solidFill>
                  <a:srgbClr val="1E1916"/>
                </a:solidFill>
                <a:latin typeface="Comic Sans MS"/>
                <a:cs typeface="Comic Sans MS"/>
              </a:rPr>
              <a:t>CERTIFICAÇÃO</a:t>
            </a:r>
            <a:r>
              <a:rPr dirty="0" sz="1400" spc="-1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PARTICIPATIVA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542768" y="695768"/>
            <a:ext cx="6492240" cy="101600"/>
          </a:xfrm>
          <a:custGeom>
            <a:avLst/>
            <a:gdLst/>
            <a:ahLst/>
            <a:cxnLst/>
            <a:rect l="l" t="t" r="r" b="b"/>
            <a:pathLst>
              <a:path w="6492240" h="101600">
                <a:moveTo>
                  <a:pt x="0" y="101598"/>
                </a:moveTo>
                <a:lnTo>
                  <a:pt x="6492218" y="101598"/>
                </a:lnTo>
                <a:lnTo>
                  <a:pt x="6492218" y="0"/>
                </a:lnTo>
                <a:lnTo>
                  <a:pt x="0" y="0"/>
                </a:lnTo>
                <a:lnTo>
                  <a:pt x="0" y="101598"/>
                </a:lnTo>
                <a:close/>
              </a:path>
            </a:pathLst>
          </a:custGeom>
          <a:solidFill>
            <a:srgbClr val="B5D899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50087" y="1381713"/>
            <a:ext cx="6501130" cy="8028305"/>
            <a:chOff x="550087" y="1381713"/>
            <a:chExt cx="6501130" cy="8028305"/>
          </a:xfrm>
        </p:grpSpPr>
        <p:sp>
          <p:nvSpPr>
            <p:cNvPr id="3" name="object 3"/>
            <p:cNvSpPr/>
            <p:nvPr/>
          </p:nvSpPr>
          <p:spPr>
            <a:xfrm>
              <a:off x="550087" y="1381718"/>
              <a:ext cx="6492240" cy="570230"/>
            </a:xfrm>
            <a:custGeom>
              <a:avLst/>
              <a:gdLst/>
              <a:ahLst/>
              <a:cxnLst/>
              <a:rect l="l" t="t" r="r" b="b"/>
              <a:pathLst>
                <a:path w="6492240" h="570230">
                  <a:moveTo>
                    <a:pt x="6492214" y="540981"/>
                  </a:moveTo>
                  <a:lnTo>
                    <a:pt x="0" y="540981"/>
                  </a:lnTo>
                  <a:lnTo>
                    <a:pt x="0" y="569785"/>
                  </a:lnTo>
                  <a:lnTo>
                    <a:pt x="6492214" y="569785"/>
                  </a:lnTo>
                  <a:lnTo>
                    <a:pt x="6492214" y="540981"/>
                  </a:lnTo>
                  <a:close/>
                </a:path>
                <a:path w="6492240" h="570230">
                  <a:moveTo>
                    <a:pt x="6492214" y="0"/>
                  </a:moveTo>
                  <a:lnTo>
                    <a:pt x="0" y="0"/>
                  </a:lnTo>
                  <a:lnTo>
                    <a:pt x="0" y="101600"/>
                  </a:lnTo>
                  <a:lnTo>
                    <a:pt x="6492214" y="101600"/>
                  </a:lnTo>
                  <a:lnTo>
                    <a:pt x="6492214" y="0"/>
                  </a:lnTo>
                  <a:close/>
                </a:path>
              </a:pathLst>
            </a:custGeom>
            <a:solidFill>
              <a:srgbClr val="B5D8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50087" y="1482332"/>
              <a:ext cx="6492240" cy="440690"/>
            </a:xfrm>
            <a:custGeom>
              <a:avLst/>
              <a:gdLst/>
              <a:ahLst/>
              <a:cxnLst/>
              <a:rect l="l" t="t" r="r" b="b"/>
              <a:pathLst>
                <a:path w="6492240" h="440689">
                  <a:moveTo>
                    <a:pt x="6492218" y="0"/>
                  </a:moveTo>
                  <a:lnTo>
                    <a:pt x="0" y="0"/>
                  </a:lnTo>
                  <a:lnTo>
                    <a:pt x="0" y="440359"/>
                  </a:lnTo>
                  <a:lnTo>
                    <a:pt x="6492218" y="440359"/>
                  </a:lnTo>
                  <a:lnTo>
                    <a:pt x="6492218" y="0"/>
                  </a:lnTo>
                  <a:close/>
                </a:path>
              </a:pathLst>
            </a:custGeom>
            <a:solidFill>
              <a:srgbClr val="E5EFD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57322" y="1951501"/>
              <a:ext cx="6494145" cy="7458075"/>
            </a:xfrm>
            <a:custGeom>
              <a:avLst/>
              <a:gdLst/>
              <a:ahLst/>
              <a:cxnLst/>
              <a:rect l="l" t="t" r="r" b="b"/>
              <a:pathLst>
                <a:path w="6494145" h="7458075">
                  <a:moveTo>
                    <a:pt x="6493640" y="0"/>
                  </a:moveTo>
                  <a:lnTo>
                    <a:pt x="0" y="0"/>
                  </a:lnTo>
                  <a:lnTo>
                    <a:pt x="0" y="7457932"/>
                  </a:lnTo>
                  <a:lnTo>
                    <a:pt x="6493640" y="7457932"/>
                  </a:lnTo>
                  <a:lnTo>
                    <a:pt x="6493640" y="0"/>
                  </a:lnTo>
                  <a:close/>
                </a:path>
              </a:pathLst>
            </a:custGeom>
            <a:solidFill>
              <a:srgbClr val="E5EFD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4019930" y="2011495"/>
            <a:ext cx="2987040" cy="1527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0">
              <a:lnSpc>
                <a:spcPct val="100000"/>
              </a:lnSpc>
              <a:spcBef>
                <a:spcPts val="100"/>
              </a:spcBef>
            </a:pP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Entr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15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seu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</a:t>
            </a:r>
            <a:r>
              <a:rPr dirty="0" u="sng" sz="1200" spc="-14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objetivo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</a:t>
            </a:r>
            <a:r>
              <a:rPr dirty="0" u="sng" sz="1200" spc="-14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constam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: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Animar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provocar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âmbito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Ecovida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reflexão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sobre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gênero,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geração</a:t>
            </a:r>
            <a:r>
              <a:rPr dirty="0" sz="120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</a:t>
            </a:r>
            <a:r>
              <a:rPr dirty="0" sz="120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suas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implicações </a:t>
            </a:r>
            <a:r>
              <a:rPr dirty="0" sz="1200" spc="-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relações.</a:t>
            </a:r>
            <a:endParaRPr sz="1200">
              <a:latin typeface="Comic Sans MS"/>
              <a:cs typeface="Comic Sans MS"/>
            </a:endParaRPr>
          </a:p>
          <a:p>
            <a:pPr marL="469265">
              <a:lnSpc>
                <a:spcPct val="100000"/>
              </a:lnSpc>
              <a:spcBef>
                <a:spcPts val="1245"/>
              </a:spcBef>
              <a:tabLst>
                <a:tab pos="1601470" algn="l"/>
                <a:tab pos="1841500" algn="l"/>
                <a:tab pos="2800985" algn="l"/>
              </a:tabLst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20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-20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-20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20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-20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-20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20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20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20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-20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200" spc="-20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b</a:t>
            </a:r>
            <a:r>
              <a:rPr dirty="0" sz="1200" spc="-20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-20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20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20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20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20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20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19900" y="3542481"/>
            <a:ext cx="29870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0790" algn="l"/>
                <a:tab pos="1477645" algn="l"/>
                <a:tab pos="2084070" algn="l"/>
                <a:tab pos="2698115" algn="l"/>
              </a:tabLst>
            </a:pPr>
            <a:r>
              <a:rPr dirty="0" sz="1200" spc="13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125">
                <a:solidFill>
                  <a:srgbClr val="1E1916"/>
                </a:solidFill>
                <a:latin typeface="Comic Sans MS"/>
                <a:cs typeface="Comic Sans MS"/>
              </a:rPr>
              <a:t>x</a:t>
            </a:r>
            <a:r>
              <a:rPr dirty="0" sz="1200" spc="130">
                <a:solidFill>
                  <a:srgbClr val="1E1916"/>
                </a:solidFill>
                <a:latin typeface="Comic Sans MS"/>
                <a:cs typeface="Comic Sans MS"/>
              </a:rPr>
              <a:t>p</a:t>
            </a:r>
            <a:r>
              <a:rPr dirty="0" sz="1200" spc="13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13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12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130">
                <a:solidFill>
                  <a:srgbClr val="1E1916"/>
                </a:solidFill>
                <a:latin typeface="Comic Sans MS"/>
                <a:cs typeface="Comic Sans MS"/>
              </a:rPr>
              <a:t>ê</a:t>
            </a:r>
            <a:r>
              <a:rPr dirty="0" sz="1200" spc="13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130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12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13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 spc="13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13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125">
                <a:solidFill>
                  <a:srgbClr val="1E1916"/>
                </a:solidFill>
                <a:latin typeface="Comic Sans MS"/>
                <a:cs typeface="Comic Sans MS"/>
              </a:rPr>
              <a:t>v</a:t>
            </a:r>
            <a:r>
              <a:rPr dirty="0" sz="1200" spc="13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 spc="130">
                <a:solidFill>
                  <a:srgbClr val="1E1916"/>
                </a:solidFill>
                <a:latin typeface="Comic Sans MS"/>
                <a:cs typeface="Comic Sans MS"/>
              </a:rPr>
              <a:t>aç</a:t>
            </a:r>
            <a:r>
              <a:rPr dirty="0" sz="1200" spc="130">
                <a:solidFill>
                  <a:srgbClr val="1E1916"/>
                </a:solidFill>
                <a:latin typeface="Comic Sans MS"/>
                <a:cs typeface="Comic Sans MS"/>
              </a:rPr>
              <a:t>õe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 spc="12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13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19461" y="3725361"/>
            <a:ext cx="2987675" cy="51276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organizações relacionadas às questões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Gênero e criar momentos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socialização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das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mesmas.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1010"/>
              </a:spcBef>
            </a:pP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Sistematizar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aprofundar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metodologia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trabalho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gênero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Oportunizar momentos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revisão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conceitos e práticas aos participantes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Ecovida.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101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Aglutinar</a:t>
            </a:r>
            <a:r>
              <a:rPr dirty="0" sz="12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pessoas</a:t>
            </a:r>
            <a:r>
              <a:rPr dirty="0" sz="12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r>
              <a:rPr dirty="0" sz="12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sensibilidade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para o tema e que tenham inserção em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práticas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sociais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concretas,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criando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espaço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estudo e aprofundamento para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qualificar</a:t>
            </a:r>
            <a:r>
              <a:rPr dirty="0" sz="12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</a:t>
            </a:r>
            <a:r>
              <a:rPr dirty="0" sz="12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ações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construir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referencias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questão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gênero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Estabelecer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comunicação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através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interlocução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articular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outros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espaços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organizações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afins.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Criar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dinâmica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permanente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para 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encontro,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estudos,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aprofundamento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encaminhamento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GT.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1187" y="1982008"/>
            <a:ext cx="2987675" cy="7143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0005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Dentre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desafios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temáticos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organizacionais,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alguns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permanente,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95">
                <a:solidFill>
                  <a:srgbClr val="1E1916"/>
                </a:solidFill>
                <a:latin typeface="Comic Sans MS"/>
                <a:cs typeface="Comic Sans MS"/>
              </a:rPr>
              <a:t>f</a:t>
            </a:r>
            <a:r>
              <a:rPr dirty="0" sz="1200" spc="9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g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9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200" spc="-2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om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spc="1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mo</a:t>
            </a:r>
            <a:r>
              <a:rPr dirty="0" u="sng" sz="1200" spc="9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v</a:t>
            </a:r>
            <a:r>
              <a:rPr dirty="0" u="sng" sz="1200" spc="9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i</a:t>
            </a:r>
            <a:r>
              <a:rPr dirty="0" u="sng" sz="1200" spc="1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me</a:t>
            </a:r>
            <a:r>
              <a:rPr dirty="0" u="sng" sz="1200" spc="1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n</a:t>
            </a:r>
            <a:r>
              <a:rPr dirty="0" u="sng" sz="1200" spc="9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t</a:t>
            </a:r>
            <a:r>
              <a:rPr dirty="0" u="sng" sz="1200" spc="1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internos continuados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: o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GT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Gênero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Geração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Movimento da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Juventude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agroecológica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.</a:t>
            </a:r>
            <a:endParaRPr sz="1200">
              <a:latin typeface="Comic Sans MS"/>
              <a:cs typeface="Comic Sans MS"/>
            </a:endParaRPr>
          </a:p>
          <a:p>
            <a:pPr marL="739775">
              <a:lnSpc>
                <a:spcPct val="100000"/>
              </a:lnSpc>
              <a:spcBef>
                <a:spcPts val="1320"/>
              </a:spcBef>
            </a:pP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Gênero</a:t>
            </a:r>
            <a:r>
              <a:rPr dirty="0" sz="1400" spc="-35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211B18"/>
                </a:solidFill>
                <a:latin typeface="Comic Sans MS"/>
                <a:cs typeface="Comic Sans MS"/>
              </a:rPr>
              <a:t>e</a:t>
            </a:r>
            <a:r>
              <a:rPr dirty="0" sz="1400" spc="-35" b="1">
                <a:solidFill>
                  <a:srgbClr val="211B18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211B18"/>
                </a:solidFill>
                <a:latin typeface="Comic Sans MS"/>
                <a:cs typeface="Comic Sans MS"/>
              </a:rPr>
              <a:t>geração</a:t>
            </a:r>
            <a:endParaRPr sz="1400">
              <a:latin typeface="Comic Sans MS"/>
              <a:cs typeface="Comic Sans MS"/>
            </a:endParaRPr>
          </a:p>
          <a:p>
            <a:pPr algn="just" marL="12700" marR="5080" indent="400050">
              <a:lnSpc>
                <a:spcPct val="116100"/>
              </a:lnSpc>
              <a:spcBef>
                <a:spcPts val="1030"/>
              </a:spcBef>
            </a:pP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GT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Gênero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Geração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iniciativa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integrantes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 Ecovida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em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resposta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à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crescente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urgente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necessidade</a:t>
            </a:r>
            <a:r>
              <a:rPr dirty="0" sz="1200" spc="3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realização</a:t>
            </a:r>
            <a:r>
              <a:rPr dirty="0" sz="1200" spc="3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3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ação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mais</a:t>
            </a:r>
            <a:r>
              <a:rPr dirty="0" sz="12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efetiva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</a:t>
            </a:r>
            <a:r>
              <a:rPr dirty="0" sz="12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âmbito</a:t>
            </a:r>
            <a:r>
              <a:rPr dirty="0" sz="12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reflexão, </a:t>
            </a:r>
            <a:r>
              <a:rPr dirty="0" sz="1200" spc="-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discussão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atuação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das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organizações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compõe junto às questões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gênero e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geração.</a:t>
            </a:r>
            <a:endParaRPr sz="1200">
              <a:latin typeface="Comic Sans MS"/>
              <a:cs typeface="Comic Sans MS"/>
            </a:endParaRPr>
          </a:p>
          <a:p>
            <a:pPr marL="412750">
              <a:lnSpc>
                <a:spcPct val="100000"/>
              </a:lnSpc>
              <a:spcBef>
                <a:spcPts val="1245"/>
              </a:spcBef>
            </a:pP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Dos</a:t>
            </a:r>
            <a:r>
              <a:rPr dirty="0" u="sng" sz="1200" spc="-14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desafios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,</a:t>
            </a:r>
            <a:r>
              <a:rPr dirty="0" u="sng" sz="1200" spc="-14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destacam-se:</a:t>
            </a:r>
            <a:endParaRPr sz="1200">
              <a:latin typeface="Comic Sans MS"/>
              <a:cs typeface="Comic Sans MS"/>
            </a:endParaRPr>
          </a:p>
          <a:p>
            <a:pPr algn="just" marL="12700" marR="5715">
              <a:lnSpc>
                <a:spcPct val="116100"/>
              </a:lnSpc>
              <a:spcBef>
                <a:spcPts val="835"/>
              </a:spcBef>
            </a:pPr>
            <a:r>
              <a:rPr dirty="0" sz="1000" spc="15">
                <a:solidFill>
                  <a:srgbClr val="1E1916"/>
                </a:solidFill>
                <a:latin typeface="Wingdings"/>
                <a:cs typeface="Wingdings"/>
              </a:rPr>
              <a:t></a:t>
            </a:r>
            <a:r>
              <a:rPr dirty="0" sz="1000" spc="20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reconhecer a luta das mulheres não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somente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como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coisa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das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mulheres,</a:t>
            </a:r>
            <a:r>
              <a:rPr dirty="0" sz="12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mas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também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dos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homens;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6100"/>
              </a:lnSpc>
            </a:pPr>
            <a:r>
              <a:rPr dirty="0" sz="1000" spc="15">
                <a:solidFill>
                  <a:srgbClr val="1E1916"/>
                </a:solidFill>
                <a:latin typeface="Wingdings"/>
                <a:cs typeface="Wingdings"/>
              </a:rPr>
              <a:t></a:t>
            </a:r>
            <a:r>
              <a:rPr dirty="0" sz="1000" spc="20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desmistificar as relações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gênero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como</a:t>
            </a:r>
            <a:r>
              <a:rPr dirty="0" sz="1200" spc="-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instrumento</a:t>
            </a:r>
            <a:r>
              <a:rPr dirty="0" sz="1200" spc="-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válido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200" spc="-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repensar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relações;</a:t>
            </a:r>
            <a:endParaRPr sz="1200">
              <a:latin typeface="Comic Sans MS"/>
              <a:cs typeface="Comic Sans MS"/>
            </a:endParaRPr>
          </a:p>
          <a:p>
            <a:pPr algn="just" marL="12700" marR="5715">
              <a:lnSpc>
                <a:spcPct val="116100"/>
              </a:lnSpc>
            </a:pPr>
            <a:r>
              <a:rPr dirty="0" sz="1000" spc="15">
                <a:solidFill>
                  <a:srgbClr val="1E1916"/>
                </a:solidFill>
                <a:latin typeface="Wingdings"/>
                <a:cs typeface="Wingdings"/>
              </a:rPr>
              <a:t></a:t>
            </a:r>
            <a:r>
              <a:rPr dirty="0" sz="1000" spc="20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esclarecer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desconstruir</a:t>
            </a:r>
            <a:r>
              <a:rPr dirty="0" sz="1200" spc="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naturalização das diferenças masculino 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feminino;</a:t>
            </a:r>
            <a:endParaRPr sz="1200">
              <a:latin typeface="Comic Sans MS"/>
              <a:cs typeface="Comic Sans MS"/>
            </a:endParaRPr>
          </a:p>
          <a:p>
            <a:pPr algn="just" marL="12700" marR="5715">
              <a:lnSpc>
                <a:spcPct val="116100"/>
              </a:lnSpc>
            </a:pPr>
            <a:r>
              <a:rPr dirty="0" sz="1000" spc="15">
                <a:solidFill>
                  <a:srgbClr val="1E1916"/>
                </a:solidFill>
                <a:latin typeface="Wingdings"/>
                <a:cs typeface="Wingdings"/>
              </a:rPr>
              <a:t></a:t>
            </a:r>
            <a:r>
              <a:rPr dirty="0" sz="1000" spc="20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construir a questão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feminismo 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agroecologia;</a:t>
            </a:r>
            <a:endParaRPr sz="1200">
              <a:latin typeface="Comic Sans MS"/>
              <a:cs typeface="Comic Sans MS"/>
            </a:endParaRPr>
          </a:p>
          <a:p>
            <a:pPr algn="just" marL="12700" marR="5715">
              <a:lnSpc>
                <a:spcPct val="116100"/>
              </a:lnSpc>
            </a:pPr>
            <a:r>
              <a:rPr dirty="0" sz="1000" spc="15">
                <a:solidFill>
                  <a:srgbClr val="1E1916"/>
                </a:solidFill>
                <a:latin typeface="Wingdings"/>
                <a:cs typeface="Wingdings"/>
              </a:rPr>
              <a:t></a:t>
            </a:r>
            <a:r>
              <a:rPr dirty="0" sz="1000" spc="20">
                <a:solidFill>
                  <a:srgbClr val="1E1916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analisar melhor a flexibilização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papéis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modificação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divisão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sexual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trabalho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âmbito</a:t>
            </a:r>
            <a:r>
              <a:rPr dirty="0" sz="12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doméstico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(produção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x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reprodução)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(Burg,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2005).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0" y="2404792"/>
            <a:ext cx="7560309" cy="8287384"/>
            <a:chOff x="0" y="2404792"/>
            <a:chExt cx="7560309" cy="8287384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32740" y="2404792"/>
              <a:ext cx="250816" cy="11099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32740" y="3382660"/>
              <a:ext cx="250816" cy="11099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32740" y="4572895"/>
              <a:ext cx="250816" cy="11099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32740" y="5338396"/>
              <a:ext cx="250816" cy="11099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32740" y="6103896"/>
              <a:ext cx="250816" cy="11099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32740" y="7506500"/>
              <a:ext cx="250816" cy="11099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32740" y="8272000"/>
              <a:ext cx="250816" cy="110991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0" y="9409434"/>
              <a:ext cx="7560309" cy="1282700"/>
            </a:xfrm>
            <a:custGeom>
              <a:avLst/>
              <a:gdLst/>
              <a:ahLst/>
              <a:cxnLst/>
              <a:rect l="l" t="t" r="r" b="b"/>
              <a:pathLst>
                <a:path w="7560309" h="1282700">
                  <a:moveTo>
                    <a:pt x="0" y="1282565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1282565"/>
                  </a:lnTo>
                  <a:lnTo>
                    <a:pt x="0" y="1282565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0129" y="9503672"/>
              <a:ext cx="1386514" cy="96264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86833" y="9501594"/>
              <a:ext cx="1950940" cy="104260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3359" y="9505444"/>
              <a:ext cx="1609731" cy="106709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07956" y="10466319"/>
              <a:ext cx="5229860" cy="149860"/>
            </a:xfrm>
            <a:custGeom>
              <a:avLst/>
              <a:gdLst/>
              <a:ahLst/>
              <a:cxnLst/>
              <a:rect l="l" t="t" r="r" b="b"/>
              <a:pathLst>
                <a:path w="5229860" h="149859">
                  <a:moveTo>
                    <a:pt x="5229818" y="0"/>
                  </a:moveTo>
                  <a:lnTo>
                    <a:pt x="0" y="0"/>
                  </a:lnTo>
                  <a:lnTo>
                    <a:pt x="0" y="149255"/>
                  </a:lnTo>
                  <a:lnTo>
                    <a:pt x="5229818" y="149255"/>
                  </a:lnTo>
                  <a:lnTo>
                    <a:pt x="52298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2092619" y="10450152"/>
            <a:ext cx="12604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Encontro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formação</a:t>
            </a:r>
            <a:r>
              <a:rPr dirty="0" sz="8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0">
                <a:solidFill>
                  <a:srgbClr val="1E1916"/>
                </a:solidFill>
                <a:latin typeface="Arial MT"/>
                <a:cs typeface="Arial MT"/>
              </a:rPr>
              <a:t>GT</a:t>
            </a:r>
            <a:r>
              <a:rPr dirty="0" sz="800" spc="-5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Gênero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-1577" y="0"/>
            <a:ext cx="7561580" cy="247015"/>
            <a:chOff x="-1577" y="0"/>
            <a:chExt cx="7561580" cy="247015"/>
          </a:xfrm>
        </p:grpSpPr>
        <p:sp>
          <p:nvSpPr>
            <p:cNvPr id="25" name="object 25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39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28" name="object 2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17691" y="264480"/>
            <a:ext cx="423524" cy="445943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93133" y="387578"/>
            <a:ext cx="5275580" cy="141795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algn="ctr" marL="379095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1530"/>
              </a:spcBef>
            </a:pPr>
            <a:r>
              <a:rPr dirty="0" u="heavy" sz="16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VI</a:t>
            </a:r>
            <a:r>
              <a:rPr dirty="0" u="heavy" sz="1600" spc="1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6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-</a:t>
            </a:r>
            <a:r>
              <a:rPr dirty="0" u="heavy" sz="1600" spc="1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6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DIMENSÕES</a:t>
            </a:r>
            <a:r>
              <a:rPr dirty="0" u="heavy" sz="1600" spc="1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6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TRANSVERSAIS</a:t>
            </a:r>
            <a:r>
              <a:rPr dirty="0" u="heavy" sz="1600" spc="1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6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FUNDAMENTAIS</a:t>
            </a:r>
            <a:endParaRPr sz="1600">
              <a:latin typeface="Comic Sans MS"/>
              <a:cs typeface="Comic Sans MS"/>
            </a:endParaRPr>
          </a:p>
          <a:p>
            <a:pPr marL="1651635">
              <a:lnSpc>
                <a:spcPct val="100000"/>
              </a:lnSpc>
              <a:spcBef>
                <a:spcPts val="309"/>
              </a:spcBef>
            </a:pPr>
            <a:r>
              <a:rPr dirty="0" u="heavy" sz="16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NA</a:t>
            </a:r>
            <a:r>
              <a:rPr dirty="0" u="heavy" sz="1600" spc="-1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6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heavy" sz="16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TUA</a:t>
            </a:r>
            <a:r>
              <a:rPr dirty="0" u="heavy" sz="16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Ç</a:t>
            </a:r>
            <a:r>
              <a:rPr dirty="0" u="heavy" sz="16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ÃO</a:t>
            </a:r>
            <a:r>
              <a:rPr dirty="0" u="heavy" sz="1600" spc="-1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6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DA</a:t>
            </a:r>
            <a:r>
              <a:rPr dirty="0" u="heavy" sz="1600" spc="-1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6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RE</a:t>
            </a:r>
            <a:r>
              <a:rPr dirty="0" u="heavy" sz="16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DE</a:t>
            </a:r>
            <a:endParaRPr sz="16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50">
              <a:latin typeface="Comic Sans MS"/>
              <a:cs typeface="Comic Sans MS"/>
            </a:endParaRPr>
          </a:p>
          <a:p>
            <a:pPr marL="1562100">
              <a:lnSpc>
                <a:spcPct val="100000"/>
              </a:lnSpc>
            </a:pPr>
            <a:r>
              <a:rPr dirty="0" sz="1400" spc="-5" b="1">
                <a:solidFill>
                  <a:srgbClr val="00913F"/>
                </a:solidFill>
                <a:latin typeface="Comic Sans MS"/>
                <a:cs typeface="Comic Sans MS"/>
              </a:rPr>
              <a:t>1</a:t>
            </a:r>
            <a:r>
              <a:rPr dirty="0" sz="1400" spc="-2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.</a:t>
            </a:r>
            <a:r>
              <a:rPr dirty="0" sz="1400" spc="-2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GÊNERO</a:t>
            </a:r>
            <a:r>
              <a:rPr dirty="0" sz="1400" spc="-2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E</a:t>
            </a:r>
            <a:r>
              <a:rPr dirty="0" sz="1400" spc="-20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GERAÇÃO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437873" y="628368"/>
            <a:ext cx="965835" cy="32384"/>
          </a:xfrm>
          <a:custGeom>
            <a:avLst/>
            <a:gdLst/>
            <a:ahLst/>
            <a:cxnLst/>
            <a:rect l="l" t="t" r="r" b="b"/>
            <a:pathLst>
              <a:path w="965835" h="32384">
                <a:moveTo>
                  <a:pt x="960076" y="0"/>
                </a:moveTo>
                <a:lnTo>
                  <a:pt x="12247" y="0"/>
                </a:lnTo>
                <a:lnTo>
                  <a:pt x="5511" y="0"/>
                </a:lnTo>
                <a:lnTo>
                  <a:pt x="0" y="7222"/>
                </a:lnTo>
                <a:lnTo>
                  <a:pt x="0" y="24879"/>
                </a:lnTo>
                <a:lnTo>
                  <a:pt x="5511" y="32097"/>
                </a:lnTo>
                <a:lnTo>
                  <a:pt x="960076" y="32097"/>
                </a:lnTo>
                <a:lnTo>
                  <a:pt x="965588" y="24879"/>
                </a:lnTo>
                <a:lnTo>
                  <a:pt x="965588" y="7222"/>
                </a:lnTo>
                <a:lnTo>
                  <a:pt x="960076" y="0"/>
                </a:lnTo>
                <a:close/>
              </a:path>
            </a:pathLst>
          </a:custGeom>
          <a:solidFill>
            <a:srgbClr val="7CBC3A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2" name="object 32"/>
          <p:cNvGrpSpPr/>
          <p:nvPr/>
        </p:nvGrpSpPr>
        <p:grpSpPr>
          <a:xfrm>
            <a:off x="5424073" y="9496590"/>
            <a:ext cx="1978660" cy="1139190"/>
            <a:chOff x="5424073" y="9496590"/>
            <a:chExt cx="1978660" cy="1139190"/>
          </a:xfrm>
        </p:grpSpPr>
        <p:pic>
          <p:nvPicPr>
            <p:cNvPr id="33" name="object 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39427" y="9496590"/>
              <a:ext cx="1962838" cy="110951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5424073" y="10405590"/>
              <a:ext cx="1978660" cy="230504"/>
            </a:xfrm>
            <a:custGeom>
              <a:avLst/>
              <a:gdLst/>
              <a:ahLst/>
              <a:cxnLst/>
              <a:rect l="l" t="t" r="r" b="b"/>
              <a:pathLst>
                <a:path w="1978659" h="230504">
                  <a:moveTo>
                    <a:pt x="1978192" y="0"/>
                  </a:moveTo>
                  <a:lnTo>
                    <a:pt x="0" y="0"/>
                  </a:lnTo>
                  <a:lnTo>
                    <a:pt x="0" y="230122"/>
                  </a:lnTo>
                  <a:lnTo>
                    <a:pt x="1978192" y="230122"/>
                  </a:lnTo>
                  <a:lnTo>
                    <a:pt x="19781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5490526" y="10391849"/>
            <a:ext cx="1845310" cy="26289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241935" marR="5080" indent="-229870">
              <a:lnSpc>
                <a:spcPts val="910"/>
              </a:lnSpc>
              <a:spcBef>
                <a:spcPts val="170"/>
              </a:spcBef>
            </a:pP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Troca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experiência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14">
                <a:solidFill>
                  <a:srgbClr val="1E1916"/>
                </a:solidFill>
                <a:latin typeface="Arial MT"/>
                <a:cs typeface="Arial MT"/>
              </a:rPr>
              <a:t>MMC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SC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Associados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da  </a:t>
            </a:r>
            <a:r>
              <a:rPr dirty="0" sz="800" spc="-100">
                <a:solidFill>
                  <a:srgbClr val="1E1916"/>
                </a:solidFill>
                <a:latin typeface="Arial MT"/>
                <a:cs typeface="Arial MT"/>
              </a:rPr>
              <a:t>COOPERBIORGA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Erval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Seco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RS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8473" y="1196287"/>
            <a:ext cx="6574790" cy="8213725"/>
            <a:chOff x="468473" y="1196287"/>
            <a:chExt cx="6574790" cy="8213725"/>
          </a:xfrm>
        </p:grpSpPr>
        <p:sp>
          <p:nvSpPr>
            <p:cNvPr id="3" name="object 3"/>
            <p:cNvSpPr/>
            <p:nvPr/>
          </p:nvSpPr>
          <p:spPr>
            <a:xfrm>
              <a:off x="509748" y="1237562"/>
              <a:ext cx="6492240" cy="0"/>
            </a:xfrm>
            <a:custGeom>
              <a:avLst/>
              <a:gdLst/>
              <a:ahLst/>
              <a:cxnLst/>
              <a:rect l="l" t="t" r="r" b="b"/>
              <a:pathLst>
                <a:path w="6492240" h="0">
                  <a:moveTo>
                    <a:pt x="0" y="0"/>
                  </a:moveTo>
                  <a:lnTo>
                    <a:pt x="6492218" y="0"/>
                  </a:lnTo>
                </a:path>
              </a:pathLst>
            </a:custGeom>
            <a:ln w="82024">
              <a:solidFill>
                <a:srgbClr val="B5D8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21110" y="1283183"/>
              <a:ext cx="6494145" cy="8126730"/>
            </a:xfrm>
            <a:custGeom>
              <a:avLst/>
              <a:gdLst/>
              <a:ahLst/>
              <a:cxnLst/>
              <a:rect l="l" t="t" r="r" b="b"/>
              <a:pathLst>
                <a:path w="6494145" h="8126730">
                  <a:moveTo>
                    <a:pt x="6493640" y="0"/>
                  </a:moveTo>
                  <a:lnTo>
                    <a:pt x="0" y="0"/>
                  </a:lnTo>
                  <a:lnTo>
                    <a:pt x="0" y="8126251"/>
                  </a:lnTo>
                  <a:lnTo>
                    <a:pt x="6493640" y="8126251"/>
                  </a:lnTo>
                  <a:lnTo>
                    <a:pt x="6493640" y="0"/>
                  </a:lnTo>
                  <a:close/>
                </a:path>
              </a:pathLst>
            </a:custGeom>
            <a:solidFill>
              <a:srgbClr val="E5EFD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565129" y="1313694"/>
            <a:ext cx="2987675" cy="79724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0005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Formar política e tecnicamente as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mulheres,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possibilitando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acesso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aos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conhecimentos</a:t>
            </a:r>
            <a:r>
              <a:rPr dirty="0" sz="1200" spc="-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específicos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em</a:t>
            </a:r>
            <a:r>
              <a:rPr dirty="0" sz="12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tecnologias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espaços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ligados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à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Agricultura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familiar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ecológica;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00050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Visibilizar as ações já desenvolvidas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h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â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b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Biodiversidade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fim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deinseri-las</a:t>
            </a:r>
            <a:r>
              <a:rPr dirty="0" sz="1200" spc="3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</a:t>
            </a:r>
            <a:r>
              <a:rPr dirty="0" sz="1200" spc="3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espaço</a:t>
            </a:r>
            <a:r>
              <a:rPr dirty="0" sz="1200" spc="3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público</a:t>
            </a:r>
            <a:r>
              <a:rPr dirty="0" sz="1200" spc="3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-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também </a:t>
            </a:r>
            <a:r>
              <a:rPr dirty="0" sz="12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intercambiar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conhecimentos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  promovam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desenvolvimento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novas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experiências;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00050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Contribuir</a:t>
            </a:r>
            <a:r>
              <a:rPr dirty="0" sz="12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obtenção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 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níveis </a:t>
            </a:r>
            <a:r>
              <a:rPr dirty="0" sz="1200" spc="-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mais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elevados</a:t>
            </a:r>
            <a:r>
              <a:rPr dirty="0" sz="1200" spc="3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renda</a:t>
            </a:r>
            <a:r>
              <a:rPr dirty="0" sz="1200" spc="3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por</a:t>
            </a:r>
            <a:r>
              <a:rPr dirty="0" sz="1200" spc="3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parte</a:t>
            </a:r>
            <a:r>
              <a:rPr dirty="0" sz="1200" spc="3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das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 u l h e r e 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 u a 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f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m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í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s ,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instrumentalizando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mulheres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envolvidas  na organização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produção agroecológica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através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acesso a recursos como terra,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crédito,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educação,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entre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outros.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00050">
              <a:lnSpc>
                <a:spcPct val="116100"/>
              </a:lnSpc>
              <a:spcBef>
                <a:spcPts val="101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Criar</a:t>
            </a:r>
            <a:r>
              <a:rPr dirty="0" sz="1200" spc="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fazer</a:t>
            </a:r>
            <a:r>
              <a:rPr dirty="0" sz="1200" spc="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reconhecer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espaços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 possibilitem a reflexão e consciência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dos  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limites     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spc="3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gênero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 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geração,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í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v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 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humanizaçãoa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serem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vivenciadas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assumidas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coletivos e organizações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famílias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agricultoras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ecológicas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entidades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assessoria.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00050">
              <a:lnSpc>
                <a:spcPct val="116100"/>
              </a:lnSpc>
              <a:spcBef>
                <a:spcPts val="1010"/>
              </a:spcBef>
            </a:pP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GT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propõe-se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facilitar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processo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interno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Ecovida,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partindo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diferentes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práticas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aporte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teórico,</a:t>
            </a:r>
            <a:r>
              <a:rPr dirty="0" sz="1200" spc="-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buscando</a:t>
            </a:r>
            <a:r>
              <a:rPr dirty="0" sz="12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criar</a:t>
            </a:r>
            <a:r>
              <a:rPr dirty="0" sz="1200" spc="-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espaços</a:t>
            </a:r>
            <a:r>
              <a:rPr dirty="0" sz="1200" spc="-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em</a:t>
            </a:r>
            <a:r>
              <a:rPr dirty="0" sz="12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possa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construir/descontruir,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apropriar-se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95">
                <a:solidFill>
                  <a:srgbClr val="1E1916"/>
                </a:solidFill>
                <a:latin typeface="Comic Sans MS"/>
                <a:cs typeface="Comic Sans MS"/>
              </a:rPr>
              <a:t>aprender,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 reinventando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80">
                <a:solidFill>
                  <a:srgbClr val="1E1916"/>
                </a:solidFill>
                <a:latin typeface="Comic Sans MS"/>
                <a:cs typeface="Comic Sans MS"/>
              </a:rPr>
              <a:t>vida </a:t>
            </a:r>
            <a:r>
              <a:rPr dirty="0" sz="1200" spc="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juntamente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novas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formas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ser,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produzir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relacionar-se.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78260" y="1395708"/>
            <a:ext cx="6360795" cy="6952615"/>
            <a:chOff x="578260" y="1395708"/>
            <a:chExt cx="6360795" cy="695261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5588" y="1395708"/>
              <a:ext cx="250816" cy="11099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8260" y="2585945"/>
              <a:ext cx="250816" cy="11099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8260" y="4200915"/>
              <a:ext cx="250816" cy="11099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8260" y="5815886"/>
              <a:ext cx="250816" cy="11099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80000" y="3706078"/>
              <a:ext cx="3158783" cy="194810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60270" y="6194378"/>
              <a:ext cx="2871704" cy="2153780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521820" y="761611"/>
            <a:ext cx="6492240" cy="434975"/>
          </a:xfrm>
          <a:prstGeom prst="rect">
            <a:avLst/>
          </a:prstGeom>
          <a:solidFill>
            <a:srgbClr val="E5EFD8"/>
          </a:solidFill>
        </p:spPr>
        <p:txBody>
          <a:bodyPr wrap="square" lIns="0" tIns="97790" rIns="0" bIns="0" rtlCol="0" vert="horz">
            <a:spAutoFit/>
          </a:bodyPr>
          <a:lstStyle/>
          <a:p>
            <a:pPr algn="ctr" marR="29845">
              <a:lnSpc>
                <a:spcPct val="100000"/>
              </a:lnSpc>
              <a:spcBef>
                <a:spcPts val="770"/>
              </a:spcBef>
            </a:pP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G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ê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er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400" spc="-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spc="-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g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ç</a:t>
            </a:r>
            <a:r>
              <a:rPr dirty="0" sz="1400" b="1">
                <a:solidFill>
                  <a:srgbClr val="1E1916"/>
                </a:solidFill>
                <a:latin typeface="Comic Sans MS"/>
                <a:cs typeface="Comic Sans MS"/>
              </a:rPr>
              <a:t>ão</a:t>
            </a:r>
            <a:r>
              <a:rPr dirty="0" sz="1400" spc="-1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400" spc="-2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400">
                <a:solidFill>
                  <a:srgbClr val="211B18"/>
                </a:solidFill>
                <a:latin typeface="Comic Sans MS"/>
                <a:cs typeface="Comic Sans MS"/>
              </a:rPr>
              <a:t>continuação...</a:t>
            </a:r>
            <a:endParaRPr sz="1400">
              <a:latin typeface="Comic Sans MS"/>
              <a:cs typeface="Comic Sans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-1577" y="0"/>
            <a:ext cx="7561580" cy="247015"/>
            <a:chOff x="-1577" y="0"/>
            <a:chExt cx="7561580" cy="247015"/>
          </a:xfrm>
        </p:grpSpPr>
        <p:sp>
          <p:nvSpPr>
            <p:cNvPr id="15" name="object 15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40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17691" y="264480"/>
            <a:ext cx="423524" cy="445943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32056" y="387578"/>
            <a:ext cx="977265" cy="2260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21820" y="628368"/>
            <a:ext cx="6492240" cy="133350"/>
            <a:chOff x="521820" y="628368"/>
            <a:chExt cx="6492240" cy="133350"/>
          </a:xfrm>
        </p:grpSpPr>
        <p:sp>
          <p:nvSpPr>
            <p:cNvPr id="22" name="object 22"/>
            <p:cNvSpPr/>
            <p:nvPr/>
          </p:nvSpPr>
          <p:spPr>
            <a:xfrm>
              <a:off x="3437873" y="628368"/>
              <a:ext cx="965835" cy="31750"/>
            </a:xfrm>
            <a:custGeom>
              <a:avLst/>
              <a:gdLst/>
              <a:ahLst/>
              <a:cxnLst/>
              <a:rect l="l" t="t" r="r" b="b"/>
              <a:pathLst>
                <a:path w="965835" h="31750">
                  <a:moveTo>
                    <a:pt x="0" y="31643"/>
                  </a:moveTo>
                  <a:lnTo>
                    <a:pt x="965588" y="31643"/>
                  </a:lnTo>
                  <a:lnTo>
                    <a:pt x="965588" y="0"/>
                  </a:lnTo>
                  <a:lnTo>
                    <a:pt x="0" y="0"/>
                  </a:lnTo>
                  <a:lnTo>
                    <a:pt x="0" y="31643"/>
                  </a:lnTo>
                  <a:close/>
                </a:path>
              </a:pathLst>
            </a:custGeom>
            <a:solidFill>
              <a:srgbClr val="7CBC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21820" y="660012"/>
              <a:ext cx="6492240" cy="101600"/>
            </a:xfrm>
            <a:custGeom>
              <a:avLst/>
              <a:gdLst/>
              <a:ahLst/>
              <a:cxnLst/>
              <a:rect l="l" t="t" r="r" b="b"/>
              <a:pathLst>
                <a:path w="6492240" h="101600">
                  <a:moveTo>
                    <a:pt x="0" y="101598"/>
                  </a:moveTo>
                  <a:lnTo>
                    <a:pt x="6492218" y="101598"/>
                  </a:lnTo>
                  <a:lnTo>
                    <a:pt x="6492218" y="0"/>
                  </a:lnTo>
                  <a:lnTo>
                    <a:pt x="0" y="0"/>
                  </a:lnTo>
                  <a:lnTo>
                    <a:pt x="0" y="101598"/>
                  </a:lnTo>
                  <a:close/>
                </a:path>
              </a:pathLst>
            </a:custGeom>
            <a:solidFill>
              <a:srgbClr val="B5D89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3931700" y="8331182"/>
            <a:ext cx="2886075" cy="32258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11430" rIns="0" bIns="0" rtlCol="0" vert="horz">
            <a:spAutoFit/>
          </a:bodyPr>
          <a:lstStyle/>
          <a:p>
            <a:pPr marL="1008380" marR="8255" indent="-993140">
              <a:lnSpc>
                <a:spcPts val="1130"/>
              </a:lnSpc>
              <a:spcBef>
                <a:spcPts val="90"/>
              </a:spcBef>
            </a:pPr>
            <a:r>
              <a:rPr dirty="0" sz="1000" spc="-90">
                <a:solidFill>
                  <a:srgbClr val="1E1916"/>
                </a:solidFill>
                <a:latin typeface="Arial MT"/>
                <a:cs typeface="Arial MT"/>
              </a:rPr>
              <a:t>Intercâmbio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1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10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000" spc="-90">
                <a:solidFill>
                  <a:srgbClr val="1E1916"/>
                </a:solidFill>
                <a:latin typeface="Arial MT"/>
                <a:cs typeface="Arial MT"/>
              </a:rPr>
              <a:t> Associación</a:t>
            </a:r>
            <a:r>
              <a:rPr dirty="0" sz="10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0">
                <a:solidFill>
                  <a:srgbClr val="1E1916"/>
                </a:solidFill>
                <a:latin typeface="Arial MT"/>
                <a:cs typeface="Arial MT"/>
              </a:rPr>
              <a:t>Nacional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0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mujeres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0">
                <a:solidFill>
                  <a:srgbClr val="1E1916"/>
                </a:solidFill>
                <a:latin typeface="Arial MT"/>
                <a:cs typeface="Arial MT"/>
              </a:rPr>
              <a:t>Rurales </a:t>
            </a:r>
            <a:r>
              <a:rPr dirty="0" sz="1000" spc="-26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0">
                <a:solidFill>
                  <a:srgbClr val="1E1916"/>
                </a:solidFill>
                <a:latin typeface="Arial MT"/>
                <a:cs typeface="Arial MT"/>
              </a:rPr>
              <a:t>indígenas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6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85">
                <a:solidFill>
                  <a:srgbClr val="1E1916"/>
                </a:solidFill>
                <a:latin typeface="Arial MT"/>
                <a:cs typeface="Arial MT"/>
              </a:rPr>
              <a:t>Chile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88830" y="5664834"/>
            <a:ext cx="3150235" cy="28765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 marL="723900" marR="429895" indent="-287020">
              <a:lnSpc>
                <a:spcPts val="1130"/>
              </a:lnSpc>
            </a:pP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Troca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85">
                <a:solidFill>
                  <a:srgbClr val="1E1916"/>
                </a:solidFill>
                <a:latin typeface="Arial MT"/>
                <a:cs typeface="Arial MT"/>
              </a:rPr>
              <a:t>experiência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6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45">
                <a:solidFill>
                  <a:srgbClr val="1E1916"/>
                </a:solidFill>
                <a:latin typeface="Arial MT"/>
                <a:cs typeface="Arial MT"/>
              </a:rPr>
              <a:t>MMC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30">
                <a:solidFill>
                  <a:srgbClr val="1E1916"/>
                </a:solidFill>
                <a:latin typeface="Arial MT"/>
                <a:cs typeface="Arial MT"/>
              </a:rPr>
              <a:t>SC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Associados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80">
                <a:solidFill>
                  <a:srgbClr val="1E1916"/>
                </a:solidFill>
                <a:latin typeface="Arial MT"/>
                <a:cs typeface="Arial MT"/>
              </a:rPr>
              <a:t>da  </a:t>
            </a:r>
            <a:r>
              <a:rPr dirty="0" sz="1000" spc="-125">
                <a:solidFill>
                  <a:srgbClr val="1E1916"/>
                </a:solidFill>
                <a:latin typeface="Arial MT"/>
                <a:cs typeface="Arial MT"/>
              </a:rPr>
              <a:t>COOPERBIORGA</a:t>
            </a:r>
            <a:r>
              <a:rPr dirty="0" sz="1000" spc="-1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85">
                <a:solidFill>
                  <a:srgbClr val="1E1916"/>
                </a:solidFill>
                <a:latin typeface="Arial MT"/>
                <a:cs typeface="Arial MT"/>
              </a:rPr>
              <a:t>Erval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Seco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30">
                <a:solidFill>
                  <a:srgbClr val="1E1916"/>
                </a:solidFill>
                <a:latin typeface="Arial MT"/>
                <a:cs typeface="Arial MT"/>
              </a:rPr>
              <a:t>RS</a:t>
            </a:r>
            <a:endParaRPr sz="1000">
              <a:latin typeface="Arial MT"/>
              <a:cs typeface="Arial MT"/>
            </a:endParaRPr>
          </a:p>
        </p:txBody>
      </p:sp>
      <p:pic>
        <p:nvPicPr>
          <p:cNvPr id="26" name="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781360" y="1442131"/>
            <a:ext cx="3067301" cy="1766958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3789885" y="3165599"/>
            <a:ext cx="3084195" cy="23495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 marL="505459">
              <a:lnSpc>
                <a:spcPts val="1175"/>
              </a:lnSpc>
            </a:pP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Durante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0">
                <a:solidFill>
                  <a:srgbClr val="1E1916"/>
                </a:solidFill>
                <a:latin typeface="Arial MT"/>
                <a:cs typeface="Arial MT"/>
              </a:rPr>
              <a:t>encontro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formação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Gt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Gênero</a:t>
            </a:r>
            <a:endParaRPr sz="1000">
              <a:latin typeface="Arial MT"/>
              <a:cs typeface="Arial MT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0" y="9409434"/>
            <a:ext cx="7560309" cy="1282700"/>
            <a:chOff x="0" y="9409434"/>
            <a:chExt cx="7560309" cy="1282700"/>
          </a:xfrm>
        </p:grpSpPr>
        <p:sp>
          <p:nvSpPr>
            <p:cNvPr id="29" name="object 29"/>
            <p:cNvSpPr/>
            <p:nvPr/>
          </p:nvSpPr>
          <p:spPr>
            <a:xfrm>
              <a:off x="0" y="9409434"/>
              <a:ext cx="7560309" cy="1282700"/>
            </a:xfrm>
            <a:custGeom>
              <a:avLst/>
              <a:gdLst/>
              <a:ahLst/>
              <a:cxnLst/>
              <a:rect l="l" t="t" r="r" b="b"/>
              <a:pathLst>
                <a:path w="7560309" h="1282700">
                  <a:moveTo>
                    <a:pt x="0" y="1282565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1282565"/>
                  </a:lnTo>
                  <a:lnTo>
                    <a:pt x="0" y="1282565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9498" y="9520247"/>
              <a:ext cx="1445352" cy="108401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86834" y="9505385"/>
              <a:ext cx="1404133" cy="105310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13929" y="9493418"/>
              <a:ext cx="1396402" cy="104730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32963" y="9497444"/>
              <a:ext cx="769888" cy="102652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19219" y="9498618"/>
              <a:ext cx="1753146" cy="1105639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18026" y="10485756"/>
              <a:ext cx="7297420" cy="149860"/>
            </a:xfrm>
            <a:custGeom>
              <a:avLst/>
              <a:gdLst/>
              <a:ahLst/>
              <a:cxnLst/>
              <a:rect l="l" t="t" r="r" b="b"/>
              <a:pathLst>
                <a:path w="7297420" h="149859">
                  <a:moveTo>
                    <a:pt x="7297224" y="0"/>
                  </a:moveTo>
                  <a:lnTo>
                    <a:pt x="0" y="0"/>
                  </a:lnTo>
                  <a:lnTo>
                    <a:pt x="0" y="149256"/>
                  </a:lnTo>
                  <a:lnTo>
                    <a:pt x="7297224" y="149256"/>
                  </a:lnTo>
                  <a:lnTo>
                    <a:pt x="72972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111542" y="10469588"/>
            <a:ext cx="73107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Crianças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presentes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Interagindo:</a:t>
            </a:r>
            <a:r>
              <a:rPr dirty="0" sz="80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1.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10">
                <a:solidFill>
                  <a:srgbClr val="1E1916"/>
                </a:solidFill>
                <a:latin typeface="Arial MT"/>
                <a:cs typeface="Arial MT"/>
              </a:rPr>
              <a:t>Em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viveiro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90">
                <a:solidFill>
                  <a:srgbClr val="1E1916"/>
                </a:solidFill>
                <a:latin typeface="Arial MT"/>
                <a:cs typeface="Arial MT"/>
              </a:rPr>
              <a:t>mudas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na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Cooperafloresta;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2.</a:t>
            </a:r>
            <a:r>
              <a:rPr dirty="0" sz="80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Plantio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pinhão-</a:t>
            </a:r>
            <a:r>
              <a:rPr dirty="0" sz="80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Cafuzos;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3.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Recomp.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mata</a:t>
            </a:r>
            <a:r>
              <a:rPr dirty="0" sz="80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ciliar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Aopa/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Ctba;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4.Pomar</a:t>
            </a:r>
            <a:r>
              <a:rPr dirty="0" sz="80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no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Sudoeste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PR;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5.</a:t>
            </a:r>
            <a:r>
              <a:rPr dirty="0" sz="80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Morango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Curitiba/PR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577" y="0"/>
            <a:ext cx="7561580" cy="247015"/>
            <a:chOff x="-1577" y="0"/>
            <a:chExt cx="7561580" cy="247015"/>
          </a:xfrm>
        </p:grpSpPr>
        <p:sp>
          <p:nvSpPr>
            <p:cNvPr id="3" name="object 3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41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17691" y="264480"/>
            <a:ext cx="423524" cy="44594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33091" y="628368"/>
            <a:ext cx="6501130" cy="8781415"/>
            <a:chOff x="533091" y="628368"/>
            <a:chExt cx="6501130" cy="8781415"/>
          </a:xfrm>
        </p:grpSpPr>
        <p:sp>
          <p:nvSpPr>
            <p:cNvPr id="9" name="object 9"/>
            <p:cNvSpPr/>
            <p:nvPr/>
          </p:nvSpPr>
          <p:spPr>
            <a:xfrm>
              <a:off x="3437873" y="628368"/>
              <a:ext cx="965835" cy="31750"/>
            </a:xfrm>
            <a:custGeom>
              <a:avLst/>
              <a:gdLst/>
              <a:ahLst/>
              <a:cxnLst/>
              <a:rect l="l" t="t" r="r" b="b"/>
              <a:pathLst>
                <a:path w="965835" h="31750">
                  <a:moveTo>
                    <a:pt x="0" y="31643"/>
                  </a:moveTo>
                  <a:lnTo>
                    <a:pt x="965588" y="31643"/>
                  </a:lnTo>
                  <a:lnTo>
                    <a:pt x="965588" y="0"/>
                  </a:lnTo>
                  <a:lnTo>
                    <a:pt x="0" y="0"/>
                  </a:lnTo>
                  <a:lnTo>
                    <a:pt x="0" y="31643"/>
                  </a:lnTo>
                  <a:close/>
                </a:path>
              </a:pathLst>
            </a:custGeom>
            <a:solidFill>
              <a:srgbClr val="7CBC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44244" y="1196550"/>
              <a:ext cx="6489700" cy="78105"/>
            </a:xfrm>
            <a:custGeom>
              <a:avLst/>
              <a:gdLst/>
              <a:ahLst/>
              <a:cxnLst/>
              <a:rect l="l" t="t" r="r" b="b"/>
              <a:pathLst>
                <a:path w="6489700" h="78105">
                  <a:moveTo>
                    <a:pt x="0" y="78011"/>
                  </a:moveTo>
                  <a:lnTo>
                    <a:pt x="6489547" y="78011"/>
                  </a:lnTo>
                  <a:lnTo>
                    <a:pt x="6489547" y="0"/>
                  </a:lnTo>
                  <a:lnTo>
                    <a:pt x="0" y="0"/>
                  </a:lnTo>
                  <a:lnTo>
                    <a:pt x="0" y="78011"/>
                  </a:lnTo>
                  <a:close/>
                </a:path>
              </a:pathLst>
            </a:custGeom>
            <a:solidFill>
              <a:srgbClr val="B5D8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40637" y="761611"/>
              <a:ext cx="6491605" cy="434975"/>
            </a:xfrm>
            <a:custGeom>
              <a:avLst/>
              <a:gdLst/>
              <a:ahLst/>
              <a:cxnLst/>
              <a:rect l="l" t="t" r="r" b="b"/>
              <a:pathLst>
                <a:path w="6491605" h="434975">
                  <a:moveTo>
                    <a:pt x="0" y="434938"/>
                  </a:moveTo>
                  <a:lnTo>
                    <a:pt x="6491349" y="434938"/>
                  </a:lnTo>
                  <a:lnTo>
                    <a:pt x="6491349" y="0"/>
                  </a:lnTo>
                  <a:lnTo>
                    <a:pt x="0" y="0"/>
                  </a:lnTo>
                  <a:lnTo>
                    <a:pt x="0" y="434938"/>
                  </a:lnTo>
                  <a:close/>
                </a:path>
              </a:pathLst>
            </a:custGeom>
            <a:solidFill>
              <a:srgbClr val="E5EFD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38833" y="660012"/>
              <a:ext cx="6495415" cy="101600"/>
            </a:xfrm>
            <a:custGeom>
              <a:avLst/>
              <a:gdLst/>
              <a:ahLst/>
              <a:cxnLst/>
              <a:rect l="l" t="t" r="r" b="b"/>
              <a:pathLst>
                <a:path w="6495415" h="101600">
                  <a:moveTo>
                    <a:pt x="0" y="101598"/>
                  </a:moveTo>
                  <a:lnTo>
                    <a:pt x="6494959" y="101598"/>
                  </a:lnTo>
                  <a:lnTo>
                    <a:pt x="6494959" y="0"/>
                  </a:lnTo>
                  <a:lnTo>
                    <a:pt x="0" y="0"/>
                  </a:lnTo>
                  <a:lnTo>
                    <a:pt x="0" y="101598"/>
                  </a:lnTo>
                  <a:close/>
                </a:path>
              </a:pathLst>
            </a:custGeom>
            <a:solidFill>
              <a:srgbClr val="B5D8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33091" y="1274561"/>
              <a:ext cx="6494145" cy="8134984"/>
            </a:xfrm>
            <a:custGeom>
              <a:avLst/>
              <a:gdLst/>
              <a:ahLst/>
              <a:cxnLst/>
              <a:rect l="l" t="t" r="r" b="b"/>
              <a:pathLst>
                <a:path w="6494145" h="8134984">
                  <a:moveTo>
                    <a:pt x="6493640" y="0"/>
                  </a:moveTo>
                  <a:lnTo>
                    <a:pt x="0" y="0"/>
                  </a:lnTo>
                  <a:lnTo>
                    <a:pt x="0" y="8134873"/>
                  </a:lnTo>
                  <a:lnTo>
                    <a:pt x="6493640" y="8134873"/>
                  </a:lnTo>
                  <a:lnTo>
                    <a:pt x="6493640" y="0"/>
                  </a:lnTo>
                  <a:close/>
                </a:path>
              </a:pathLst>
            </a:custGeom>
            <a:solidFill>
              <a:srgbClr val="E5EFD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577317" y="1305072"/>
            <a:ext cx="2987040" cy="2631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0005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Diante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insustentabilidade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atual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modelo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desenvolvimento e a falta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perspectivas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especialmente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0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juventude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campo,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Movimento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Juventude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Agroecológica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desafia-se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construção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uma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nova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proposta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condições e espaço para permanência no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campo.</a:t>
            </a:r>
            <a:endParaRPr sz="1200">
              <a:latin typeface="Comic Sans MS"/>
              <a:cs typeface="Comic Sans MS"/>
            </a:endParaRPr>
          </a:p>
          <a:p>
            <a:pPr marL="412750">
              <a:lnSpc>
                <a:spcPct val="100000"/>
              </a:lnSpc>
              <a:spcBef>
                <a:spcPts val="1090"/>
              </a:spcBef>
            </a:pPr>
            <a:r>
              <a:rPr dirty="0" u="sng" sz="14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Objetivos</a:t>
            </a:r>
            <a:endParaRPr sz="1400">
              <a:latin typeface="Comic Sans MS"/>
              <a:cs typeface="Comic Sans MS"/>
            </a:endParaRPr>
          </a:p>
          <a:p>
            <a:pPr algn="just" marL="12700" marR="5080" indent="400050">
              <a:lnSpc>
                <a:spcPct val="116100"/>
              </a:lnSpc>
              <a:spcBef>
                <a:spcPts val="102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Articular a juventude agroecológica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Ecovida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Agroecologia;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95573" y="1305072"/>
            <a:ext cx="2987040" cy="2663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Criar novas referências práticas, 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exercitar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formas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coletivas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como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os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mutirões;</a:t>
            </a:r>
            <a:endParaRPr sz="1200">
              <a:latin typeface="Comic Sans MS"/>
              <a:cs typeface="Comic Sans MS"/>
            </a:endParaRPr>
          </a:p>
          <a:p>
            <a:pPr algn="just" marL="469900" marR="5080">
              <a:lnSpc>
                <a:spcPct val="186300"/>
              </a:lnSpc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Capacitar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agentes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multiplicadores;  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Elaborar</a:t>
            </a:r>
            <a:r>
              <a:rPr dirty="0" sz="12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materiais</a:t>
            </a:r>
            <a:r>
              <a:rPr dirty="0" sz="12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(técnicos,</a:t>
            </a:r>
            <a:endParaRPr sz="1200">
              <a:latin typeface="Comic Sans MS"/>
              <a:cs typeface="Comic Sans MS"/>
            </a:endParaRPr>
          </a:p>
          <a:p>
            <a:pPr algn="just" marL="12700">
              <a:lnSpc>
                <a:spcPct val="100000"/>
              </a:lnSpc>
              <a:spcBef>
                <a:spcPts val="229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informativos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formativos);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101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Fortalecer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valores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cultura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campo;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1010"/>
              </a:spcBef>
            </a:pPr>
            <a:r>
              <a:rPr dirty="0" sz="1200" spc="125">
                <a:solidFill>
                  <a:srgbClr val="1E1916"/>
                </a:solidFill>
                <a:latin typeface="Comic Sans MS"/>
                <a:cs typeface="Comic Sans MS"/>
              </a:rPr>
              <a:t>Organizar</a:t>
            </a:r>
            <a:r>
              <a:rPr dirty="0" sz="1200" spc="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25">
                <a:solidFill>
                  <a:srgbClr val="1E1916"/>
                </a:solidFill>
                <a:latin typeface="Comic Sans MS"/>
                <a:cs typeface="Comic Sans MS"/>
              </a:rPr>
              <a:t>projetos</a:t>
            </a:r>
            <a:r>
              <a:rPr dirty="0" sz="1200" spc="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200" spc="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juventude;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95442" y="4110182"/>
            <a:ext cx="2987040" cy="2453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4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Form</a:t>
            </a:r>
            <a:r>
              <a:rPr dirty="0" u="sng" sz="14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400" spc="-24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</a:t>
            </a:r>
            <a:r>
              <a:rPr dirty="0" u="sng" sz="14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400" spc="-24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4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organização</a:t>
            </a:r>
            <a:endParaRPr sz="1400">
              <a:latin typeface="Comic Sans MS"/>
              <a:cs typeface="Comic Sans MS"/>
            </a:endParaRPr>
          </a:p>
          <a:p>
            <a:pPr marL="12700" marR="5080" indent="457200">
              <a:lnSpc>
                <a:spcPct val="116100"/>
              </a:lnSpc>
              <a:spcBef>
                <a:spcPts val="103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Organização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grupos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jovens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em  cada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núcleo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Rede;</a:t>
            </a:r>
            <a:endParaRPr sz="1200">
              <a:latin typeface="Comic Sans MS"/>
              <a:cs typeface="Comic Sans MS"/>
            </a:endParaRPr>
          </a:p>
          <a:p>
            <a:pPr marL="12700" marR="5080" indent="457200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Coordenação</a:t>
            </a:r>
            <a:r>
              <a:rPr dirty="0" sz="1200" spc="2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2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juventude</a:t>
            </a:r>
            <a:r>
              <a:rPr dirty="0" sz="1200" spc="2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dentro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Ecovida;</a:t>
            </a:r>
            <a:endParaRPr sz="1200">
              <a:latin typeface="Comic Sans MS"/>
              <a:cs typeface="Comic Sans MS"/>
            </a:endParaRPr>
          </a:p>
          <a:p>
            <a:pPr marL="469900">
              <a:lnSpc>
                <a:spcPct val="100000"/>
              </a:lnSpc>
              <a:spcBef>
                <a:spcPts val="1245"/>
              </a:spcBef>
              <a:tabLst>
                <a:tab pos="1440815" algn="l"/>
                <a:tab pos="1741170" algn="l"/>
                <a:tab pos="2802890" algn="l"/>
              </a:tabLst>
            </a:pP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om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p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çã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oo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açã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	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Rede;</a:t>
            </a:r>
            <a:endParaRPr sz="1200">
              <a:latin typeface="Comic Sans MS"/>
              <a:cs typeface="Comic Sans MS"/>
            </a:endParaRPr>
          </a:p>
          <a:p>
            <a:pPr marL="12700" marR="5080" indent="457200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Realização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reuniões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encontros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periódicos.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7136" y="4039465"/>
            <a:ext cx="2987040" cy="2875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00050">
              <a:lnSpc>
                <a:spcPct val="116100"/>
              </a:lnSpc>
              <a:spcBef>
                <a:spcPts val="100"/>
              </a:spcBef>
            </a:pP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-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-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j</a:t>
            </a:r>
            <a:r>
              <a:rPr dirty="0" sz="12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200" spc="-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v</a:t>
            </a:r>
            <a:r>
              <a:rPr dirty="0" sz="12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-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200" spc="-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-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-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protagonista na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construção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um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novo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projeto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desenvolvimento;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00050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Criar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novas referências para 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juventude;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00050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Participar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construção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Rede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Ecovida;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00050">
              <a:lnSpc>
                <a:spcPct val="116100"/>
              </a:lnSpc>
              <a:spcBef>
                <a:spcPts val="101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Participar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articular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outros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espaços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movimentos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sociais.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00050">
              <a:lnSpc>
                <a:spcPct val="116100"/>
              </a:lnSpc>
              <a:spcBef>
                <a:spcPts val="1010"/>
              </a:spcBef>
            </a:pPr>
            <a:r>
              <a:rPr dirty="0" sz="1200" spc="114">
                <a:solidFill>
                  <a:srgbClr val="1E1916"/>
                </a:solidFill>
                <a:latin typeface="Comic Sans MS"/>
                <a:cs typeface="Comic Sans MS"/>
              </a:rPr>
              <a:t>Conscientizar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10">
                <a:solidFill>
                  <a:srgbClr val="1E1916"/>
                </a:solidFill>
                <a:latin typeface="Comic Sans MS"/>
                <a:cs typeface="Comic Sans MS"/>
              </a:rPr>
              <a:t>capacitar</a:t>
            </a:r>
            <a:r>
              <a:rPr dirty="0" sz="1200" spc="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juventude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campo;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7118" y="7046938"/>
            <a:ext cx="2987040" cy="20802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1275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Manuter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juventude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campo;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00050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Criar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espaços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dinâmicas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interação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juventude - “de jovem para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jovem”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(reuniões,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encontros,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oficinas,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grupos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eletrônicos,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cursos,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etc.);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00050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Organizar a juventude dentro dos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núcleos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regionais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Rede;</a:t>
            </a:r>
            <a:endParaRPr sz="1200">
              <a:latin typeface="Comic Sans MS"/>
              <a:cs typeface="Comic Sans MS"/>
            </a:endParaRPr>
          </a:p>
          <a:p>
            <a:pPr marL="412750">
              <a:lnSpc>
                <a:spcPct val="100000"/>
              </a:lnSpc>
              <a:spcBef>
                <a:spcPts val="124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Trocar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experiências;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0" y="1387086"/>
            <a:ext cx="7560309" cy="9305290"/>
            <a:chOff x="0" y="1387086"/>
            <a:chExt cx="7560309" cy="9305290"/>
          </a:xfrm>
        </p:grpSpPr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0240" y="3568377"/>
              <a:ext cx="250816" cy="11099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0240" y="4121509"/>
              <a:ext cx="250816" cy="11099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0240" y="4887011"/>
              <a:ext cx="250816" cy="11099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0240" y="5440143"/>
              <a:ext cx="250816" cy="11099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0240" y="5993276"/>
              <a:ext cx="250816" cy="11099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0240" y="6546409"/>
              <a:ext cx="250816" cy="11099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0240" y="7099541"/>
              <a:ext cx="250816" cy="11099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0240" y="7440306"/>
              <a:ext cx="250816" cy="11099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0240" y="8418175"/>
              <a:ext cx="250816" cy="11099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0240" y="8971308"/>
              <a:ext cx="250816" cy="11099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08509" y="1387086"/>
              <a:ext cx="250816" cy="11099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08509" y="2152588"/>
              <a:ext cx="250816" cy="11099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08509" y="2493353"/>
              <a:ext cx="250816" cy="11099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08509" y="3046485"/>
              <a:ext cx="250816" cy="11099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08509" y="3599618"/>
              <a:ext cx="250816" cy="110991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08509" y="4536319"/>
              <a:ext cx="250816" cy="11099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08509" y="5089452"/>
              <a:ext cx="250816" cy="11099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08509" y="5642586"/>
              <a:ext cx="250816" cy="110991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08509" y="6195717"/>
              <a:ext cx="250816" cy="110992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0" y="9409434"/>
              <a:ext cx="7560309" cy="1282700"/>
            </a:xfrm>
            <a:custGeom>
              <a:avLst/>
              <a:gdLst/>
              <a:ahLst/>
              <a:cxnLst/>
              <a:rect l="l" t="t" r="r" b="b"/>
              <a:pathLst>
                <a:path w="7560309" h="1282700">
                  <a:moveTo>
                    <a:pt x="0" y="1282565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1282565"/>
                  </a:lnTo>
                  <a:lnTo>
                    <a:pt x="0" y="1282565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66628" y="9498514"/>
              <a:ext cx="1914610" cy="108041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52175" y="6708326"/>
              <a:ext cx="3171563" cy="237867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54237" y="9502404"/>
              <a:ext cx="1667739" cy="109305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80597" y="9507844"/>
              <a:ext cx="1383059" cy="94337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83881" y="9505756"/>
              <a:ext cx="1828022" cy="1038579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3647879" y="10461999"/>
              <a:ext cx="3733800" cy="149860"/>
            </a:xfrm>
            <a:custGeom>
              <a:avLst/>
              <a:gdLst/>
              <a:ahLst/>
              <a:cxnLst/>
              <a:rect l="l" t="t" r="r" b="b"/>
              <a:pathLst>
                <a:path w="3733800" h="149859">
                  <a:moveTo>
                    <a:pt x="3733359" y="0"/>
                  </a:moveTo>
                  <a:lnTo>
                    <a:pt x="0" y="0"/>
                  </a:lnTo>
                  <a:lnTo>
                    <a:pt x="0" y="149256"/>
                  </a:lnTo>
                  <a:lnTo>
                    <a:pt x="3733359" y="149256"/>
                  </a:lnTo>
                  <a:lnTo>
                    <a:pt x="37333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/>
          <p:cNvSpPr txBox="1"/>
          <p:nvPr/>
        </p:nvSpPr>
        <p:spPr>
          <a:xfrm>
            <a:off x="1984288" y="387578"/>
            <a:ext cx="3608070" cy="68516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algn="ctr" marL="264160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dirty="0" sz="1400" spc="-5" b="1">
                <a:solidFill>
                  <a:srgbClr val="211B18"/>
                </a:solidFill>
                <a:latin typeface="Comic Sans MS"/>
                <a:cs typeface="Comic Sans MS"/>
              </a:rPr>
              <a:t>O</a:t>
            </a:r>
            <a:r>
              <a:rPr dirty="0" sz="1400" spc="-15" b="1">
                <a:solidFill>
                  <a:srgbClr val="211B18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211B18"/>
                </a:solidFill>
                <a:latin typeface="Comic Sans MS"/>
                <a:cs typeface="Comic Sans MS"/>
              </a:rPr>
              <a:t>Movimento</a:t>
            </a:r>
            <a:r>
              <a:rPr dirty="0" sz="1400" spc="-10" b="1">
                <a:solidFill>
                  <a:srgbClr val="211B18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211B18"/>
                </a:solidFill>
                <a:latin typeface="Comic Sans MS"/>
                <a:cs typeface="Comic Sans MS"/>
              </a:rPr>
              <a:t>da</a:t>
            </a:r>
            <a:r>
              <a:rPr dirty="0" sz="1400" spc="-10" b="1">
                <a:solidFill>
                  <a:srgbClr val="211B18"/>
                </a:solidFill>
                <a:latin typeface="Comic Sans MS"/>
                <a:cs typeface="Comic Sans MS"/>
              </a:rPr>
              <a:t> </a:t>
            </a:r>
            <a:r>
              <a:rPr dirty="0" sz="1400" spc="-5" b="1">
                <a:solidFill>
                  <a:srgbClr val="211B18"/>
                </a:solidFill>
                <a:latin typeface="Comic Sans MS"/>
                <a:cs typeface="Comic Sans MS"/>
              </a:rPr>
              <a:t>Juventude</a:t>
            </a:r>
            <a:r>
              <a:rPr dirty="0" sz="1400" spc="-15" b="1">
                <a:solidFill>
                  <a:srgbClr val="211B18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211B18"/>
                </a:solidFill>
                <a:latin typeface="Comic Sans MS"/>
                <a:cs typeface="Comic Sans MS"/>
              </a:rPr>
              <a:t>Agroecológica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269957" y="10445832"/>
            <a:ext cx="248920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Juventude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9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em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curso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permacultura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Pirenópolis/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Goiás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169456" y="10446160"/>
            <a:ext cx="3342640" cy="149860"/>
          </a:xfrm>
          <a:custGeom>
            <a:avLst/>
            <a:gdLst/>
            <a:ahLst/>
            <a:cxnLst/>
            <a:rect l="l" t="t" r="r" b="b"/>
            <a:pathLst>
              <a:path w="3342640" h="149859">
                <a:moveTo>
                  <a:pt x="3342448" y="0"/>
                </a:moveTo>
                <a:lnTo>
                  <a:pt x="0" y="0"/>
                </a:lnTo>
                <a:lnTo>
                  <a:pt x="0" y="149255"/>
                </a:lnTo>
                <a:lnTo>
                  <a:pt x="3342448" y="149255"/>
                </a:lnTo>
                <a:lnTo>
                  <a:pt x="33424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653991" y="10429991"/>
            <a:ext cx="237363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Educação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ambiental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crianças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região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metropolitana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Curitiba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731162" y="9073615"/>
            <a:ext cx="3220720" cy="22161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 marL="69850">
              <a:lnSpc>
                <a:spcPts val="1175"/>
              </a:lnSpc>
            </a:pP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Juventude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1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30">
                <a:solidFill>
                  <a:srgbClr val="1E1916"/>
                </a:solidFill>
                <a:latin typeface="Arial MT"/>
                <a:cs typeface="Arial MT"/>
              </a:rPr>
              <a:t>em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0">
                <a:solidFill>
                  <a:srgbClr val="1E1916"/>
                </a:solidFill>
                <a:latin typeface="Arial MT"/>
                <a:cs typeface="Arial MT"/>
              </a:rPr>
              <a:t>curso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0">
                <a:solidFill>
                  <a:srgbClr val="1E1916"/>
                </a:solidFill>
                <a:latin typeface="Arial MT"/>
                <a:cs typeface="Arial MT"/>
              </a:rPr>
              <a:t>permacultura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6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80">
                <a:solidFill>
                  <a:srgbClr val="1E1916"/>
                </a:solidFill>
                <a:latin typeface="Arial MT"/>
                <a:cs typeface="Arial MT"/>
              </a:rPr>
              <a:t>Pirenópolis/</a:t>
            </a:r>
            <a:r>
              <a:rPr dirty="0" sz="1000" spc="-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Goiás</a:t>
            </a:r>
            <a:endParaRPr sz="1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448" y="4813930"/>
            <a:ext cx="2964180" cy="4538345"/>
          </a:xfrm>
          <a:prstGeom prst="rect">
            <a:avLst/>
          </a:prstGeom>
          <a:ln w="3175">
            <a:solidFill>
              <a:srgbClr val="51B24C"/>
            </a:solidFill>
          </a:ln>
        </p:spPr>
        <p:txBody>
          <a:bodyPr wrap="square" lIns="0" tIns="45085" rIns="0" bIns="0" rtlCol="0" vert="horz">
            <a:spAutoFit/>
          </a:bodyPr>
          <a:lstStyle/>
          <a:p>
            <a:pPr algn="ctr" marL="188595" marR="180975" indent="-635">
              <a:lnSpc>
                <a:spcPct val="116100"/>
              </a:lnSpc>
              <a:spcBef>
                <a:spcPts val="355"/>
              </a:spcBef>
            </a:pPr>
            <a:r>
              <a:rPr dirty="0" u="sng" sz="10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RE-SIGNIFICAÇÃO DO CAMPO E </a:t>
            </a:r>
            <a:r>
              <a:rPr dirty="0" u="sng" sz="10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NOVO </a:t>
            </a:r>
            <a:r>
              <a:rPr dirty="0" sz="10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0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PAPEL DA AGRICULTURA FAMILIAR E </a:t>
            </a:r>
            <a:r>
              <a:rPr dirty="0" sz="10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0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CAMPONESA</a:t>
            </a:r>
            <a:r>
              <a:rPr dirty="0" u="sng" sz="1000" spc="-4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0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NO</a:t>
            </a:r>
            <a:r>
              <a:rPr dirty="0" u="sng" sz="1000" spc="-4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0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DEDESENVOLVIMENTO</a:t>
            </a:r>
            <a:endParaRPr sz="1000">
              <a:latin typeface="Comic Sans MS"/>
              <a:cs typeface="Comic Sans MS"/>
            </a:endParaRPr>
          </a:p>
          <a:p>
            <a:pPr algn="just" marL="56515" marR="48895" indent="357505">
              <a:lnSpc>
                <a:spcPct val="116100"/>
              </a:lnSpc>
              <a:spcBef>
                <a:spcPts val="715"/>
              </a:spcBef>
            </a:pPr>
            <a:r>
              <a:rPr dirty="0" u="sng" sz="11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100" spc="-4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1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campo</a:t>
            </a:r>
            <a:r>
              <a:rPr dirty="0" u="sng" sz="1100" spc="-4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1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como</a:t>
            </a:r>
            <a:r>
              <a:rPr dirty="0" u="sng" sz="1100" spc="-4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1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produtor</a:t>
            </a:r>
            <a:r>
              <a:rPr dirty="0" u="sng" sz="1100" spc="-4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1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de</a:t>
            </a:r>
            <a:r>
              <a:rPr dirty="0" u="sng" sz="1100" spc="-4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1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alimentos </a:t>
            </a:r>
            <a:r>
              <a:rPr dirty="0" sz="1100" spc="-46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soberania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segurança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alimentar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através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abastecimento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local,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regional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...</a:t>
            </a:r>
            <a:endParaRPr sz="1100">
              <a:latin typeface="Comic Sans MS"/>
              <a:cs typeface="Comic Sans MS"/>
            </a:endParaRPr>
          </a:p>
          <a:p>
            <a:pPr marL="56515" marR="49530" indent="352425">
              <a:lnSpc>
                <a:spcPct val="116100"/>
              </a:lnSpc>
              <a:spcBef>
                <a:spcPts val="715"/>
              </a:spcBef>
            </a:pPr>
            <a:r>
              <a:rPr dirty="0" u="sng" sz="11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100" spc="-6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1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campo</a:t>
            </a:r>
            <a:r>
              <a:rPr dirty="0" u="sng" sz="1100" spc="-5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1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como</a:t>
            </a:r>
            <a:r>
              <a:rPr dirty="0" u="sng" sz="1100" spc="-6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1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gerador</a:t>
            </a:r>
            <a:r>
              <a:rPr dirty="0" u="sng" sz="1100" spc="-6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1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de</a:t>
            </a:r>
            <a:r>
              <a:rPr dirty="0" u="sng" sz="1100" spc="-5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1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trabalho</a:t>
            </a:r>
            <a:r>
              <a:rPr dirty="0" u="sng" sz="1100" spc="-6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1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 </a:t>
            </a:r>
            <a:r>
              <a:rPr dirty="0" sz="1100" spc="-459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1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renda</a:t>
            </a:r>
            <a:endParaRPr sz="1100">
              <a:latin typeface="Comic Sans MS"/>
              <a:cs typeface="Comic Sans MS"/>
            </a:endParaRPr>
          </a:p>
          <a:p>
            <a:pPr marL="329565">
              <a:lnSpc>
                <a:spcPct val="100000"/>
              </a:lnSpc>
              <a:spcBef>
                <a:spcPts val="935"/>
              </a:spcBef>
            </a:pP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1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agricultura</a:t>
            </a:r>
            <a:r>
              <a:rPr dirty="0" sz="11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familiar</a:t>
            </a:r>
            <a:r>
              <a:rPr dirty="0" sz="11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1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camponesa</a:t>
            </a:r>
            <a:r>
              <a:rPr dirty="0" sz="11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como</a:t>
            </a:r>
            <a:endParaRPr sz="1100">
              <a:latin typeface="Comic Sans MS"/>
              <a:cs typeface="Comic Sans MS"/>
            </a:endParaRPr>
          </a:p>
          <a:p>
            <a:pPr marL="56515">
              <a:lnSpc>
                <a:spcPct val="100000"/>
              </a:lnSpc>
              <a:spcBef>
                <a:spcPts val="210"/>
              </a:spcBef>
            </a:pPr>
            <a:r>
              <a:rPr dirty="0" u="sng" sz="11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guardi</a:t>
            </a:r>
            <a:r>
              <a:rPr dirty="0" u="sng" sz="11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ã</a:t>
            </a:r>
            <a:r>
              <a:rPr dirty="0" u="sng" sz="1100" spc="-19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1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</a:t>
            </a:r>
            <a:r>
              <a:rPr dirty="0" u="sng" sz="11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100" spc="-19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1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biodiversidade</a:t>
            </a:r>
            <a:endParaRPr sz="1100">
              <a:latin typeface="Comic Sans MS"/>
              <a:cs typeface="Comic Sans MS"/>
            </a:endParaRPr>
          </a:p>
          <a:p>
            <a:pPr algn="just" marL="56515" marR="48895" indent="338455">
              <a:lnSpc>
                <a:spcPct val="116100"/>
              </a:lnSpc>
              <a:spcBef>
                <a:spcPts val="720"/>
              </a:spcBef>
            </a:pP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Um campo</a:t>
            </a:r>
            <a:r>
              <a:rPr dirty="0" sz="1100" spc="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recuperador</a:t>
            </a:r>
            <a:r>
              <a:rPr dirty="0" sz="1100" spc="-6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100" spc="-6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conservador </a:t>
            </a:r>
            <a:r>
              <a:rPr dirty="0" sz="1100" spc="-46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 b="1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100" spc="-19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ambiente</a:t>
            </a:r>
            <a:endParaRPr sz="1100">
              <a:latin typeface="Comic Sans MS"/>
              <a:cs typeface="Comic Sans MS"/>
            </a:endParaRPr>
          </a:p>
          <a:p>
            <a:pPr algn="just" marL="56515" marR="49530" indent="339725">
              <a:lnSpc>
                <a:spcPct val="116100"/>
              </a:lnSpc>
              <a:spcBef>
                <a:spcPts val="720"/>
              </a:spcBef>
            </a:pP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O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campo como importante 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estimulador </a:t>
            </a:r>
            <a:r>
              <a:rPr dirty="0" sz="1100" spc="-46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100" spc="-19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economia</a:t>
            </a:r>
            <a:r>
              <a:rPr dirty="0" sz="1100" spc="-19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nos</a:t>
            </a:r>
            <a:r>
              <a:rPr dirty="0" sz="1100" spc="-19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territórios</a:t>
            </a:r>
            <a:endParaRPr sz="1100">
              <a:latin typeface="Comic Sans MS"/>
              <a:cs typeface="Comic Sans MS"/>
            </a:endParaRPr>
          </a:p>
          <a:p>
            <a:pPr algn="just" marL="56515" marR="48895" indent="379095">
              <a:lnSpc>
                <a:spcPct val="116100"/>
              </a:lnSpc>
              <a:spcBef>
                <a:spcPts val="720"/>
              </a:spcBef>
            </a:pP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Enfim, 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o campo </a:t>
            </a:r>
            <a:r>
              <a:rPr dirty="0" sz="1100" spc="-5" b="1">
                <a:solidFill>
                  <a:srgbClr val="1E1916"/>
                </a:solidFill>
                <a:latin typeface="Comic Sans MS"/>
                <a:cs typeface="Comic Sans MS"/>
              </a:rPr>
              <a:t>visto 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como espaço </a:t>
            </a:r>
            <a:r>
              <a:rPr dirty="0" sz="1100" spc="-5" b="1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100" spc="-46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modo </a:t>
            </a:r>
            <a:r>
              <a:rPr dirty="0" sz="1100" spc="-5" b="1">
                <a:solidFill>
                  <a:srgbClr val="1E1916"/>
                </a:solidFill>
                <a:latin typeface="Comic Sans MS"/>
                <a:cs typeface="Comic Sans MS"/>
              </a:rPr>
              <a:t>de vida -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onde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vive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 uma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parcela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significativa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população dos municípios -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onde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realiza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educação,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lazer,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saúde,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cultura,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transporte,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saneamento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básico, </a:t>
            </a:r>
            <a:r>
              <a:rPr dirty="0" sz="1100" spc="-3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etc...</a:t>
            </a:r>
            <a:endParaRPr sz="1100">
              <a:latin typeface="Comic Sans MS"/>
              <a:cs typeface="Comic Sans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0601" y="5539712"/>
            <a:ext cx="239702" cy="10608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0601" y="6215072"/>
            <a:ext cx="239702" cy="10608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0601" y="6695758"/>
            <a:ext cx="239702" cy="10608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0601" y="7176444"/>
            <a:ext cx="239702" cy="10608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0601" y="7657131"/>
            <a:ext cx="239702" cy="10608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0601" y="8137818"/>
            <a:ext cx="239702" cy="10608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879222" y="4872334"/>
            <a:ext cx="3161665" cy="4478655"/>
          </a:xfrm>
          <a:prstGeom prst="rect">
            <a:avLst/>
          </a:prstGeom>
          <a:ln w="3175">
            <a:solidFill>
              <a:srgbClr val="51B24C"/>
            </a:solidFill>
          </a:ln>
        </p:spPr>
        <p:txBody>
          <a:bodyPr wrap="square" lIns="0" tIns="45085" rIns="0" bIns="0" rtlCol="0" vert="horz">
            <a:spAutoFit/>
          </a:bodyPr>
          <a:lstStyle/>
          <a:p>
            <a:pPr algn="ctr" marL="234950" marR="227329">
              <a:lnSpc>
                <a:spcPct val="116100"/>
              </a:lnSpc>
              <a:spcBef>
                <a:spcPts val="355"/>
              </a:spcBef>
            </a:pPr>
            <a:r>
              <a:rPr dirty="0" u="sng" sz="10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CARACTERÍSTICAS</a:t>
            </a:r>
            <a:r>
              <a:rPr dirty="0" u="sng" sz="1000" spc="-3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0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PARA</a:t>
            </a:r>
            <a:r>
              <a:rPr dirty="0" u="sng" sz="1000" spc="-3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0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UMA</a:t>
            </a:r>
            <a:r>
              <a:rPr dirty="0" u="sng" sz="1000" spc="-3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0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CONDIÇÃO </a:t>
            </a:r>
            <a:r>
              <a:rPr dirty="0" sz="1000" spc="-2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0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SUSTENTÁVEL JUNTO AO CAMPO DA </a:t>
            </a:r>
            <a:r>
              <a:rPr dirty="0" sz="10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0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AGRICULTURA</a:t>
            </a:r>
            <a:r>
              <a:rPr dirty="0" u="sng" sz="1000" spc="-2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0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FAMILIAR</a:t>
            </a:r>
            <a:r>
              <a:rPr dirty="0" u="sng" sz="1000" spc="-1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0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000" spc="-1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0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CAMPONESA</a:t>
            </a:r>
            <a:endParaRPr sz="1000">
              <a:latin typeface="Comic Sans MS"/>
              <a:cs typeface="Comic Sans MS"/>
            </a:endParaRPr>
          </a:p>
          <a:p>
            <a:pPr algn="just" marL="56515" marR="48895" indent="440055">
              <a:lnSpc>
                <a:spcPct val="116100"/>
              </a:lnSpc>
              <a:spcBef>
                <a:spcPts val="715"/>
              </a:spcBef>
            </a:pP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Re-estabelecimento dos sistemas </a:t>
            </a:r>
            <a:r>
              <a:rPr dirty="0" sz="1100" spc="-5" b="1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produção</a:t>
            </a:r>
            <a:r>
              <a:rPr dirty="0" sz="1100" spc="-15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100" spc="-15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agricultura</a:t>
            </a:r>
            <a:r>
              <a:rPr dirty="0" sz="1100" spc="-15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familiar</a:t>
            </a:r>
            <a:r>
              <a:rPr dirty="0" sz="1100" spc="-15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 b="1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100" spc="-15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camponesa:  </a:t>
            </a:r>
            <a:r>
              <a:rPr dirty="0" sz="1100" spc="30">
                <a:solidFill>
                  <a:srgbClr val="1E1916"/>
                </a:solidFill>
                <a:latin typeface="Comic Sans MS"/>
                <a:cs typeface="Comic Sans MS"/>
              </a:rPr>
              <a:t>vizando</a:t>
            </a:r>
            <a:r>
              <a:rPr dirty="0" sz="11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30">
                <a:solidFill>
                  <a:srgbClr val="1E1916"/>
                </a:solidFill>
                <a:latin typeface="Comic Sans MS"/>
                <a:cs typeface="Comic Sans MS"/>
              </a:rPr>
              <a:t>adequação</a:t>
            </a:r>
            <a:r>
              <a:rPr dirty="0" sz="11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30">
                <a:solidFill>
                  <a:srgbClr val="1E1916"/>
                </a:solidFill>
                <a:latin typeface="Comic Sans MS"/>
                <a:cs typeface="Comic Sans MS"/>
              </a:rPr>
              <a:t>ambiental,</a:t>
            </a:r>
            <a:r>
              <a:rPr dirty="0" sz="11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30">
                <a:solidFill>
                  <a:srgbClr val="1E1916"/>
                </a:solidFill>
                <a:latin typeface="Comic Sans MS"/>
                <a:cs typeface="Comic Sans MS"/>
              </a:rPr>
              <a:t>cultural</a:t>
            </a:r>
            <a:r>
              <a:rPr dirty="0" sz="11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econômica</a:t>
            </a:r>
            <a:r>
              <a:rPr dirty="0" sz="11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local</a:t>
            </a:r>
            <a:r>
              <a:rPr dirty="0" sz="11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integração</a:t>
            </a:r>
            <a:r>
              <a:rPr dirty="0" sz="11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interação </a:t>
            </a:r>
            <a:r>
              <a:rPr dirty="0" sz="1100" spc="-3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complementar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entre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as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atividades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 -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melhor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aproveitamento</a:t>
            </a:r>
            <a:r>
              <a:rPr dirty="0" sz="11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1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mão</a:t>
            </a:r>
            <a:r>
              <a:rPr dirty="0" sz="11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1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obra</a:t>
            </a:r>
            <a:r>
              <a:rPr dirty="0" sz="11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1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diminuição</a:t>
            </a:r>
            <a:r>
              <a:rPr dirty="0" sz="11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dos  risco</a:t>
            </a:r>
            <a:r>
              <a:rPr dirty="0" sz="11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...</a:t>
            </a:r>
            <a:endParaRPr sz="1100">
              <a:latin typeface="Comic Sans MS"/>
              <a:cs typeface="Comic Sans MS"/>
            </a:endParaRPr>
          </a:p>
          <a:p>
            <a:pPr marL="356235">
              <a:lnSpc>
                <a:spcPct val="100000"/>
              </a:lnSpc>
              <a:spcBef>
                <a:spcPts val="930"/>
              </a:spcBef>
            </a:pP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Diversificação</a:t>
            </a:r>
            <a:r>
              <a:rPr dirty="0" sz="1100" spc="-19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100" spc="-19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produção</a:t>
            </a:r>
            <a:endParaRPr sz="1100">
              <a:latin typeface="Comic Sans MS"/>
              <a:cs typeface="Comic Sans MS"/>
            </a:endParaRPr>
          </a:p>
          <a:p>
            <a:pPr algn="just" marL="56515" marR="49530" indent="365125">
              <a:lnSpc>
                <a:spcPct val="116100"/>
              </a:lnSpc>
              <a:spcBef>
                <a:spcPts val="835"/>
              </a:spcBef>
            </a:pP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Produção para o autoconsumo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vizando a </a:t>
            </a:r>
            <a:r>
              <a:rPr dirty="0" sz="1100" spc="-3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qualidade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segurança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alimentar,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bem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como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estratégia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econômica</a:t>
            </a:r>
            <a:endParaRPr sz="1100">
              <a:latin typeface="Comic Sans MS"/>
              <a:cs typeface="Comic Sans MS"/>
            </a:endParaRPr>
          </a:p>
          <a:p>
            <a:pPr marL="356235">
              <a:lnSpc>
                <a:spcPct val="100000"/>
              </a:lnSpc>
              <a:spcBef>
                <a:spcPts val="1050"/>
              </a:spcBef>
            </a:pP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Trasição</a:t>
            </a:r>
            <a:r>
              <a:rPr dirty="0" sz="1100" spc="-19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100" spc="-19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100" spc="-19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agroecologia</a:t>
            </a:r>
            <a:endParaRPr sz="1100">
              <a:latin typeface="Comic Sans MS"/>
              <a:cs typeface="Comic Sans MS"/>
            </a:endParaRPr>
          </a:p>
          <a:p>
            <a:pPr algn="just" marL="56515" marR="49530" indent="344170">
              <a:lnSpc>
                <a:spcPct val="116100"/>
              </a:lnSpc>
              <a:spcBef>
                <a:spcPts val="835"/>
              </a:spcBef>
            </a:pP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Diminuição</a:t>
            </a:r>
            <a:r>
              <a:rPr dirty="0" sz="1100" spc="-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das</a:t>
            </a:r>
            <a:r>
              <a:rPr dirty="0" sz="1100" spc="-4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dependências</a:t>
            </a:r>
            <a:r>
              <a:rPr dirty="0" sz="1100" spc="-4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externas</a:t>
            </a:r>
            <a:r>
              <a:rPr dirty="0" sz="1100" spc="-4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 b="1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100" spc="-46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recomposição</a:t>
            </a:r>
            <a:r>
              <a:rPr dirty="0" sz="11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1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 b="1">
                <a:solidFill>
                  <a:srgbClr val="1E1916"/>
                </a:solidFill>
                <a:latin typeface="Comic Sans MS"/>
                <a:cs typeface="Comic Sans MS"/>
              </a:rPr>
              <a:t>fertilidade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 natural</a:t>
            </a:r>
            <a:r>
              <a:rPr dirty="0" sz="1100" spc="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dos </a:t>
            </a:r>
            <a:r>
              <a:rPr dirty="0" sz="1100" spc="5" b="1">
                <a:solidFill>
                  <a:srgbClr val="1E1916"/>
                </a:solidFill>
                <a:latin typeface="Comic Sans MS"/>
                <a:cs typeface="Comic Sans MS"/>
              </a:rPr>
              <a:t> sistemas</a:t>
            </a:r>
            <a:r>
              <a:rPr dirty="0" sz="1100" spc="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 b="1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1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aproveitamento</a:t>
            </a:r>
            <a:r>
              <a:rPr dirty="0" sz="11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dos</a:t>
            </a:r>
            <a:r>
              <a:rPr dirty="0" sz="11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recuros </a:t>
            </a:r>
            <a:r>
              <a:rPr dirty="0" sz="1100" spc="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internos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uso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 energias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renováveis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100" spc="-3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equilíbrio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energético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etc..</a:t>
            </a:r>
            <a:endParaRPr sz="1100">
              <a:latin typeface="Comic Sans MS"/>
              <a:cs typeface="Comic Sans MS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36377" y="5598115"/>
            <a:ext cx="239702" cy="10608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36377" y="7052169"/>
            <a:ext cx="239702" cy="10608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36377" y="7353028"/>
            <a:ext cx="239702" cy="106081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36377" y="8043235"/>
            <a:ext cx="239702" cy="10608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36377" y="8344094"/>
            <a:ext cx="239702" cy="106080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3484782" y="6361521"/>
            <a:ext cx="398145" cy="760730"/>
            <a:chOff x="3484782" y="6361521"/>
            <a:chExt cx="398145" cy="760730"/>
          </a:xfrm>
        </p:grpSpPr>
        <p:sp>
          <p:nvSpPr>
            <p:cNvPr id="16" name="object 16"/>
            <p:cNvSpPr/>
            <p:nvPr/>
          </p:nvSpPr>
          <p:spPr>
            <a:xfrm>
              <a:off x="3486153" y="6362892"/>
              <a:ext cx="395605" cy="757555"/>
            </a:xfrm>
            <a:custGeom>
              <a:avLst/>
              <a:gdLst/>
              <a:ahLst/>
              <a:cxnLst/>
              <a:rect l="l" t="t" r="r" b="b"/>
              <a:pathLst>
                <a:path w="395604" h="757554">
                  <a:moveTo>
                    <a:pt x="296395" y="0"/>
                  </a:moveTo>
                  <a:lnTo>
                    <a:pt x="296395" y="189363"/>
                  </a:lnTo>
                  <a:lnTo>
                    <a:pt x="98798" y="189363"/>
                  </a:lnTo>
                  <a:lnTo>
                    <a:pt x="98798" y="0"/>
                  </a:lnTo>
                  <a:lnTo>
                    <a:pt x="0" y="378726"/>
                  </a:lnTo>
                  <a:lnTo>
                    <a:pt x="98798" y="757453"/>
                  </a:lnTo>
                  <a:lnTo>
                    <a:pt x="98798" y="568090"/>
                  </a:lnTo>
                  <a:lnTo>
                    <a:pt x="296395" y="568090"/>
                  </a:lnTo>
                  <a:lnTo>
                    <a:pt x="296395" y="757453"/>
                  </a:lnTo>
                  <a:lnTo>
                    <a:pt x="395193" y="378726"/>
                  </a:lnTo>
                  <a:lnTo>
                    <a:pt x="296395" y="0"/>
                  </a:lnTo>
                  <a:close/>
                </a:path>
              </a:pathLst>
            </a:custGeom>
            <a:solidFill>
              <a:srgbClr val="F4F9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486153" y="6362892"/>
              <a:ext cx="395605" cy="757555"/>
            </a:xfrm>
            <a:custGeom>
              <a:avLst/>
              <a:gdLst/>
              <a:ahLst/>
              <a:cxnLst/>
              <a:rect l="l" t="t" r="r" b="b"/>
              <a:pathLst>
                <a:path w="395604" h="757554">
                  <a:moveTo>
                    <a:pt x="0" y="378726"/>
                  </a:moveTo>
                  <a:lnTo>
                    <a:pt x="98798" y="757453"/>
                  </a:lnTo>
                  <a:lnTo>
                    <a:pt x="98798" y="568090"/>
                  </a:lnTo>
                  <a:lnTo>
                    <a:pt x="296395" y="568090"/>
                  </a:lnTo>
                  <a:lnTo>
                    <a:pt x="296395" y="757453"/>
                  </a:lnTo>
                  <a:lnTo>
                    <a:pt x="395193" y="378726"/>
                  </a:lnTo>
                  <a:lnTo>
                    <a:pt x="296395" y="0"/>
                  </a:lnTo>
                  <a:lnTo>
                    <a:pt x="296395" y="189363"/>
                  </a:lnTo>
                  <a:lnTo>
                    <a:pt x="98798" y="189363"/>
                  </a:lnTo>
                  <a:lnTo>
                    <a:pt x="98798" y="0"/>
                  </a:lnTo>
                  <a:lnTo>
                    <a:pt x="0" y="378726"/>
                  </a:lnTo>
                  <a:close/>
                </a:path>
              </a:pathLst>
            </a:custGeom>
            <a:ln w="3175">
              <a:solidFill>
                <a:srgbClr val="14993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1748528" y="4371184"/>
            <a:ext cx="39395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200" spc="-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-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PROPOSTA</a:t>
            </a:r>
            <a:r>
              <a:rPr dirty="0" sz="1200" spc="-1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FUTURO</a:t>
            </a:r>
            <a:r>
              <a:rPr dirty="0" sz="1200" spc="-2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SUSTENTÁVEL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-1577" y="0"/>
            <a:ext cx="7561580" cy="247015"/>
            <a:chOff x="-1577" y="0"/>
            <a:chExt cx="7561580" cy="247015"/>
          </a:xfrm>
        </p:grpSpPr>
        <p:sp>
          <p:nvSpPr>
            <p:cNvPr id="20" name="object 20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42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01650" y="264480"/>
            <a:ext cx="423524" cy="445943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3415684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421832" y="628368"/>
            <a:ext cx="965835" cy="32384"/>
          </a:xfrm>
          <a:custGeom>
            <a:avLst/>
            <a:gdLst/>
            <a:ahLst/>
            <a:cxnLst/>
            <a:rect l="l" t="t" r="r" b="b"/>
            <a:pathLst>
              <a:path w="965835" h="32384">
                <a:moveTo>
                  <a:pt x="960076" y="0"/>
                </a:moveTo>
                <a:lnTo>
                  <a:pt x="12247" y="0"/>
                </a:lnTo>
                <a:lnTo>
                  <a:pt x="5511" y="0"/>
                </a:lnTo>
                <a:lnTo>
                  <a:pt x="0" y="7222"/>
                </a:lnTo>
                <a:lnTo>
                  <a:pt x="0" y="24879"/>
                </a:lnTo>
                <a:lnTo>
                  <a:pt x="5511" y="32097"/>
                </a:lnTo>
                <a:lnTo>
                  <a:pt x="960076" y="32097"/>
                </a:lnTo>
                <a:lnTo>
                  <a:pt x="965588" y="24879"/>
                </a:lnTo>
                <a:lnTo>
                  <a:pt x="965588" y="7222"/>
                </a:lnTo>
                <a:lnTo>
                  <a:pt x="960076" y="0"/>
                </a:lnTo>
                <a:close/>
              </a:path>
            </a:pathLst>
          </a:custGeom>
          <a:solidFill>
            <a:srgbClr val="7CBC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462819" y="340513"/>
            <a:ext cx="6804659" cy="574040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algn="ctr" marL="78740">
              <a:lnSpc>
                <a:spcPct val="100000"/>
              </a:lnSpc>
              <a:spcBef>
                <a:spcPts val="484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dirty="0" u="heavy" sz="1600" spc="3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VII</a:t>
            </a:r>
            <a:r>
              <a:rPr dirty="0" u="heavy" sz="1600" spc="2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600" spc="3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-</a:t>
            </a:r>
            <a:r>
              <a:rPr dirty="0" u="heavy" sz="1600" spc="2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600" spc="4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SOBRE</a:t>
            </a:r>
            <a:r>
              <a:rPr dirty="0" u="heavy" sz="1600" spc="2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600" spc="5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heavy" sz="1600" spc="2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600" spc="4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ESPAÇO</a:t>
            </a:r>
            <a:r>
              <a:rPr dirty="0" u="heavy" sz="1600" spc="2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600" spc="4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DE</a:t>
            </a:r>
            <a:r>
              <a:rPr dirty="0" u="heavy" sz="1600" spc="2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600" spc="4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ATUAÇÃO</a:t>
            </a:r>
            <a:r>
              <a:rPr dirty="0" u="heavy" sz="1600" spc="2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600" spc="4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EARTICULAÇÕES</a:t>
            </a:r>
            <a:r>
              <a:rPr dirty="0" u="heavy" sz="1600" spc="2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600" spc="4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DA</a:t>
            </a:r>
            <a:r>
              <a:rPr dirty="0" u="heavy" sz="1600" spc="2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600" spc="4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REDE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53239" y="4602365"/>
            <a:ext cx="6896100" cy="210820"/>
            <a:chOff x="453239" y="4602365"/>
            <a:chExt cx="6896100" cy="210820"/>
          </a:xfrm>
        </p:grpSpPr>
        <p:sp>
          <p:nvSpPr>
            <p:cNvPr id="28" name="object 28"/>
            <p:cNvSpPr/>
            <p:nvPr/>
          </p:nvSpPr>
          <p:spPr>
            <a:xfrm>
              <a:off x="459590" y="4608716"/>
              <a:ext cx="6883400" cy="198120"/>
            </a:xfrm>
            <a:custGeom>
              <a:avLst/>
              <a:gdLst/>
              <a:ahLst/>
              <a:cxnLst/>
              <a:rect l="l" t="t" r="r" b="b"/>
              <a:pathLst>
                <a:path w="6883400" h="198120">
                  <a:moveTo>
                    <a:pt x="3441477" y="0"/>
                  </a:moveTo>
                  <a:lnTo>
                    <a:pt x="3441477" y="49399"/>
                  </a:lnTo>
                  <a:lnTo>
                    <a:pt x="0" y="49399"/>
                  </a:lnTo>
                  <a:lnTo>
                    <a:pt x="0" y="148197"/>
                  </a:lnTo>
                  <a:lnTo>
                    <a:pt x="3441477" y="148197"/>
                  </a:lnTo>
                  <a:lnTo>
                    <a:pt x="3441477" y="197596"/>
                  </a:lnTo>
                  <a:lnTo>
                    <a:pt x="6882955" y="98798"/>
                  </a:lnTo>
                  <a:lnTo>
                    <a:pt x="3441477" y="0"/>
                  </a:lnTo>
                  <a:close/>
                </a:path>
              </a:pathLst>
            </a:custGeom>
            <a:solidFill>
              <a:srgbClr val="D8EAC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459590" y="4608716"/>
              <a:ext cx="6883400" cy="198120"/>
            </a:xfrm>
            <a:custGeom>
              <a:avLst/>
              <a:gdLst/>
              <a:ahLst/>
              <a:cxnLst/>
              <a:rect l="l" t="t" r="r" b="b"/>
              <a:pathLst>
                <a:path w="6883400" h="198120">
                  <a:moveTo>
                    <a:pt x="0" y="148197"/>
                  </a:moveTo>
                  <a:lnTo>
                    <a:pt x="3441477" y="148197"/>
                  </a:lnTo>
                  <a:lnTo>
                    <a:pt x="3441477" y="197596"/>
                  </a:lnTo>
                  <a:lnTo>
                    <a:pt x="6882955" y="98798"/>
                  </a:lnTo>
                  <a:lnTo>
                    <a:pt x="3441477" y="0"/>
                  </a:lnTo>
                  <a:lnTo>
                    <a:pt x="3441477" y="49399"/>
                  </a:lnTo>
                  <a:lnTo>
                    <a:pt x="0" y="49399"/>
                  </a:lnTo>
                  <a:lnTo>
                    <a:pt x="0" y="148197"/>
                  </a:lnTo>
                  <a:close/>
                </a:path>
              </a:pathLst>
            </a:custGeom>
            <a:ln w="12701">
              <a:solidFill>
                <a:srgbClr val="00703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537270" y="942599"/>
          <a:ext cx="6494145" cy="33642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96285"/>
                <a:gridCol w="3196590"/>
              </a:tblGrid>
              <a:tr h="10159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5D899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7208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u="heavy" sz="1400" spc="-5" b="1">
                          <a:solidFill>
                            <a:srgbClr val="00913F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O</a:t>
                      </a:r>
                      <a:r>
                        <a:rPr dirty="0" u="heavy" sz="1400" spc="-15" b="1">
                          <a:solidFill>
                            <a:srgbClr val="00913F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u="heavy" sz="1400" b="1">
                          <a:solidFill>
                            <a:srgbClr val="00913F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campo</a:t>
                      </a:r>
                      <a:r>
                        <a:rPr dirty="0" u="heavy" sz="1400" spc="-10" b="1">
                          <a:solidFill>
                            <a:srgbClr val="00913F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u="heavy" sz="1400" b="1">
                          <a:solidFill>
                            <a:srgbClr val="00913F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da</a:t>
                      </a:r>
                      <a:r>
                        <a:rPr dirty="0" u="heavy" sz="1400" spc="-15" b="1">
                          <a:solidFill>
                            <a:srgbClr val="00913F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u="heavy" sz="1400" b="1">
                          <a:solidFill>
                            <a:srgbClr val="00913F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agricultura</a:t>
                      </a:r>
                      <a:r>
                        <a:rPr dirty="0" u="heavy" sz="1400" spc="-10" b="1">
                          <a:solidFill>
                            <a:srgbClr val="00913F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u="heavy" sz="1400" b="1">
                          <a:solidFill>
                            <a:srgbClr val="00913F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familiar</a:t>
                      </a:r>
                      <a:r>
                        <a:rPr dirty="0" u="heavy" sz="1400" spc="-15" b="1">
                          <a:solidFill>
                            <a:srgbClr val="00913F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u="heavy" sz="1400" spc="-5" b="1">
                          <a:solidFill>
                            <a:srgbClr val="00913F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e</a:t>
                      </a:r>
                      <a:r>
                        <a:rPr dirty="0" u="heavy" sz="1400" spc="-10" b="1">
                          <a:solidFill>
                            <a:srgbClr val="00913F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u="heavy" sz="1400" b="1">
                          <a:solidFill>
                            <a:srgbClr val="00913F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camponesa</a:t>
                      </a:r>
                      <a:endParaRPr sz="1400">
                        <a:latin typeface="Comic Sans MS"/>
                        <a:cs typeface="Comic Sans MS"/>
                      </a:endParaRPr>
                    </a:p>
                  </a:txBody>
                  <a:tcPr marL="0" marR="0" marB="0" marT="89535">
                    <a:lnB w="76200">
                      <a:solidFill>
                        <a:srgbClr val="B5D899"/>
                      </a:solidFill>
                      <a:prstDash val="solid"/>
                    </a:lnB>
                    <a:solidFill>
                      <a:srgbClr val="E5EFD8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17873">
                <a:tc>
                  <a:txBody>
                    <a:bodyPr/>
                    <a:lstStyle/>
                    <a:p>
                      <a:pPr algn="r" marR="221615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200" spc="-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O</a:t>
                      </a:r>
                      <a:r>
                        <a:rPr dirty="0" sz="1200" spc="-1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espaço</a:t>
                      </a:r>
                      <a:r>
                        <a:rPr dirty="0" sz="1200" spc="484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spc="-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de</a:t>
                      </a:r>
                      <a:r>
                        <a:rPr dirty="0" sz="1200" spc="-1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atuação</a:t>
                      </a:r>
                      <a:r>
                        <a:rPr dirty="0" sz="1200" spc="-1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spc="-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da</a:t>
                      </a:r>
                      <a:r>
                        <a:rPr dirty="0" sz="1200" spc="-1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Rede</a:t>
                      </a:r>
                      <a:r>
                        <a:rPr dirty="0" sz="1200" spc="-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dá-se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109855">
                    <a:lnT w="76200">
                      <a:solidFill>
                        <a:srgbClr val="B5D899"/>
                      </a:solidFill>
                      <a:prstDash val="solid"/>
                    </a:lnT>
                    <a:solidFill>
                      <a:srgbClr val="E5EFD8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ts val="1385"/>
                        </a:lnSpc>
                        <a:spcBef>
                          <a:spcPts val="1015"/>
                        </a:spcBef>
                      </a:pP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verde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128905">
                    <a:lnT w="76200">
                      <a:solidFill>
                        <a:srgbClr val="B5D899"/>
                      </a:solidFill>
                      <a:prstDash val="solid"/>
                    </a:lnT>
                    <a:solidFill>
                      <a:srgbClr val="E5EFD8"/>
                    </a:solidFill>
                  </a:tcPr>
                </a:tc>
              </a:tr>
              <a:tr h="212361"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junto</a:t>
                      </a:r>
                      <a:r>
                        <a:rPr dirty="0" sz="1200" spc="23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ao</a:t>
                      </a:r>
                      <a:r>
                        <a:rPr dirty="0" sz="1200" spc="23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campo</a:t>
                      </a:r>
                      <a:r>
                        <a:rPr dirty="0" sz="1200" spc="23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spc="-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da</a:t>
                      </a:r>
                      <a:r>
                        <a:rPr dirty="0" sz="1200" spc="23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agricultura</a:t>
                      </a:r>
                      <a:r>
                        <a:rPr dirty="0" sz="1200" spc="23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familiar</a:t>
                      </a:r>
                      <a:r>
                        <a:rPr dirty="0" sz="1200" spc="23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e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4445">
                    <a:solidFill>
                      <a:srgbClr val="E5EFD8"/>
                    </a:solidFill>
                  </a:tcPr>
                </a:tc>
                <a:tc>
                  <a:txBody>
                    <a:bodyPr/>
                    <a:lstStyle/>
                    <a:p>
                      <a:pPr algn="r" marR="48895">
                        <a:lnSpc>
                          <a:spcPts val="1385"/>
                        </a:lnSpc>
                        <a:spcBef>
                          <a:spcPts val="185"/>
                        </a:spcBef>
                      </a:pP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Um</a:t>
                      </a:r>
                      <a:r>
                        <a:rPr dirty="0" sz="1200" spc="14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campo</a:t>
                      </a:r>
                      <a:r>
                        <a:rPr dirty="0" sz="1200" spc="15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que</a:t>
                      </a:r>
                      <a:r>
                        <a:rPr dirty="0" sz="1200" spc="15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não</a:t>
                      </a:r>
                      <a:r>
                        <a:rPr dirty="0" sz="1200" spc="15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pode</a:t>
                      </a:r>
                      <a:r>
                        <a:rPr dirty="0" sz="1200" spc="15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ser</a:t>
                      </a:r>
                      <a:r>
                        <a:rPr dirty="0" sz="1200" spc="15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spc="-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visto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23495">
                    <a:solidFill>
                      <a:srgbClr val="E5EFD8"/>
                    </a:solidFill>
                  </a:tcPr>
                </a:tc>
              </a:tr>
              <a:tr h="212364"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5"/>
                        </a:spcBef>
                        <a:tabLst>
                          <a:tab pos="1029335" algn="l"/>
                          <a:tab pos="2171065" algn="l"/>
                          <a:tab pos="2395220" algn="l"/>
                        </a:tabLst>
                      </a:pPr>
                      <a:r>
                        <a:rPr dirty="0" sz="1200" spc="2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camponesa,	consumidores	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e	</a:t>
                      </a:r>
                      <a:r>
                        <a:rPr dirty="0" sz="1200" spc="2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pequenos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4445">
                    <a:solidFill>
                      <a:srgbClr val="E5EFD8"/>
                    </a:solidFill>
                  </a:tcPr>
                </a:tc>
                <a:tc>
                  <a:txBody>
                    <a:bodyPr/>
                    <a:lstStyle/>
                    <a:p>
                      <a:pPr algn="r" marR="48895">
                        <a:lnSpc>
                          <a:spcPts val="1385"/>
                        </a:lnSpc>
                        <a:spcBef>
                          <a:spcPts val="185"/>
                        </a:spcBef>
                        <a:tabLst>
                          <a:tab pos="657860" algn="l"/>
                          <a:tab pos="1182370" algn="l"/>
                          <a:tab pos="1841500" algn="l"/>
                          <a:tab pos="2166620" algn="l"/>
                        </a:tabLst>
                      </a:pPr>
                      <a:r>
                        <a:rPr dirty="0" sz="1200" spc="5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apenas	</a:t>
                      </a:r>
                      <a:r>
                        <a:rPr dirty="0" sz="1200" spc="4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como	</a:t>
                      </a:r>
                      <a:r>
                        <a:rPr dirty="0" sz="1200" spc="5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espaço	</a:t>
                      </a:r>
                      <a:r>
                        <a:rPr dirty="0" sz="1200" spc="2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de	</a:t>
                      </a:r>
                      <a:r>
                        <a:rPr dirty="0" sz="1200" spc="5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produção,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23495">
                    <a:solidFill>
                      <a:srgbClr val="E5EFD8"/>
                    </a:solidFill>
                  </a:tcPr>
                </a:tc>
              </a:tr>
              <a:tr h="212361"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distribuidores</a:t>
                      </a:r>
                      <a:r>
                        <a:rPr dirty="0" sz="1200" spc="-14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de</a:t>
                      </a:r>
                      <a:r>
                        <a:rPr dirty="0" sz="1200" spc="-14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produtos</a:t>
                      </a:r>
                      <a:r>
                        <a:rPr dirty="0" sz="1200" spc="-14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agroecológicos.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4445">
                    <a:solidFill>
                      <a:srgbClr val="E5EFD8"/>
                    </a:solidFill>
                  </a:tcPr>
                </a:tc>
                <a:tc>
                  <a:txBody>
                    <a:bodyPr/>
                    <a:lstStyle/>
                    <a:p>
                      <a:pPr algn="r" marR="48895">
                        <a:lnSpc>
                          <a:spcPts val="1385"/>
                        </a:lnSpc>
                        <a:spcBef>
                          <a:spcPts val="185"/>
                        </a:spcBef>
                        <a:tabLst>
                          <a:tab pos="988060" algn="l"/>
                          <a:tab pos="1308100" algn="l"/>
                          <a:tab pos="2027555" algn="l"/>
                          <a:tab pos="2584450" algn="l"/>
                        </a:tabLst>
                      </a:pPr>
                      <a:r>
                        <a:rPr dirty="0" sz="1200" spc="3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fornecedor	</a:t>
                      </a:r>
                      <a:r>
                        <a:rPr dirty="0" sz="1200" spc="1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de	</a:t>
                      </a:r>
                      <a:r>
                        <a:rPr dirty="0" sz="1200" spc="3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matéria	prima	para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23495">
                    <a:solidFill>
                      <a:srgbClr val="E5EFD8"/>
                    </a:solidFill>
                  </a:tcPr>
                </a:tc>
              </a:tr>
              <a:tr h="212361">
                <a:tc>
                  <a:txBody>
                    <a:bodyPr/>
                    <a:lstStyle/>
                    <a:p>
                      <a:pPr algn="r" marR="220979">
                        <a:lnSpc>
                          <a:spcPct val="100000"/>
                        </a:lnSpc>
                        <a:spcBef>
                          <a:spcPts val="35"/>
                        </a:spcBef>
                        <a:tabLst>
                          <a:tab pos="1042669" algn="l"/>
                          <a:tab pos="1488440" algn="l"/>
                          <a:tab pos="1710055" algn="l"/>
                        </a:tabLst>
                      </a:pPr>
                      <a:r>
                        <a:rPr dirty="0" sz="1200" spc="4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Entendendo	</a:t>
                      </a:r>
                      <a:r>
                        <a:rPr dirty="0" sz="1200" spc="4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aqui	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a	</a:t>
                      </a:r>
                      <a:r>
                        <a:rPr dirty="0" sz="1200" spc="5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agricultura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4445">
                    <a:solidFill>
                      <a:srgbClr val="E5EFD8"/>
                    </a:solidFill>
                  </a:tcPr>
                </a:tc>
                <a:tc>
                  <a:txBody>
                    <a:bodyPr/>
                    <a:lstStyle/>
                    <a:p>
                      <a:pPr algn="r" marR="48895">
                        <a:lnSpc>
                          <a:spcPts val="1385"/>
                        </a:lnSpc>
                        <a:spcBef>
                          <a:spcPts val="185"/>
                        </a:spcBef>
                      </a:pP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agroindústria</a:t>
                      </a:r>
                      <a:r>
                        <a:rPr dirty="0" sz="1200" spc="33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e</a:t>
                      </a:r>
                      <a:r>
                        <a:rPr dirty="0" sz="1200" spc="34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consumidor</a:t>
                      </a:r>
                      <a:r>
                        <a:rPr dirty="0" sz="1200" spc="34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spc="-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de 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insumos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23495">
                    <a:solidFill>
                      <a:srgbClr val="E5EFD8"/>
                    </a:solidFill>
                  </a:tcPr>
                </a:tc>
              </a:tr>
              <a:tr h="212365"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familiar</a:t>
                      </a:r>
                      <a:r>
                        <a:rPr dirty="0" sz="1200" spc="-5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e</a:t>
                      </a:r>
                      <a:r>
                        <a:rPr dirty="0" sz="1200" spc="-5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camponesa</a:t>
                      </a:r>
                      <a:r>
                        <a:rPr dirty="0" sz="1200" spc="-5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na</a:t>
                      </a:r>
                      <a:r>
                        <a:rPr dirty="0" sz="1200" spc="-5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sua</a:t>
                      </a:r>
                      <a:r>
                        <a:rPr dirty="0" sz="1200" spc="-5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spc="-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diversidade</a:t>
                      </a:r>
                      <a:r>
                        <a:rPr dirty="0" sz="1200" spc="-5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spc="-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de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4445">
                    <a:solidFill>
                      <a:srgbClr val="E5EFD8"/>
                    </a:solidFill>
                  </a:tcPr>
                </a:tc>
                <a:tc>
                  <a:txBody>
                    <a:bodyPr/>
                    <a:lstStyle/>
                    <a:p>
                      <a:pPr algn="r" marR="48895">
                        <a:lnSpc>
                          <a:spcPts val="1385"/>
                        </a:lnSpc>
                        <a:spcBef>
                          <a:spcPts val="185"/>
                        </a:spcBef>
                      </a:pP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industriais.</a:t>
                      </a:r>
                      <a:r>
                        <a:rPr dirty="0" sz="1200" spc="36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Muito</a:t>
                      </a:r>
                      <a:r>
                        <a:rPr dirty="0" sz="1200" spc="37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menos</a:t>
                      </a:r>
                      <a:r>
                        <a:rPr dirty="0" sz="1200" spc="36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um</a:t>
                      </a:r>
                      <a:r>
                        <a:rPr dirty="0" sz="1200" spc="37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campo</a:t>
                      </a:r>
                      <a:r>
                        <a:rPr dirty="0" sz="1200" spc="36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spc="-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de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23495">
                    <a:solidFill>
                      <a:srgbClr val="E5EFD8"/>
                    </a:solidFill>
                  </a:tcPr>
                </a:tc>
              </a:tr>
              <a:tr h="212361"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5"/>
                        </a:spcBef>
                        <a:tabLst>
                          <a:tab pos="899160" algn="l"/>
                          <a:tab pos="1884045" algn="l"/>
                          <a:tab pos="2109470" algn="l"/>
                        </a:tabLst>
                      </a:pPr>
                      <a:r>
                        <a:rPr dirty="0" sz="1200" spc="3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situações	específicas	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e	</a:t>
                      </a:r>
                      <a:r>
                        <a:rPr dirty="0" sz="1200" spc="3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particulares,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4445">
                    <a:solidFill>
                      <a:srgbClr val="E5EFD8"/>
                    </a:solidFill>
                  </a:tcPr>
                </a:tc>
                <a:tc>
                  <a:txBody>
                    <a:bodyPr/>
                    <a:lstStyle/>
                    <a:p>
                      <a:pPr marL="227965">
                        <a:lnSpc>
                          <a:spcPts val="1385"/>
                        </a:lnSpc>
                        <a:spcBef>
                          <a:spcPts val="185"/>
                        </a:spcBef>
                      </a:pP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monoculturas.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23495">
                    <a:solidFill>
                      <a:srgbClr val="E5EFD8"/>
                    </a:solidFill>
                  </a:tcPr>
                </a:tc>
              </a:tr>
              <a:tr h="212365"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organizada</a:t>
                      </a:r>
                      <a:r>
                        <a:rPr dirty="0" sz="1200" spc="18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numa</a:t>
                      </a:r>
                      <a:r>
                        <a:rPr dirty="0" sz="1200" spc="18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spc="-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diversidade</a:t>
                      </a:r>
                      <a:r>
                        <a:rPr dirty="0" sz="1200" spc="19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spc="-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de</a:t>
                      </a:r>
                      <a:r>
                        <a:rPr dirty="0" sz="1200" spc="18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sistemas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4445">
                    <a:solidFill>
                      <a:srgbClr val="E5EFD8"/>
                    </a:solidFill>
                  </a:tcPr>
                </a:tc>
                <a:tc>
                  <a:txBody>
                    <a:bodyPr/>
                    <a:lstStyle/>
                    <a:p>
                      <a:pPr algn="r" marR="48895">
                        <a:lnSpc>
                          <a:spcPts val="1385"/>
                        </a:lnSpc>
                        <a:spcBef>
                          <a:spcPts val="185"/>
                        </a:spcBef>
                        <a:tabLst>
                          <a:tab pos="535305" algn="l"/>
                          <a:tab pos="1449705" algn="l"/>
                        </a:tabLst>
                      </a:pP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Numa	construção	agroecológica,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23495">
                    <a:solidFill>
                      <a:srgbClr val="E5EFD8"/>
                    </a:solidFill>
                  </a:tcPr>
                </a:tc>
              </a:tr>
              <a:tr h="212363"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de</a:t>
                      </a:r>
                      <a:r>
                        <a:rPr dirty="0" sz="1200" spc="-14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produção.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4445">
                    <a:solidFill>
                      <a:srgbClr val="E5EFD8"/>
                    </a:solidFill>
                  </a:tcPr>
                </a:tc>
                <a:tc>
                  <a:txBody>
                    <a:bodyPr/>
                    <a:lstStyle/>
                    <a:p>
                      <a:pPr algn="r" marR="48895">
                        <a:lnSpc>
                          <a:spcPts val="1385"/>
                        </a:lnSpc>
                        <a:spcBef>
                          <a:spcPts val="185"/>
                        </a:spcBef>
                      </a:pP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hoje,</a:t>
                      </a:r>
                      <a:r>
                        <a:rPr dirty="0" sz="1200" spc="-9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é</a:t>
                      </a:r>
                      <a:r>
                        <a:rPr dirty="0" sz="1200" spc="-8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um</a:t>
                      </a:r>
                      <a:r>
                        <a:rPr dirty="0" sz="1200" spc="-8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grande</a:t>
                      </a:r>
                      <a:r>
                        <a:rPr dirty="0" sz="1200" spc="-8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desafio</a:t>
                      </a:r>
                      <a:r>
                        <a:rPr dirty="0" sz="1200" spc="-8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a</a:t>
                      </a:r>
                      <a:r>
                        <a:rPr dirty="0" sz="1200" spc="-8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re-inserção,</a:t>
                      </a:r>
                      <a:r>
                        <a:rPr dirty="0" sz="1200" spc="-8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a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23495">
                    <a:solidFill>
                      <a:srgbClr val="E5EFD8"/>
                    </a:solidFill>
                  </a:tcPr>
                </a:tc>
              </a:tr>
              <a:tr h="212365">
                <a:tc>
                  <a:txBody>
                    <a:bodyPr/>
                    <a:lstStyle/>
                    <a:p>
                      <a:pPr algn="r" marR="220979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Um</a:t>
                      </a:r>
                      <a:r>
                        <a:rPr dirty="0" sz="1200" spc="-13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campo</a:t>
                      </a:r>
                      <a:r>
                        <a:rPr dirty="0" sz="1200" spc="-14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que</a:t>
                      </a:r>
                      <a:r>
                        <a:rPr dirty="0" sz="1200" spc="-13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precisa</a:t>
                      </a:r>
                      <a:r>
                        <a:rPr dirty="0" sz="1200" spc="-14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re-encontrar</a:t>
                      </a:r>
                      <a:r>
                        <a:rPr dirty="0" sz="1200" spc="-14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o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4445">
                    <a:solidFill>
                      <a:srgbClr val="E5EFD8"/>
                    </a:solidFill>
                  </a:tcPr>
                </a:tc>
                <a:tc>
                  <a:txBody>
                    <a:bodyPr/>
                    <a:lstStyle/>
                    <a:p>
                      <a:pPr algn="r" marR="49530">
                        <a:lnSpc>
                          <a:spcPts val="1385"/>
                        </a:lnSpc>
                        <a:spcBef>
                          <a:spcPts val="185"/>
                        </a:spcBef>
                        <a:tabLst>
                          <a:tab pos="1126490" algn="l"/>
                          <a:tab pos="1343025" algn="l"/>
                          <a:tab pos="1554480" algn="l"/>
                          <a:tab pos="2741295" algn="l"/>
                        </a:tabLst>
                      </a:pP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re-construção	e	a	re-significação	</a:t>
                      </a:r>
                      <a:r>
                        <a:rPr dirty="0" sz="1200" spc="-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do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23495">
                    <a:solidFill>
                      <a:srgbClr val="E5EFD8"/>
                    </a:solidFill>
                  </a:tcPr>
                </a:tc>
              </a:tr>
              <a:tr h="212365"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seu</a:t>
                      </a:r>
                      <a:r>
                        <a:rPr dirty="0" sz="1200" spc="-1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u="sng" sz="1200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papel</a:t>
                      </a:r>
                      <a:r>
                        <a:rPr dirty="0" sz="1200" spc="-1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e</a:t>
                      </a:r>
                      <a:r>
                        <a:rPr dirty="0" sz="1200" spc="-1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revisar</a:t>
                      </a:r>
                      <a:r>
                        <a:rPr dirty="0" sz="1200" spc="-1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seu</a:t>
                      </a:r>
                      <a:r>
                        <a:rPr dirty="0" sz="1200" spc="-1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u="sng" sz="1200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sistem</a:t>
                      </a:r>
                      <a:r>
                        <a:rPr dirty="0" u="sng" sz="1200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a</a:t>
                      </a:r>
                      <a:r>
                        <a:rPr dirty="0" u="sng" sz="1200" spc="-100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u="sng" sz="1200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d</a:t>
                      </a:r>
                      <a:r>
                        <a:rPr dirty="0" u="sng" sz="1200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e</a:t>
                      </a:r>
                      <a:r>
                        <a:rPr dirty="0" u="sng" sz="1200" spc="-100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u="sng" sz="1200">
                          <a:solidFill>
                            <a:srgbClr val="1E1916"/>
                          </a:solidFill>
                          <a:uFill>
                            <a:solidFill>
                              <a:srgbClr val="1E1916"/>
                            </a:solidFill>
                          </a:uFill>
                          <a:latin typeface="Comic Sans MS"/>
                          <a:cs typeface="Comic Sans MS"/>
                        </a:rPr>
                        <a:t>produção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4445">
                    <a:solidFill>
                      <a:srgbClr val="E5EFD8"/>
                    </a:solidFill>
                  </a:tcPr>
                </a:tc>
                <a:tc>
                  <a:txBody>
                    <a:bodyPr/>
                    <a:lstStyle/>
                    <a:p>
                      <a:pPr algn="r" marR="48895">
                        <a:lnSpc>
                          <a:spcPts val="1385"/>
                        </a:lnSpc>
                        <a:spcBef>
                          <a:spcPts val="185"/>
                        </a:spcBef>
                      </a:pP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próprio</a:t>
                      </a:r>
                      <a:r>
                        <a:rPr dirty="0" sz="1200" spc="58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campo,</a:t>
                      </a:r>
                      <a:r>
                        <a:rPr dirty="0" sz="1200" spc="58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conforme</a:t>
                      </a:r>
                      <a:r>
                        <a:rPr dirty="0" sz="1200" spc="58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ilustra-se</a:t>
                      </a:r>
                      <a:r>
                        <a:rPr dirty="0" sz="1200" spc="58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a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23495">
                    <a:solidFill>
                      <a:srgbClr val="E5EFD8"/>
                    </a:solidFill>
                  </a:tcPr>
                </a:tc>
              </a:tr>
              <a:tr h="348943"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desestruturado</a:t>
                      </a:r>
                      <a:r>
                        <a:rPr dirty="0" sz="1200" spc="19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pelo</a:t>
                      </a:r>
                      <a:r>
                        <a:rPr dirty="0" sz="1200" spc="19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modelo</a:t>
                      </a:r>
                      <a:r>
                        <a:rPr dirty="0" sz="1200" spc="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 spc="-5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da</a:t>
                      </a:r>
                      <a:r>
                        <a:rPr dirty="0" sz="1200" spc="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revolução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4445">
                    <a:solidFill>
                      <a:srgbClr val="E5EFD8"/>
                    </a:solidFill>
                  </a:tcPr>
                </a:tc>
                <a:tc>
                  <a:txBody>
                    <a:bodyPr/>
                    <a:lstStyle/>
                    <a:p>
                      <a:pPr marL="22796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1200">
                          <a:solidFill>
                            <a:srgbClr val="1E1916"/>
                          </a:solidFill>
                          <a:latin typeface="Comic Sans MS"/>
                          <a:cs typeface="Comic Sans MS"/>
                        </a:rPr>
                        <a:t>seguir: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B="0" marT="23495">
                    <a:solidFill>
                      <a:srgbClr val="E5EFD8"/>
                    </a:solidFill>
                  </a:tcPr>
                </a:tc>
              </a:tr>
            </a:tbl>
          </a:graphicData>
        </a:graphic>
      </p:graphicFrame>
      <p:grpSp>
        <p:nvGrpSpPr>
          <p:cNvPr id="31" name="object 31"/>
          <p:cNvGrpSpPr/>
          <p:nvPr/>
        </p:nvGrpSpPr>
        <p:grpSpPr>
          <a:xfrm>
            <a:off x="0" y="9409434"/>
            <a:ext cx="7560309" cy="1282700"/>
            <a:chOff x="0" y="9409434"/>
            <a:chExt cx="7560309" cy="1282700"/>
          </a:xfrm>
        </p:grpSpPr>
        <p:sp>
          <p:nvSpPr>
            <p:cNvPr id="32" name="object 32"/>
            <p:cNvSpPr/>
            <p:nvPr/>
          </p:nvSpPr>
          <p:spPr>
            <a:xfrm>
              <a:off x="0" y="9409434"/>
              <a:ext cx="7560309" cy="1282700"/>
            </a:xfrm>
            <a:custGeom>
              <a:avLst/>
              <a:gdLst/>
              <a:ahLst/>
              <a:cxnLst/>
              <a:rect l="l" t="t" r="r" b="b"/>
              <a:pathLst>
                <a:path w="7560309" h="1282700">
                  <a:moveTo>
                    <a:pt x="0" y="1282565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1282565"/>
                  </a:lnTo>
                  <a:lnTo>
                    <a:pt x="0" y="1282565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10540" y="9502311"/>
              <a:ext cx="1527077" cy="105080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3673" y="9502092"/>
              <a:ext cx="1303232" cy="107067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96998" y="9495533"/>
              <a:ext cx="1668378" cy="107109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38127" y="9506790"/>
              <a:ext cx="1285109" cy="103996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48453" y="9503521"/>
              <a:ext cx="1186516" cy="1034492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10487" y="10467040"/>
              <a:ext cx="5722620" cy="149860"/>
            </a:xfrm>
            <a:custGeom>
              <a:avLst/>
              <a:gdLst/>
              <a:ahLst/>
              <a:cxnLst/>
              <a:rect l="l" t="t" r="r" b="b"/>
              <a:pathLst>
                <a:path w="5722620" h="149859">
                  <a:moveTo>
                    <a:pt x="5722124" y="0"/>
                  </a:moveTo>
                  <a:lnTo>
                    <a:pt x="0" y="0"/>
                  </a:lnTo>
                  <a:lnTo>
                    <a:pt x="0" y="149255"/>
                  </a:lnTo>
                  <a:lnTo>
                    <a:pt x="5722124" y="149255"/>
                  </a:lnTo>
                  <a:lnTo>
                    <a:pt x="57221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 txBox="1"/>
          <p:nvPr/>
        </p:nvSpPr>
        <p:spPr>
          <a:xfrm>
            <a:off x="2505765" y="10450871"/>
            <a:ext cx="93218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0">
                <a:solidFill>
                  <a:srgbClr val="1E1916"/>
                </a:solidFill>
                <a:latin typeface="Arial MT"/>
                <a:cs typeface="Arial MT"/>
              </a:rPr>
              <a:t>V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ale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Ribeira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Paraná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919350" y="10474225"/>
            <a:ext cx="1517015" cy="149860"/>
          </a:xfrm>
          <a:custGeom>
            <a:avLst/>
            <a:gdLst/>
            <a:ahLst/>
            <a:cxnLst/>
            <a:rect l="l" t="t" r="r" b="b"/>
            <a:pathLst>
              <a:path w="1517015" h="149859">
                <a:moveTo>
                  <a:pt x="1516834" y="0"/>
                </a:moveTo>
                <a:lnTo>
                  <a:pt x="0" y="0"/>
                </a:lnTo>
                <a:lnTo>
                  <a:pt x="0" y="149255"/>
                </a:lnTo>
                <a:lnTo>
                  <a:pt x="1516834" y="149255"/>
                </a:lnTo>
                <a:lnTo>
                  <a:pt x="15168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6401070" y="10458057"/>
            <a:ext cx="55372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Lapa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Paraná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577" y="0"/>
            <a:ext cx="7561580" cy="247015"/>
            <a:chOff x="-1577" y="0"/>
            <a:chExt cx="7561580" cy="247015"/>
          </a:xfrm>
        </p:grpSpPr>
        <p:sp>
          <p:nvSpPr>
            <p:cNvPr id="3" name="object 3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43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17691" y="264480"/>
            <a:ext cx="423524" cy="44594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36187" y="628368"/>
            <a:ext cx="6495415" cy="666115"/>
            <a:chOff x="536187" y="628368"/>
            <a:chExt cx="6495415" cy="666115"/>
          </a:xfrm>
        </p:grpSpPr>
        <p:sp>
          <p:nvSpPr>
            <p:cNvPr id="9" name="object 9"/>
            <p:cNvSpPr/>
            <p:nvPr/>
          </p:nvSpPr>
          <p:spPr>
            <a:xfrm>
              <a:off x="3437873" y="628368"/>
              <a:ext cx="965835" cy="32384"/>
            </a:xfrm>
            <a:custGeom>
              <a:avLst/>
              <a:gdLst/>
              <a:ahLst/>
              <a:cxnLst/>
              <a:rect l="l" t="t" r="r" b="b"/>
              <a:pathLst>
                <a:path w="965835" h="32384">
                  <a:moveTo>
                    <a:pt x="960076" y="0"/>
                  </a:moveTo>
                  <a:lnTo>
                    <a:pt x="12247" y="0"/>
                  </a:lnTo>
                  <a:lnTo>
                    <a:pt x="5511" y="0"/>
                  </a:lnTo>
                  <a:lnTo>
                    <a:pt x="0" y="7222"/>
                  </a:lnTo>
                  <a:lnTo>
                    <a:pt x="0" y="24879"/>
                  </a:lnTo>
                  <a:lnTo>
                    <a:pt x="5511" y="32097"/>
                  </a:lnTo>
                  <a:lnTo>
                    <a:pt x="960076" y="32097"/>
                  </a:lnTo>
                  <a:lnTo>
                    <a:pt x="965588" y="24879"/>
                  </a:lnTo>
                  <a:lnTo>
                    <a:pt x="965588" y="7222"/>
                  </a:lnTo>
                  <a:lnTo>
                    <a:pt x="960076" y="0"/>
                  </a:lnTo>
                  <a:close/>
                </a:path>
              </a:pathLst>
            </a:custGeom>
            <a:solidFill>
              <a:srgbClr val="7CBC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41597" y="1213412"/>
              <a:ext cx="6489700" cy="81280"/>
            </a:xfrm>
            <a:custGeom>
              <a:avLst/>
              <a:gdLst/>
              <a:ahLst/>
              <a:cxnLst/>
              <a:rect l="l" t="t" r="r" b="b"/>
              <a:pathLst>
                <a:path w="6489700" h="81280">
                  <a:moveTo>
                    <a:pt x="0" y="80914"/>
                  </a:moveTo>
                  <a:lnTo>
                    <a:pt x="6489547" y="80914"/>
                  </a:lnTo>
                  <a:lnTo>
                    <a:pt x="6489547" y="0"/>
                  </a:lnTo>
                  <a:lnTo>
                    <a:pt x="0" y="0"/>
                  </a:lnTo>
                  <a:lnTo>
                    <a:pt x="0" y="80914"/>
                  </a:lnTo>
                  <a:close/>
                </a:path>
              </a:pathLst>
            </a:custGeom>
            <a:solidFill>
              <a:srgbClr val="B5D8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37991" y="778474"/>
              <a:ext cx="6491605" cy="434975"/>
            </a:xfrm>
            <a:custGeom>
              <a:avLst/>
              <a:gdLst/>
              <a:ahLst/>
              <a:cxnLst/>
              <a:rect l="l" t="t" r="r" b="b"/>
              <a:pathLst>
                <a:path w="6491605" h="434975">
                  <a:moveTo>
                    <a:pt x="0" y="434937"/>
                  </a:moveTo>
                  <a:lnTo>
                    <a:pt x="6491351" y="434937"/>
                  </a:lnTo>
                  <a:lnTo>
                    <a:pt x="6491351" y="0"/>
                  </a:lnTo>
                  <a:lnTo>
                    <a:pt x="0" y="0"/>
                  </a:lnTo>
                  <a:lnTo>
                    <a:pt x="0" y="434937"/>
                  </a:lnTo>
                  <a:close/>
                </a:path>
              </a:pathLst>
            </a:custGeom>
            <a:solidFill>
              <a:srgbClr val="E5EFD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36187" y="676875"/>
              <a:ext cx="6495415" cy="101600"/>
            </a:xfrm>
            <a:custGeom>
              <a:avLst/>
              <a:gdLst/>
              <a:ahLst/>
              <a:cxnLst/>
              <a:rect l="l" t="t" r="r" b="b"/>
              <a:pathLst>
                <a:path w="6495415" h="101600">
                  <a:moveTo>
                    <a:pt x="0" y="101598"/>
                  </a:moveTo>
                  <a:lnTo>
                    <a:pt x="6494957" y="101598"/>
                  </a:lnTo>
                  <a:lnTo>
                    <a:pt x="6494957" y="0"/>
                  </a:lnTo>
                  <a:lnTo>
                    <a:pt x="0" y="0"/>
                  </a:lnTo>
                  <a:lnTo>
                    <a:pt x="0" y="101598"/>
                  </a:lnTo>
                  <a:close/>
                </a:path>
              </a:pathLst>
            </a:custGeom>
            <a:solidFill>
              <a:srgbClr val="B5D89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1609686" y="387578"/>
            <a:ext cx="4361180" cy="69913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algn="ctr" marL="260350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5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tabLst>
                <a:tab pos="1224915" algn="l"/>
              </a:tabLst>
            </a:pPr>
            <a:r>
              <a:rPr dirty="0" u="heavy" sz="1400" b="1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heavy" sz="1400" spc="5" b="1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spc="-5" b="1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Rede</a:t>
            </a:r>
            <a:r>
              <a:rPr dirty="0" u="heavy" sz="1400" spc="5" b="1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spc="-5" b="1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heavy" sz="1400" spc="5" b="1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b="1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os	Movimentos</a:t>
            </a:r>
            <a:r>
              <a:rPr dirty="0" u="heavy" sz="1400" spc="-25" b="1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b="1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Sociais</a:t>
            </a:r>
            <a:r>
              <a:rPr dirty="0" u="heavy" sz="1400" spc="-20" b="1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spc="-5" b="1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heavy" sz="1400" spc="-20" b="1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b="1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heavy" sz="1400" spc="-25" b="1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b="1">
                <a:solidFill>
                  <a:srgbClr val="211B18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agroecologia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34725" y="1294326"/>
            <a:ext cx="6494145" cy="8109584"/>
          </a:xfrm>
          <a:custGeom>
            <a:avLst/>
            <a:gdLst/>
            <a:ahLst/>
            <a:cxnLst/>
            <a:rect l="l" t="t" r="r" b="b"/>
            <a:pathLst>
              <a:path w="6494145" h="8109584">
                <a:moveTo>
                  <a:pt x="6493640" y="0"/>
                </a:moveTo>
                <a:lnTo>
                  <a:pt x="0" y="0"/>
                </a:lnTo>
                <a:lnTo>
                  <a:pt x="0" y="8109240"/>
                </a:lnTo>
                <a:lnTo>
                  <a:pt x="6493640" y="8109240"/>
                </a:lnTo>
                <a:lnTo>
                  <a:pt x="6493640" y="0"/>
                </a:lnTo>
                <a:close/>
              </a:path>
            </a:pathLst>
          </a:custGeom>
          <a:solidFill>
            <a:srgbClr val="E5EFD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578636" y="1324838"/>
            <a:ext cx="2970530" cy="3445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38354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x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ã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organizações/entidades que a compõe. 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pauta é resultado das interações desse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conjunto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organizações,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nas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suas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articulações e ações em Rede, tendo 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agroecoalogia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base.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382905">
              <a:lnSpc>
                <a:spcPct val="116100"/>
              </a:lnSpc>
              <a:spcBef>
                <a:spcPts val="1010"/>
              </a:spcBef>
            </a:pP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Mas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Ecovida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nas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suas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especificidades é também um movimento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social.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382905">
              <a:lnSpc>
                <a:spcPct val="116100"/>
              </a:lnSpc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construção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4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agroecologia 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perpassa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Movimentos</a:t>
            </a:r>
            <a:r>
              <a:rPr dirty="0" sz="1200" spc="1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Sociais</a:t>
            </a:r>
            <a:r>
              <a:rPr dirty="0" sz="1200" spc="1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200" spc="1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Campo</a:t>
            </a:r>
            <a:endParaRPr sz="1200">
              <a:latin typeface="Comic Sans MS"/>
              <a:cs typeface="Comic Sans MS"/>
            </a:endParaRPr>
          </a:p>
          <a:p>
            <a:pPr algn="just" marL="12700" marR="5080">
              <a:lnSpc>
                <a:spcPct val="116100"/>
              </a:lnSpc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.Desta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forma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articulação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 </a:t>
            </a:r>
            <a:r>
              <a:rPr dirty="0" sz="1200" spc="-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também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perpassa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Movimentos.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382905">
              <a:lnSpc>
                <a:spcPct val="116100"/>
              </a:lnSpc>
              <a:spcBef>
                <a:spcPts val="83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s s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x i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 r u p o 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agroecológicos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Núcleos</a:t>
            </a:r>
            <a:r>
              <a:rPr dirty="0" sz="1200" spc="3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articulados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80040" y="1373601"/>
            <a:ext cx="3004185" cy="3907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multiplicação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1010"/>
              </a:spcBef>
            </a:pP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l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p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l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ca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200" spc="-25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v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práticas,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espaços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formação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em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30">
                <a:solidFill>
                  <a:srgbClr val="1E1916"/>
                </a:solidFill>
                <a:latin typeface="Comic Sans MS"/>
                <a:cs typeface="Comic Sans MS"/>
              </a:rPr>
              <a:t>agroecologia,</a:t>
            </a:r>
            <a:r>
              <a:rPr dirty="0" sz="1200" spc="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as</a:t>
            </a:r>
            <a:r>
              <a:rPr dirty="0" sz="1200" spc="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30">
                <a:solidFill>
                  <a:srgbClr val="1E1916"/>
                </a:solidFill>
                <a:latin typeface="Comic Sans MS"/>
                <a:cs typeface="Comic Sans MS"/>
              </a:rPr>
              <a:t>organizações</a:t>
            </a:r>
            <a:r>
              <a:rPr dirty="0" sz="1200" spc="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articulações.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1010"/>
              </a:spcBef>
            </a:pP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Isto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impulsionará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qualificará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luta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por políticas públicas mais abrangentes 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efetivas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conversão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agroecológica.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confluência</a:t>
            </a:r>
            <a:r>
              <a:rPr dirty="0" sz="1200" spc="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nacional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destas 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iniciativas dos Movimentos Sociais e das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Iniciativas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das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Redes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dá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Articulação  Nacional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 b="1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21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Agroecologia</a:t>
            </a:r>
            <a:r>
              <a:rPr dirty="0" sz="1200" spc="-215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AN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101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nível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América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Latina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este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movimento</a:t>
            </a:r>
            <a:r>
              <a:rPr dirty="0" sz="1200" spc="-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articula</a:t>
            </a:r>
            <a:r>
              <a:rPr dirty="0" sz="1200" spc="-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junto</a:t>
            </a:r>
            <a:r>
              <a:rPr dirty="0" sz="12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ao</a:t>
            </a:r>
            <a:r>
              <a:rPr dirty="0" sz="1200" spc="-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Movimento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Latino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Americano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Agroecologia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-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MAELA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79800" y="5467892"/>
            <a:ext cx="3003550" cy="1087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Outras</a:t>
            </a:r>
            <a:r>
              <a:rPr dirty="0" sz="12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parcerias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articulações </a:t>
            </a:r>
            <a:r>
              <a:rPr dirty="0" sz="1200" spc="-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estão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sendo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14">
                <a:solidFill>
                  <a:srgbClr val="1E1916"/>
                </a:solidFill>
                <a:latin typeface="Comic Sans MS"/>
                <a:cs typeface="Comic Sans MS"/>
              </a:rPr>
              <a:t>construídas</a:t>
            </a:r>
            <a:r>
              <a:rPr dirty="0" sz="1200" spc="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95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fortalecimento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das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inicativas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Rede,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 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f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v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t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Agroecológico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além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8120" y="4744885"/>
            <a:ext cx="2971165" cy="45300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Ecovida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base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2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Movimento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dos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75">
                <a:solidFill>
                  <a:srgbClr val="1E1916"/>
                </a:solidFill>
                <a:latin typeface="Comic Sans MS"/>
                <a:cs typeface="Comic Sans MS"/>
              </a:rPr>
              <a:t>Trabalhadores</a:t>
            </a:r>
            <a:r>
              <a:rPr dirty="0" sz="1200" spc="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Rurais</a:t>
            </a:r>
            <a:r>
              <a:rPr dirty="0" sz="1200" spc="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Sem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Terra, </a:t>
            </a:r>
            <a:r>
              <a:rPr dirty="0" sz="1200" spc="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Movimento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Sindical,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Movimento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dos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Pequenos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Agricultores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Movimento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Mulheres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Campesinas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outros.</a:t>
            </a:r>
            <a:endParaRPr sz="1200">
              <a:latin typeface="Comic Sans MS"/>
              <a:cs typeface="Comic Sans MS"/>
            </a:endParaRPr>
          </a:p>
          <a:p>
            <a:pPr algn="just" marL="12700" marR="5715" indent="382905">
              <a:lnSpc>
                <a:spcPct val="116100"/>
              </a:lnSpc>
              <a:spcBef>
                <a:spcPts val="1010"/>
              </a:spcBef>
            </a:pP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Isto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é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possível,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já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dos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princípios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 é a preservação das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características</a:t>
            </a:r>
            <a:r>
              <a:rPr dirty="0" sz="12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condições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locais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regionais. A abrangência geográfica dos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Núcleos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Regionais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determinada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por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características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ambientais,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aspectos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culturais e históricos, aspectos político-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organizacionais ou condições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econômicos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afins.</a:t>
            </a:r>
            <a:endParaRPr sz="1200">
              <a:latin typeface="Comic Sans MS"/>
              <a:cs typeface="Comic Sans MS"/>
            </a:endParaRPr>
          </a:p>
          <a:p>
            <a:pPr algn="just" marL="12700" marR="5715" indent="382905">
              <a:lnSpc>
                <a:spcPct val="116100"/>
              </a:lnSpc>
            </a:pP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avanço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proposta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uma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</a:t>
            </a:r>
            <a:r>
              <a:rPr dirty="0" sz="12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transformadora</a:t>
            </a:r>
            <a:r>
              <a:rPr dirty="0" sz="12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ganha</a:t>
            </a:r>
            <a:r>
              <a:rPr dirty="0" sz="12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muita </a:t>
            </a:r>
            <a:r>
              <a:rPr dirty="0" sz="1200" spc="-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força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adesão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Movimentos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Sociais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Campo.</a:t>
            </a:r>
            <a:endParaRPr sz="1200">
              <a:latin typeface="Comic Sans MS"/>
              <a:cs typeface="Comic Sans MS"/>
            </a:endParaRPr>
          </a:p>
          <a:p>
            <a:pPr algn="just" marL="12700" marR="5715" indent="382905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Avanços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tanto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elaborações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sistematizações</a:t>
            </a:r>
            <a:r>
              <a:rPr dirty="0" sz="1200" spc="3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propositivas,</a:t>
            </a:r>
            <a:r>
              <a:rPr dirty="0" sz="1200" spc="3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como</a:t>
            </a:r>
            <a:r>
              <a:rPr dirty="0" sz="1200" spc="3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endParaRPr sz="1200">
              <a:latin typeface="Comic Sans MS"/>
              <a:cs typeface="Comic Sans MS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54297" y="6714698"/>
            <a:ext cx="2940368" cy="1980914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3855859" y="8695613"/>
            <a:ext cx="3039110" cy="2819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 marL="803910">
              <a:lnSpc>
                <a:spcPts val="1190"/>
              </a:lnSpc>
            </a:pPr>
            <a:r>
              <a:rPr dirty="0" sz="1000" spc="-90">
                <a:solidFill>
                  <a:srgbClr val="1E1916"/>
                </a:solidFill>
                <a:latin typeface="Arial MT"/>
                <a:cs typeface="Arial MT"/>
              </a:rPr>
              <a:t>Intercâmbio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14">
                <a:solidFill>
                  <a:srgbClr val="1E1916"/>
                </a:solidFill>
                <a:latin typeface="Arial MT"/>
                <a:cs typeface="Arial MT"/>
              </a:rPr>
              <a:t>com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ICEA</a:t>
            </a:r>
            <a:r>
              <a:rPr dirty="0" sz="1000" spc="-9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10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10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000" spc="-65">
                <a:solidFill>
                  <a:srgbClr val="1E1916"/>
                </a:solidFill>
                <a:latin typeface="Arial MT"/>
                <a:cs typeface="Arial MT"/>
              </a:rPr>
              <a:t>Itália</a:t>
            </a:r>
            <a:endParaRPr sz="1000">
              <a:latin typeface="Arial MT"/>
              <a:cs typeface="Arial MT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0" y="9409434"/>
            <a:ext cx="7560309" cy="1282700"/>
            <a:chOff x="0" y="9409434"/>
            <a:chExt cx="7560309" cy="1282700"/>
          </a:xfrm>
        </p:grpSpPr>
        <p:sp>
          <p:nvSpPr>
            <p:cNvPr id="22" name="object 22"/>
            <p:cNvSpPr/>
            <p:nvPr/>
          </p:nvSpPr>
          <p:spPr>
            <a:xfrm>
              <a:off x="0" y="9409434"/>
              <a:ext cx="7560309" cy="1282700"/>
            </a:xfrm>
            <a:custGeom>
              <a:avLst/>
              <a:gdLst/>
              <a:ahLst/>
              <a:cxnLst/>
              <a:rect l="l" t="t" r="r" b="b"/>
              <a:pathLst>
                <a:path w="7560309" h="1282700">
                  <a:moveTo>
                    <a:pt x="0" y="1282565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1282565"/>
                  </a:lnTo>
                  <a:lnTo>
                    <a:pt x="0" y="1282565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44390" y="9487022"/>
              <a:ext cx="1354663" cy="101599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38423" y="9487810"/>
              <a:ext cx="1356652" cy="101748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17897" y="9495529"/>
              <a:ext cx="1291802" cy="96885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50817" y="9498344"/>
              <a:ext cx="1248910" cy="93668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2242" y="9495407"/>
              <a:ext cx="1530075" cy="1056116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32242" y="10427587"/>
              <a:ext cx="7285355" cy="158750"/>
            </a:xfrm>
            <a:custGeom>
              <a:avLst/>
              <a:gdLst/>
              <a:ahLst/>
              <a:cxnLst/>
              <a:rect l="l" t="t" r="r" b="b"/>
              <a:pathLst>
                <a:path w="7285355" h="158750">
                  <a:moveTo>
                    <a:pt x="7285054" y="0"/>
                  </a:moveTo>
                  <a:lnTo>
                    <a:pt x="0" y="0"/>
                  </a:lnTo>
                  <a:lnTo>
                    <a:pt x="0" y="158122"/>
                  </a:lnTo>
                  <a:lnTo>
                    <a:pt x="7285054" y="158122"/>
                  </a:lnTo>
                  <a:lnTo>
                    <a:pt x="72850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2928456" y="10411685"/>
            <a:ext cx="169291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Imagens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Agricultura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familiar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camponesa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386" y="0"/>
            <a:ext cx="7561580" cy="247015"/>
            <a:chOff x="-2386" y="0"/>
            <a:chExt cx="7561580" cy="247015"/>
          </a:xfrm>
        </p:grpSpPr>
        <p:sp>
          <p:nvSpPr>
            <p:cNvPr id="3" name="object 3"/>
            <p:cNvSpPr/>
            <p:nvPr/>
          </p:nvSpPr>
          <p:spPr>
            <a:xfrm>
              <a:off x="-2386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8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8" y="212694"/>
                  </a:lnTo>
                  <a:lnTo>
                    <a:pt x="7561148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63140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74" y="0"/>
                  </a:moveTo>
                  <a:lnTo>
                    <a:pt x="41098" y="0"/>
                  </a:lnTo>
                  <a:lnTo>
                    <a:pt x="28325" y="12772"/>
                  </a:lnTo>
                  <a:lnTo>
                    <a:pt x="7484" y="53066"/>
                  </a:lnTo>
                  <a:lnTo>
                    <a:pt x="0" y="99457"/>
                  </a:lnTo>
                  <a:lnTo>
                    <a:pt x="7484" y="145847"/>
                  </a:lnTo>
                  <a:lnTo>
                    <a:pt x="28325" y="186141"/>
                  </a:lnTo>
                  <a:lnTo>
                    <a:pt x="60102" y="217918"/>
                  </a:lnTo>
                  <a:lnTo>
                    <a:pt x="100396" y="238759"/>
                  </a:lnTo>
                  <a:lnTo>
                    <a:pt x="146786" y="246243"/>
                  </a:lnTo>
                  <a:lnTo>
                    <a:pt x="193177" y="238759"/>
                  </a:lnTo>
                  <a:lnTo>
                    <a:pt x="233470" y="217918"/>
                  </a:lnTo>
                  <a:lnTo>
                    <a:pt x="265247" y="186141"/>
                  </a:lnTo>
                  <a:lnTo>
                    <a:pt x="286088" y="145847"/>
                  </a:lnTo>
                  <a:lnTo>
                    <a:pt x="293573" y="99457"/>
                  </a:lnTo>
                  <a:lnTo>
                    <a:pt x="286088" y="53066"/>
                  </a:lnTo>
                  <a:lnTo>
                    <a:pt x="265247" y="12772"/>
                  </a:lnTo>
                  <a:lnTo>
                    <a:pt x="2524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367588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44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38772" y="725745"/>
            <a:ext cx="6502400" cy="7214234"/>
            <a:chOff x="538772" y="725745"/>
            <a:chExt cx="6502400" cy="7214234"/>
          </a:xfrm>
        </p:grpSpPr>
        <p:sp>
          <p:nvSpPr>
            <p:cNvPr id="7" name="object 7"/>
            <p:cNvSpPr/>
            <p:nvPr/>
          </p:nvSpPr>
          <p:spPr>
            <a:xfrm>
              <a:off x="543648" y="725750"/>
              <a:ext cx="6497320" cy="614680"/>
            </a:xfrm>
            <a:custGeom>
              <a:avLst/>
              <a:gdLst/>
              <a:ahLst/>
              <a:cxnLst/>
              <a:rect l="l" t="t" r="r" b="b"/>
              <a:pathLst>
                <a:path w="6497320" h="614680">
                  <a:moveTo>
                    <a:pt x="6492214" y="0"/>
                  </a:moveTo>
                  <a:lnTo>
                    <a:pt x="0" y="0"/>
                  </a:lnTo>
                  <a:lnTo>
                    <a:pt x="0" y="101600"/>
                  </a:lnTo>
                  <a:lnTo>
                    <a:pt x="6492214" y="101600"/>
                  </a:lnTo>
                  <a:lnTo>
                    <a:pt x="6492214" y="0"/>
                  </a:lnTo>
                  <a:close/>
                </a:path>
                <a:path w="6497320" h="614680">
                  <a:moveTo>
                    <a:pt x="6497193" y="544258"/>
                  </a:moveTo>
                  <a:lnTo>
                    <a:pt x="4978" y="544258"/>
                  </a:lnTo>
                  <a:lnTo>
                    <a:pt x="4978" y="614172"/>
                  </a:lnTo>
                  <a:lnTo>
                    <a:pt x="6497193" y="614172"/>
                  </a:lnTo>
                  <a:lnTo>
                    <a:pt x="6497193" y="544258"/>
                  </a:lnTo>
                  <a:close/>
                </a:path>
              </a:pathLst>
            </a:custGeom>
            <a:solidFill>
              <a:srgbClr val="B5D8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38772" y="829641"/>
              <a:ext cx="6492240" cy="440690"/>
            </a:xfrm>
            <a:custGeom>
              <a:avLst/>
              <a:gdLst/>
              <a:ahLst/>
              <a:cxnLst/>
              <a:rect l="l" t="t" r="r" b="b"/>
              <a:pathLst>
                <a:path w="6492240" h="440690">
                  <a:moveTo>
                    <a:pt x="6492218" y="0"/>
                  </a:moveTo>
                  <a:lnTo>
                    <a:pt x="0" y="0"/>
                  </a:lnTo>
                  <a:lnTo>
                    <a:pt x="0" y="440359"/>
                  </a:lnTo>
                  <a:lnTo>
                    <a:pt x="6492218" y="440359"/>
                  </a:lnTo>
                  <a:lnTo>
                    <a:pt x="6492218" y="0"/>
                  </a:lnTo>
                  <a:close/>
                </a:path>
              </a:pathLst>
            </a:custGeom>
            <a:solidFill>
              <a:srgbClr val="E5EFD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41385" y="1339919"/>
              <a:ext cx="6494145" cy="6600190"/>
            </a:xfrm>
            <a:custGeom>
              <a:avLst/>
              <a:gdLst/>
              <a:ahLst/>
              <a:cxnLst/>
              <a:rect l="l" t="t" r="r" b="b"/>
              <a:pathLst>
                <a:path w="6494145" h="6600190">
                  <a:moveTo>
                    <a:pt x="6493640" y="0"/>
                  </a:moveTo>
                  <a:lnTo>
                    <a:pt x="0" y="0"/>
                  </a:lnTo>
                  <a:lnTo>
                    <a:pt x="0" y="6599934"/>
                  </a:lnTo>
                  <a:lnTo>
                    <a:pt x="6493640" y="6599934"/>
                  </a:lnTo>
                  <a:lnTo>
                    <a:pt x="6493640" y="0"/>
                  </a:lnTo>
                  <a:close/>
                </a:path>
              </a:pathLst>
            </a:custGeom>
            <a:solidFill>
              <a:srgbClr val="E5EFD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4003666" y="1326004"/>
            <a:ext cx="2907665" cy="2149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5720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Imagina-se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processo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onde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todos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possam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incluir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avançar,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realizando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rupturas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graduais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com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“pacote”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agroquímico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industrial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revolução verde, bem como com a lógica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desenvolvimento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vigor,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criação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 novo “pacote” agora mais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verde.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</a:pP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Muitas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discussões,</a:t>
            </a:r>
            <a:r>
              <a:rPr dirty="0" sz="1200" spc="3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elaborações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ações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conjuntas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ainda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serão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necessárias.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5378" y="1370434"/>
            <a:ext cx="2987040" cy="4277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0005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Está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cada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vez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mais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clara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urgente,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necessidade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conversão</a:t>
            </a:r>
            <a:r>
              <a:rPr dirty="0" sz="12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agroecológica</a:t>
            </a:r>
            <a:r>
              <a:rPr dirty="0" sz="12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  </a:t>
            </a:r>
            <a:r>
              <a:rPr dirty="0" sz="1200" spc="50">
                <a:solidFill>
                  <a:srgbClr val="1E1916"/>
                </a:solidFill>
                <a:latin typeface="Comic Sans MS"/>
                <a:cs typeface="Comic Sans MS"/>
              </a:rPr>
              <a:t>conjunto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0">
                <a:solidFill>
                  <a:srgbClr val="1E1916"/>
                </a:solidFill>
                <a:latin typeface="Comic Sans MS"/>
                <a:cs typeface="Comic Sans MS"/>
              </a:rPr>
              <a:t>agricultura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0">
                <a:solidFill>
                  <a:srgbClr val="1E1916"/>
                </a:solidFill>
                <a:latin typeface="Comic Sans MS"/>
                <a:cs typeface="Comic Sans MS"/>
              </a:rPr>
              <a:t>familiar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camponesa.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Diante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disto,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possível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levantar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alguns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desafios: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00050">
              <a:lnSpc>
                <a:spcPct val="116100"/>
              </a:lnSpc>
              <a:spcBef>
                <a:spcPts val="1010"/>
              </a:spcBef>
            </a:pP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Como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desencadear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processo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agroecológico</a:t>
            </a:r>
            <a:r>
              <a:rPr dirty="0" sz="12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neste</a:t>
            </a:r>
            <a:r>
              <a:rPr dirty="0" sz="12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conjunto,</a:t>
            </a:r>
            <a:r>
              <a:rPr dirty="0" sz="1200" spc="-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partir</a:t>
            </a:r>
            <a:r>
              <a:rPr dirty="0" sz="1200" spc="-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das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2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v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2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2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-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particularidades?</a:t>
            </a:r>
            <a:endParaRPr sz="1200">
              <a:latin typeface="Comic Sans MS"/>
              <a:cs typeface="Comic Sans MS"/>
            </a:endParaRPr>
          </a:p>
          <a:p>
            <a:pPr algn="just" marL="12700" marR="1197610" indent="400050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Quais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são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os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passos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mínimos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necessários?</a:t>
            </a:r>
            <a:endParaRPr sz="1200">
              <a:latin typeface="Comic Sans MS"/>
              <a:cs typeface="Comic Sans MS"/>
            </a:endParaRPr>
          </a:p>
          <a:p>
            <a:pPr algn="just" marL="12700" marR="1197610" indent="400050">
              <a:lnSpc>
                <a:spcPct val="116100"/>
              </a:lnSpc>
              <a:spcBef>
                <a:spcPts val="101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Quais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são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os</a:t>
            </a:r>
            <a:r>
              <a:rPr dirty="0" sz="12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passos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possíveis?</a:t>
            </a:r>
            <a:endParaRPr sz="1200">
              <a:latin typeface="Comic Sans MS"/>
              <a:cs typeface="Comic Sans MS"/>
            </a:endParaRPr>
          </a:p>
          <a:p>
            <a:pPr algn="just" marL="12700" marR="1197610" indent="400050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Qual</a:t>
            </a:r>
            <a:r>
              <a:rPr dirty="0" sz="1200" spc="-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2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estratégia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ou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75">
                <a:solidFill>
                  <a:srgbClr val="1E1916"/>
                </a:solidFill>
                <a:latin typeface="Comic Sans MS"/>
                <a:cs typeface="Comic Sans MS"/>
              </a:rPr>
              <a:t>metodologia</a:t>
            </a:r>
            <a:r>
              <a:rPr dirty="0" sz="1200" spc="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0">
                <a:solidFill>
                  <a:srgbClr val="1E1916"/>
                </a:solidFill>
                <a:latin typeface="Comic Sans MS"/>
                <a:cs typeface="Comic Sans MS"/>
              </a:rPr>
              <a:t>mais 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adequada?</a:t>
            </a:r>
            <a:endParaRPr sz="1200">
              <a:latin typeface="Comic Sans MS"/>
              <a:cs typeface="Comic Sans MS"/>
            </a:endParaRPr>
          </a:p>
          <a:p>
            <a:pPr marL="412750">
              <a:lnSpc>
                <a:spcPct val="100000"/>
              </a:lnSpc>
              <a:spcBef>
                <a:spcPts val="1240"/>
              </a:spcBef>
              <a:tabLst>
                <a:tab pos="1073785" algn="l"/>
                <a:tab pos="1697355" algn="l"/>
              </a:tabLst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	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	é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5269" y="5622616"/>
            <a:ext cx="1794510" cy="15125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necessária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superação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da   </a:t>
            </a:r>
            <a:r>
              <a:rPr dirty="0" sz="1200" spc="50">
                <a:solidFill>
                  <a:srgbClr val="1E1916"/>
                </a:solidFill>
                <a:latin typeface="Comic Sans MS"/>
                <a:cs typeface="Comic Sans MS"/>
              </a:rPr>
              <a:t>dicotomia 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do   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“ou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í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X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 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  agroecológico”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Trata-se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processo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5">
                <a:solidFill>
                  <a:srgbClr val="1E1916"/>
                </a:solidFill>
                <a:latin typeface="Comic Sans MS"/>
                <a:cs typeface="Comic Sans MS"/>
              </a:rPr>
              <a:t>mais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lento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gradual,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decisões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mais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complexas.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98535" y="264480"/>
            <a:ext cx="6233160" cy="6672580"/>
            <a:chOff x="598535" y="264480"/>
            <a:chExt cx="6233160" cy="667258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8535" y="2642681"/>
              <a:ext cx="250817" cy="11099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8535" y="3620548"/>
              <a:ext cx="250817" cy="11099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8535" y="4173681"/>
              <a:ext cx="250817" cy="11099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8535" y="4726814"/>
              <a:ext cx="250817" cy="11099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3093" y="3589541"/>
              <a:ext cx="4218500" cy="334748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71656" y="264480"/>
              <a:ext cx="469559" cy="483105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2589853" y="7075559"/>
            <a:ext cx="4246245" cy="62103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20320" rIns="0" bIns="0" rtlCol="0" vert="horz">
            <a:spAutoFit/>
          </a:bodyPr>
          <a:lstStyle/>
          <a:p>
            <a:pPr marL="18415" marR="444500">
              <a:lnSpc>
                <a:spcPts val="1250"/>
              </a:lnSpc>
              <a:spcBef>
                <a:spcPts val="160"/>
              </a:spcBef>
            </a:pPr>
            <a:r>
              <a:rPr dirty="0" sz="1100" spc="-55">
                <a:solidFill>
                  <a:srgbClr val="1E1916"/>
                </a:solidFill>
                <a:latin typeface="Arial MT"/>
                <a:cs typeface="Arial MT"/>
              </a:rPr>
              <a:t>II </a:t>
            </a:r>
            <a:r>
              <a:rPr dirty="0" sz="1100" spc="-100">
                <a:solidFill>
                  <a:srgbClr val="1E1916"/>
                </a:solidFill>
                <a:latin typeface="Arial MT"/>
                <a:cs typeface="Arial MT"/>
              </a:rPr>
              <a:t>Encontro</a:t>
            </a:r>
            <a:r>
              <a:rPr dirty="0" sz="1100" spc="-5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00">
                <a:solidFill>
                  <a:srgbClr val="1E1916"/>
                </a:solidFill>
                <a:latin typeface="Arial MT"/>
                <a:cs typeface="Arial MT"/>
              </a:rPr>
              <a:t>Nacional</a:t>
            </a:r>
            <a:r>
              <a:rPr dirty="0" sz="11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14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100" spc="-5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05">
                <a:solidFill>
                  <a:srgbClr val="1E1916"/>
                </a:solidFill>
                <a:latin typeface="Arial MT"/>
                <a:cs typeface="Arial MT"/>
              </a:rPr>
              <a:t>formação</a:t>
            </a:r>
            <a:r>
              <a:rPr dirty="0" sz="1100" spc="-5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20">
                <a:solidFill>
                  <a:srgbClr val="1E1916"/>
                </a:solidFill>
                <a:latin typeface="Arial MT"/>
                <a:cs typeface="Arial MT"/>
              </a:rPr>
              <a:t>Camponesa</a:t>
            </a:r>
            <a:r>
              <a:rPr dirty="0" sz="11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7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1100" spc="-10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95">
                <a:solidFill>
                  <a:srgbClr val="1E1916"/>
                </a:solidFill>
                <a:latin typeface="Arial MT"/>
                <a:cs typeface="Arial MT"/>
              </a:rPr>
              <a:t>Anchieta/</a:t>
            </a:r>
            <a:r>
              <a:rPr dirty="0" sz="11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40">
                <a:solidFill>
                  <a:srgbClr val="1E1916"/>
                </a:solidFill>
                <a:latin typeface="Arial MT"/>
                <a:cs typeface="Arial MT"/>
              </a:rPr>
              <a:t>SC</a:t>
            </a:r>
            <a:r>
              <a:rPr dirty="0" sz="1100" spc="-5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7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1100" spc="-5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00">
                <a:solidFill>
                  <a:srgbClr val="1E1916"/>
                </a:solidFill>
                <a:latin typeface="Arial MT"/>
                <a:cs typeface="Arial MT"/>
              </a:rPr>
              <a:t>2007.</a:t>
            </a:r>
            <a:r>
              <a:rPr dirty="0" sz="11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40">
                <a:solidFill>
                  <a:srgbClr val="1E1916"/>
                </a:solidFill>
                <a:latin typeface="Arial MT"/>
                <a:cs typeface="Arial MT"/>
              </a:rPr>
              <a:t>Uma </a:t>
            </a:r>
            <a:r>
              <a:rPr dirty="0" sz="1100" spc="-29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80">
                <a:solidFill>
                  <a:srgbClr val="1E1916"/>
                </a:solidFill>
                <a:latin typeface="Arial MT"/>
                <a:cs typeface="Arial MT"/>
              </a:rPr>
              <a:t>iniciativa</a:t>
            </a:r>
            <a:r>
              <a:rPr dirty="0" sz="1100" spc="-5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14">
                <a:solidFill>
                  <a:srgbClr val="1E1916"/>
                </a:solidFill>
                <a:latin typeface="Arial MT"/>
                <a:cs typeface="Arial MT"/>
              </a:rPr>
              <a:t>que</a:t>
            </a:r>
            <a:r>
              <a:rPr dirty="0" sz="1100" spc="-5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00">
                <a:solidFill>
                  <a:srgbClr val="1E1916"/>
                </a:solidFill>
                <a:latin typeface="Arial MT"/>
                <a:cs typeface="Arial MT"/>
              </a:rPr>
              <a:t>envolveu</a:t>
            </a:r>
            <a:r>
              <a:rPr dirty="0" sz="11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90">
                <a:solidFill>
                  <a:srgbClr val="1E1916"/>
                </a:solidFill>
                <a:latin typeface="Arial MT"/>
                <a:cs typeface="Arial MT"/>
              </a:rPr>
              <a:t>vários</a:t>
            </a:r>
            <a:r>
              <a:rPr dirty="0" sz="1100" spc="-5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10">
                <a:solidFill>
                  <a:srgbClr val="1E1916"/>
                </a:solidFill>
                <a:latin typeface="Arial MT"/>
                <a:cs typeface="Arial MT"/>
              </a:rPr>
              <a:t>movimentos</a:t>
            </a:r>
            <a:r>
              <a:rPr dirty="0" sz="1100" spc="-5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90">
                <a:solidFill>
                  <a:srgbClr val="1E1916"/>
                </a:solidFill>
                <a:latin typeface="Arial MT"/>
                <a:cs typeface="Arial MT"/>
              </a:rPr>
              <a:t>sociais</a:t>
            </a:r>
            <a:r>
              <a:rPr dirty="0" sz="1100" spc="-5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14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100" spc="-5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95">
                <a:solidFill>
                  <a:srgbClr val="1E1916"/>
                </a:solidFill>
                <a:latin typeface="Arial MT"/>
                <a:cs typeface="Arial MT"/>
              </a:rPr>
              <a:t>organizações.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587569" y="387578"/>
            <a:ext cx="2377440" cy="75057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856615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dirty="0" u="heavy" sz="1400" b="1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Grandes</a:t>
            </a:r>
            <a:r>
              <a:rPr dirty="0" u="heavy" sz="1400" spc="-45" b="1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b="1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desafios</a:t>
            </a:r>
            <a:r>
              <a:rPr dirty="0" u="heavy" sz="1400" spc="-45" b="1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400" b="1">
                <a:solidFill>
                  <a:srgbClr val="00913F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conjuntos</a:t>
            </a:r>
            <a:endParaRPr sz="1400">
              <a:latin typeface="Comic Sans MS"/>
              <a:cs typeface="Comic Sans MS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26507" y="628368"/>
            <a:ext cx="6516370" cy="8661400"/>
            <a:chOff x="526507" y="628368"/>
            <a:chExt cx="6516370" cy="8661400"/>
          </a:xfrm>
        </p:grpSpPr>
        <p:sp>
          <p:nvSpPr>
            <p:cNvPr id="24" name="object 24"/>
            <p:cNvSpPr/>
            <p:nvPr/>
          </p:nvSpPr>
          <p:spPr>
            <a:xfrm>
              <a:off x="3437873" y="628368"/>
              <a:ext cx="965835" cy="32384"/>
            </a:xfrm>
            <a:custGeom>
              <a:avLst/>
              <a:gdLst/>
              <a:ahLst/>
              <a:cxnLst/>
              <a:rect l="l" t="t" r="r" b="b"/>
              <a:pathLst>
                <a:path w="965835" h="32384">
                  <a:moveTo>
                    <a:pt x="960076" y="0"/>
                  </a:moveTo>
                  <a:lnTo>
                    <a:pt x="12247" y="0"/>
                  </a:lnTo>
                  <a:lnTo>
                    <a:pt x="5511" y="0"/>
                  </a:lnTo>
                  <a:lnTo>
                    <a:pt x="0" y="7222"/>
                  </a:lnTo>
                  <a:lnTo>
                    <a:pt x="0" y="24879"/>
                  </a:lnTo>
                  <a:lnTo>
                    <a:pt x="5511" y="32097"/>
                  </a:lnTo>
                  <a:lnTo>
                    <a:pt x="960076" y="32097"/>
                  </a:lnTo>
                  <a:lnTo>
                    <a:pt x="965588" y="24879"/>
                  </a:lnTo>
                  <a:lnTo>
                    <a:pt x="965588" y="7222"/>
                  </a:lnTo>
                  <a:lnTo>
                    <a:pt x="960076" y="0"/>
                  </a:lnTo>
                  <a:close/>
                </a:path>
              </a:pathLst>
            </a:custGeom>
            <a:solidFill>
              <a:srgbClr val="7CBC3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50278" y="7939854"/>
              <a:ext cx="6492875" cy="1007744"/>
            </a:xfrm>
            <a:custGeom>
              <a:avLst/>
              <a:gdLst/>
              <a:ahLst/>
              <a:cxnLst/>
              <a:rect l="l" t="t" r="r" b="b"/>
              <a:pathLst>
                <a:path w="6492875" h="1007745">
                  <a:moveTo>
                    <a:pt x="0" y="1007121"/>
                  </a:moveTo>
                  <a:lnTo>
                    <a:pt x="6492375" y="1007121"/>
                  </a:lnTo>
                  <a:lnTo>
                    <a:pt x="6492375" y="0"/>
                  </a:lnTo>
                  <a:lnTo>
                    <a:pt x="0" y="0"/>
                  </a:lnTo>
                  <a:lnTo>
                    <a:pt x="0" y="1007121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30548" y="8070599"/>
              <a:ext cx="568119" cy="42608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17955" y="8500528"/>
              <a:ext cx="631540" cy="55517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33597" y="8072337"/>
              <a:ext cx="1211626" cy="90871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74448" y="8069453"/>
              <a:ext cx="1165031" cy="89993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4500" y="8066358"/>
              <a:ext cx="1494719" cy="90089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00049" y="8068770"/>
              <a:ext cx="985626" cy="94496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50278" y="9175417"/>
              <a:ext cx="6492875" cy="114300"/>
            </a:xfrm>
            <a:custGeom>
              <a:avLst/>
              <a:gdLst/>
              <a:ahLst/>
              <a:cxnLst/>
              <a:rect l="l" t="t" r="r" b="b"/>
              <a:pathLst>
                <a:path w="6492875" h="114300">
                  <a:moveTo>
                    <a:pt x="0" y="113889"/>
                  </a:moveTo>
                  <a:lnTo>
                    <a:pt x="6492375" y="113889"/>
                  </a:lnTo>
                  <a:lnTo>
                    <a:pt x="6492375" y="0"/>
                  </a:lnTo>
                  <a:lnTo>
                    <a:pt x="0" y="0"/>
                  </a:lnTo>
                  <a:lnTo>
                    <a:pt x="0" y="113889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526507" y="8946975"/>
              <a:ext cx="6516370" cy="228600"/>
            </a:xfrm>
            <a:custGeom>
              <a:avLst/>
              <a:gdLst/>
              <a:ahLst/>
              <a:cxnLst/>
              <a:rect l="l" t="t" r="r" b="b"/>
              <a:pathLst>
                <a:path w="6516370" h="228600">
                  <a:moveTo>
                    <a:pt x="6516146" y="0"/>
                  </a:moveTo>
                  <a:lnTo>
                    <a:pt x="0" y="0"/>
                  </a:lnTo>
                  <a:lnTo>
                    <a:pt x="0" y="228441"/>
                  </a:lnTo>
                  <a:lnTo>
                    <a:pt x="6516146" y="228441"/>
                  </a:lnTo>
                  <a:lnTo>
                    <a:pt x="65161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4" name="object 34"/>
          <p:cNvGrpSpPr/>
          <p:nvPr/>
        </p:nvGrpSpPr>
        <p:grpSpPr>
          <a:xfrm>
            <a:off x="0" y="9403570"/>
            <a:ext cx="7560309" cy="1287780"/>
            <a:chOff x="0" y="9403570"/>
            <a:chExt cx="7560309" cy="1287780"/>
          </a:xfrm>
        </p:grpSpPr>
        <p:sp>
          <p:nvSpPr>
            <p:cNvPr id="35" name="object 35"/>
            <p:cNvSpPr/>
            <p:nvPr/>
          </p:nvSpPr>
          <p:spPr>
            <a:xfrm>
              <a:off x="0" y="9403570"/>
              <a:ext cx="7560309" cy="1287780"/>
            </a:xfrm>
            <a:custGeom>
              <a:avLst/>
              <a:gdLst/>
              <a:ahLst/>
              <a:cxnLst/>
              <a:rect l="l" t="t" r="r" b="b"/>
              <a:pathLst>
                <a:path w="7560309" h="1287779">
                  <a:moveTo>
                    <a:pt x="0" y="1287155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1287155"/>
                  </a:lnTo>
                  <a:lnTo>
                    <a:pt x="0" y="1287155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12473" y="9495591"/>
              <a:ext cx="1493229" cy="104035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82673" y="9491141"/>
              <a:ext cx="1323597" cy="108893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32655" y="9490054"/>
              <a:ext cx="1247082" cy="109870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35100" y="9496274"/>
              <a:ext cx="1693892" cy="947173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52132" y="9491695"/>
              <a:ext cx="1082178" cy="1055152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52196" y="10447992"/>
              <a:ext cx="7257415" cy="158750"/>
            </a:xfrm>
            <a:custGeom>
              <a:avLst/>
              <a:gdLst/>
              <a:ahLst/>
              <a:cxnLst/>
              <a:rect l="l" t="t" r="r" b="b"/>
              <a:pathLst>
                <a:path w="7257415" h="158750">
                  <a:moveTo>
                    <a:pt x="7257301" y="0"/>
                  </a:moveTo>
                  <a:lnTo>
                    <a:pt x="0" y="0"/>
                  </a:lnTo>
                  <a:lnTo>
                    <a:pt x="0" y="158122"/>
                  </a:lnTo>
                  <a:lnTo>
                    <a:pt x="7257301" y="158122"/>
                  </a:lnTo>
                  <a:lnTo>
                    <a:pt x="72573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/>
          <p:cNvSpPr txBox="1"/>
          <p:nvPr/>
        </p:nvSpPr>
        <p:spPr>
          <a:xfrm>
            <a:off x="1779005" y="10432091"/>
            <a:ext cx="40036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Construção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caderno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identidade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9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durante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Plenária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Núcleos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Nova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Santa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Rosa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PR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2007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794370" y="8933184"/>
            <a:ext cx="3980179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Imagens</a:t>
            </a:r>
            <a:r>
              <a:rPr dirty="0" sz="800" spc="-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Agricultura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0">
                <a:solidFill>
                  <a:srgbClr val="1E1916"/>
                </a:solidFill>
                <a:latin typeface="Arial MT"/>
                <a:cs typeface="Arial MT"/>
              </a:rPr>
              <a:t>familiar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camponesa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95">
                <a:solidFill>
                  <a:srgbClr val="1E1916"/>
                </a:solidFill>
                <a:latin typeface="Arial MT"/>
                <a:cs typeface="Arial MT"/>
              </a:rPr>
              <a:t>uma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90">
                <a:solidFill>
                  <a:srgbClr val="1E1916"/>
                </a:solidFill>
                <a:latin typeface="Arial MT"/>
                <a:cs typeface="Arial MT"/>
              </a:rPr>
              <a:t>homenagem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todos(as)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65">
                <a:solidFill>
                  <a:srgbClr val="1E1916"/>
                </a:solidFill>
                <a:latin typeface="Arial MT"/>
                <a:cs typeface="Arial MT"/>
              </a:rPr>
              <a:t>lutadores(as)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agroecologia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44" name="object 4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088330" y="8068719"/>
            <a:ext cx="943030" cy="867459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1512" y="1129701"/>
            <a:ext cx="6494145" cy="5827395"/>
          </a:xfrm>
          <a:custGeom>
            <a:avLst/>
            <a:gdLst/>
            <a:ahLst/>
            <a:cxnLst/>
            <a:rect l="l" t="t" r="r" b="b"/>
            <a:pathLst>
              <a:path w="6494145" h="5827395">
                <a:moveTo>
                  <a:pt x="6493639" y="0"/>
                </a:moveTo>
                <a:lnTo>
                  <a:pt x="0" y="0"/>
                </a:lnTo>
                <a:lnTo>
                  <a:pt x="0" y="5827226"/>
                </a:lnTo>
                <a:lnTo>
                  <a:pt x="6493639" y="5827226"/>
                </a:lnTo>
                <a:lnTo>
                  <a:pt x="6493639" y="0"/>
                </a:lnTo>
                <a:close/>
              </a:path>
            </a:pathLst>
          </a:custGeom>
          <a:solidFill>
            <a:srgbClr val="E5EFD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963400" y="1179496"/>
            <a:ext cx="2987675" cy="5166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necessárias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ultrapassam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limite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das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famílias e das comunidades ou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Rede. 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multiplicação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também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dá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força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à</a:t>
            </a:r>
            <a:r>
              <a:rPr dirty="0" sz="1200" spc="-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luta</a:t>
            </a:r>
            <a:r>
              <a:rPr dirty="0" sz="12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local, </a:t>
            </a:r>
            <a:r>
              <a:rPr dirty="0" sz="1200" spc="-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85">
                <a:solidFill>
                  <a:srgbClr val="1E1916"/>
                </a:solidFill>
                <a:latin typeface="Comic Sans MS"/>
                <a:cs typeface="Comic Sans MS"/>
              </a:rPr>
              <a:t>regional,</a:t>
            </a:r>
            <a:r>
              <a:rPr dirty="0" sz="1200" spc="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85">
                <a:solidFill>
                  <a:srgbClr val="1E1916"/>
                </a:solidFill>
                <a:latin typeface="Comic Sans MS"/>
                <a:cs typeface="Comic Sans MS"/>
              </a:rPr>
              <a:t>Naiconal</a:t>
            </a:r>
            <a:r>
              <a:rPr dirty="0" sz="1200" spc="9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0">
                <a:solidFill>
                  <a:srgbClr val="1E1916"/>
                </a:solidFill>
                <a:latin typeface="Comic Sans MS"/>
                <a:cs typeface="Comic Sans MS"/>
              </a:rPr>
              <a:t>ou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65">
                <a:solidFill>
                  <a:srgbClr val="1E1916"/>
                </a:solidFill>
                <a:latin typeface="Comic Sans MS"/>
                <a:cs typeface="Comic Sans MS"/>
              </a:rPr>
              <a:t>até</a:t>
            </a:r>
            <a:r>
              <a:rPr dirty="0" sz="1200" spc="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80">
                <a:solidFill>
                  <a:srgbClr val="1E1916"/>
                </a:solidFill>
                <a:latin typeface="Comic Sans MS"/>
                <a:cs typeface="Comic Sans MS"/>
              </a:rPr>
              <a:t>mesmo </a:t>
            </a:r>
            <a:r>
              <a:rPr dirty="0" sz="1200" spc="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internacional e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cria um movimento maior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articula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busca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dos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mesmos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objetivos.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1010"/>
              </a:spcBef>
            </a:pPr>
            <a:r>
              <a:rPr dirty="0" sz="1200" spc="11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</a:t>
            </a:r>
            <a:r>
              <a:rPr dirty="0" sz="1200" spc="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d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i</a:t>
            </a:r>
            <a:r>
              <a:rPr dirty="0" sz="1200" spc="110">
                <a:solidFill>
                  <a:srgbClr val="1E1916"/>
                </a:solidFill>
                <a:latin typeface="Comic Sans MS"/>
                <a:cs typeface="Comic Sans MS"/>
              </a:rPr>
              <a:t>me</a:t>
            </a:r>
            <a:r>
              <a:rPr dirty="0" sz="1200" spc="110">
                <a:solidFill>
                  <a:srgbClr val="1E1916"/>
                </a:solidFill>
                <a:latin typeface="Comic Sans MS"/>
                <a:cs typeface="Comic Sans MS"/>
              </a:rPr>
              <a:t>n</a:t>
            </a:r>
            <a:r>
              <a:rPr dirty="0" sz="1200" spc="11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 spc="110">
                <a:solidFill>
                  <a:srgbClr val="1E1916"/>
                </a:solidFill>
                <a:latin typeface="Comic Sans MS"/>
                <a:cs typeface="Comic Sans MS"/>
              </a:rPr>
              <a:t>õe</a:t>
            </a:r>
            <a:r>
              <a:rPr dirty="0" sz="1200" spc="110">
                <a:solidFill>
                  <a:srgbClr val="1E1916"/>
                </a:solidFill>
                <a:latin typeface="Comic Sans MS"/>
                <a:cs typeface="Comic Sans MS"/>
              </a:rPr>
              <a:t>s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: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</a:t>
            </a:r>
            <a:r>
              <a:rPr dirty="0" sz="1200" spc="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05">
                <a:solidFill>
                  <a:srgbClr val="1E1916"/>
                </a:solidFill>
                <a:latin typeface="Comic Sans MS"/>
                <a:cs typeface="Comic Sans MS"/>
              </a:rPr>
              <a:t>f</a:t>
            </a:r>
            <a:r>
              <a:rPr dirty="0" sz="1200" spc="110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 spc="110">
                <a:solidFill>
                  <a:srgbClr val="1E1916"/>
                </a:solidFill>
                <a:latin typeface="Comic Sans MS"/>
                <a:cs typeface="Comic Sans MS"/>
              </a:rPr>
              <a:t>r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</a:t>
            </a:r>
            <a:r>
              <a:rPr dirty="0" sz="1200" spc="-2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110">
                <a:solidFill>
                  <a:srgbClr val="1E1916"/>
                </a:solidFill>
                <a:latin typeface="Comic Sans MS"/>
                <a:cs typeface="Comic Sans MS"/>
              </a:rPr>
              <a:t>AÇÃ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 </a:t>
            </a:r>
            <a:r>
              <a:rPr dirty="0" sz="1200" spc="1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-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organizAÇÃO</a:t>
            </a:r>
            <a:r>
              <a:rPr dirty="0" sz="1200" spc="3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200" spc="3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multiplicAÇÃO</a:t>
            </a:r>
            <a:r>
              <a:rPr dirty="0" sz="1200" spc="3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possuem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</a:t>
            </a:r>
            <a:r>
              <a:rPr dirty="0" u="sng" sz="1200" spc="-1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1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</a:t>
            </a:r>
            <a:r>
              <a:rPr dirty="0" u="sng" sz="1200" spc="-1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á</a:t>
            </a:r>
            <a:r>
              <a:rPr dirty="0" u="sng" sz="1200" spc="-1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t</a:t>
            </a:r>
            <a:r>
              <a:rPr dirty="0" u="sng" sz="1200" spc="-1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1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  </a:t>
            </a:r>
            <a:r>
              <a:rPr dirty="0" u="sng" sz="1200" spc="-1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</a:t>
            </a:r>
            <a:r>
              <a:rPr dirty="0" u="sng" sz="1200" spc="-1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  </a:t>
            </a:r>
            <a:r>
              <a:rPr dirty="0" u="sng" sz="1200" spc="-1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i</a:t>
            </a:r>
            <a:r>
              <a:rPr dirty="0" u="sng" sz="1200" spc="-1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n</a:t>
            </a:r>
            <a:r>
              <a:rPr dirty="0" u="sng" sz="1200" spc="-1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</a:t>
            </a:r>
            <a:r>
              <a:rPr dirty="0" u="sng" sz="1200" spc="-1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1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</a:t>
            </a:r>
            <a:r>
              <a:rPr dirty="0" u="sng" sz="1200" spc="-1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</a:t>
            </a:r>
            <a:r>
              <a:rPr dirty="0" u="sng" sz="1200" spc="-1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</a:t>
            </a:r>
            <a:r>
              <a:rPr dirty="0" u="sng" sz="1200" spc="-1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á</a:t>
            </a:r>
            <a:r>
              <a:rPr dirty="0" u="sng" sz="1200" spc="-1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v</a:t>
            </a:r>
            <a:r>
              <a:rPr dirty="0" u="sng" sz="1200" spc="-1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1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i</a:t>
            </a:r>
            <a:r>
              <a:rPr dirty="0" u="sng" sz="1200" spc="-1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  </a:t>
            </a:r>
            <a:r>
              <a:rPr dirty="0" u="sng" sz="1200" spc="-1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  </a:t>
            </a:r>
            <a:r>
              <a:rPr dirty="0" u="sng" sz="1200" spc="-1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</a:t>
            </a:r>
            <a:r>
              <a:rPr dirty="0" u="sng" sz="1200" spc="-16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simultaneidade</a:t>
            </a:r>
            <a:r>
              <a:rPr dirty="0" u="sng" sz="1200" spc="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entre</a:t>
            </a:r>
            <a:r>
              <a:rPr dirty="0" u="sng" sz="1200" spc="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ação</a:t>
            </a:r>
            <a:r>
              <a:rPr dirty="0" u="sng" sz="1200" spc="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formação,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entre ação e organização e entre ação 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spc="4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multiplicação.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Isto</a:t>
            </a:r>
            <a:r>
              <a:rPr dirty="0" sz="1200" spc="40">
                <a:solidFill>
                  <a:srgbClr val="1E1916"/>
                </a:solidFill>
                <a:latin typeface="Comic Sans MS"/>
                <a:cs typeface="Comic Sans MS"/>
              </a:rPr>
              <a:t> retrata</a:t>
            </a:r>
            <a:r>
              <a:rPr dirty="0" sz="1200" spc="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um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dos 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significativos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avanços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educação</a:t>
            </a:r>
            <a:r>
              <a:rPr dirty="0" sz="1200" spc="-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popular  a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partir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meados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dos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anos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90,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incorpora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elementos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tema gerador proposto por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Paulo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Freire,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Pedagogia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Oprimido.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57200">
              <a:lnSpc>
                <a:spcPct val="116100"/>
              </a:lnSpc>
              <a:spcBef>
                <a:spcPts val="1010"/>
              </a:spcBef>
            </a:pP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Assim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estaremos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exercendo</a:t>
            </a:r>
            <a:r>
              <a:rPr dirty="0" sz="1200" spc="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protagonismo popular e uma democracia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verdadeira,</a:t>
            </a:r>
            <a:r>
              <a:rPr dirty="0" sz="120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em</a:t>
            </a:r>
            <a:r>
              <a:rPr dirty="0" sz="120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20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sociedade</a:t>
            </a:r>
            <a:r>
              <a:rPr dirty="0" sz="1200" spc="-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sustentável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nos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diversos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aspectos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dimensões,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construída</a:t>
            </a:r>
            <a:r>
              <a:rPr dirty="0" sz="12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partir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das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necessidades</a:t>
            </a:r>
            <a:r>
              <a:rPr dirty="0" sz="1200" spc="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perspectivas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populares.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5123" y="1160207"/>
            <a:ext cx="2987675" cy="56362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00050">
              <a:lnSpc>
                <a:spcPct val="116100"/>
              </a:lnSpc>
              <a:spcBef>
                <a:spcPts val="10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Há ainda muitos desafios a serem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superados na organização e ação em rede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95">
                <a:solidFill>
                  <a:srgbClr val="1E1916"/>
                </a:solidFill>
                <a:latin typeface="Comic Sans MS"/>
                <a:cs typeface="Comic Sans MS"/>
              </a:rPr>
              <a:t>assumidas</a:t>
            </a:r>
            <a:r>
              <a:rPr dirty="0" sz="1200" spc="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80">
                <a:solidFill>
                  <a:srgbClr val="1E1916"/>
                </a:solidFill>
                <a:latin typeface="Comic Sans MS"/>
                <a:cs typeface="Comic Sans MS"/>
              </a:rPr>
              <a:t>pela</a:t>
            </a:r>
            <a:r>
              <a:rPr dirty="0" sz="1200" spc="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80">
                <a:solidFill>
                  <a:srgbClr val="1E1916"/>
                </a:solidFill>
                <a:latin typeface="Comic Sans MS"/>
                <a:cs typeface="Comic Sans MS"/>
              </a:rPr>
              <a:t>Rede</a:t>
            </a:r>
            <a:r>
              <a:rPr dirty="0" sz="1200" spc="8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90">
                <a:solidFill>
                  <a:srgbClr val="1E1916"/>
                </a:solidFill>
                <a:latin typeface="Comic Sans MS"/>
                <a:cs typeface="Comic Sans MS"/>
              </a:rPr>
              <a:t>Ecovida</a:t>
            </a:r>
            <a:r>
              <a:rPr dirty="0" sz="1200" spc="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50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200" spc="5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Agroecologia.</a:t>
            </a:r>
            <a:r>
              <a:rPr dirty="0" sz="12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Muita</a:t>
            </a:r>
            <a:r>
              <a:rPr dirty="0" sz="12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avaliação</a:t>
            </a:r>
            <a:r>
              <a:rPr dirty="0" sz="1200" spc="-1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prática</a:t>
            </a:r>
            <a:r>
              <a:rPr dirty="0" sz="12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sistematização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20">
                <a:solidFill>
                  <a:srgbClr val="1E1916"/>
                </a:solidFill>
                <a:latin typeface="Comic Sans MS"/>
                <a:cs typeface="Comic Sans MS"/>
              </a:rPr>
              <a:t>são</a:t>
            </a:r>
            <a:r>
              <a:rPr dirty="0" sz="1200" spc="25">
                <a:solidFill>
                  <a:srgbClr val="1E1916"/>
                </a:solidFill>
                <a:latin typeface="Comic Sans MS"/>
                <a:cs typeface="Comic Sans MS"/>
              </a:rPr>
              <a:t> permanentemente </a:t>
            </a:r>
            <a:r>
              <a:rPr dirty="0" sz="1200" spc="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necessárias para a realização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proposta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objetiva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Rede.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00050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formAÇÃO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fundamental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2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iniciativa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Rede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possa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resultar</a:t>
            </a:r>
            <a:r>
              <a:rPr dirty="0" u="sng" sz="1200" spc="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em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novas perscepções sobre a realidade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, em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novas propostas para sustentabilidade </a:t>
            </a:r>
            <a:r>
              <a:rPr dirty="0" u="sng" sz="12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desenvolvimento.</a:t>
            </a:r>
            <a:endParaRPr sz="1200">
              <a:latin typeface="Comic Sans MS"/>
              <a:cs typeface="Comic Sans MS"/>
            </a:endParaRPr>
          </a:p>
          <a:p>
            <a:pPr algn="just" marL="12700" marR="5080" indent="400050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assim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que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se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constrói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veradadeira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mudança.</a:t>
            </a:r>
            <a:r>
              <a:rPr dirty="0" sz="12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 spc="-17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pov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 spc="-17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va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i</a:t>
            </a:r>
            <a:r>
              <a:rPr dirty="0" u="sng" sz="1200" spc="-17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s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e</a:t>
            </a:r>
            <a:r>
              <a:rPr dirty="0" u="sng" sz="1200" spc="-17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tornand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 spc="-18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capa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z</a:t>
            </a:r>
            <a:r>
              <a:rPr dirty="0" u="sng" sz="1200" spc="-17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ao </a:t>
            </a:r>
            <a:r>
              <a:rPr dirty="0" sz="1200" b="1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faze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</a:t>
            </a:r>
            <a:r>
              <a:rPr dirty="0" u="sng" sz="1200" spc="-16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200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refletind</a:t>
            </a:r>
            <a:r>
              <a:rPr dirty="0" u="sng" sz="1200" spc="-5" b="1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,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vai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assim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reforçando</a:t>
            </a:r>
            <a:r>
              <a:rPr dirty="0" sz="1200" spc="-9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sua 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capacidade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social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(capital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social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como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denominam</a:t>
            </a:r>
            <a:r>
              <a:rPr dirty="0" sz="1200" spc="-1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alguns</a:t>
            </a:r>
            <a:r>
              <a:rPr dirty="0" sz="1200" spc="-1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autores).</a:t>
            </a:r>
            <a:endParaRPr sz="1200">
              <a:latin typeface="Comic Sans MS"/>
              <a:cs typeface="Comic Sans MS"/>
            </a:endParaRPr>
          </a:p>
          <a:p>
            <a:pPr algn="just" marL="12700" marR="5715" indent="400050">
              <a:lnSpc>
                <a:spcPct val="116100"/>
              </a:lnSpc>
              <a:spcBef>
                <a:spcPts val="1015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Potencializar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organizAÇÃO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das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pessoas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no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local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onde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elas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 spc="-5">
                <a:solidFill>
                  <a:srgbClr val="1E1916"/>
                </a:solidFill>
                <a:latin typeface="Comic Sans MS"/>
                <a:cs typeface="Comic Sans MS"/>
              </a:rPr>
              <a:t>vivem.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 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organização amplia a força </a:t>
            </a:r>
            <a:r>
              <a:rPr dirty="0" u="sng" sz="12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da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ação, tanto </a:t>
            </a:r>
            <a:r>
              <a:rPr dirty="0" sz="1200" spc="-34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para dentro </a:t>
            </a:r>
            <a:r>
              <a:rPr dirty="0" u="sng" sz="12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da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Rede ou grupo, como para 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fora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.</a:t>
            </a:r>
            <a:endParaRPr sz="1200">
              <a:latin typeface="Comic Sans MS"/>
              <a:cs typeface="Comic Sans MS"/>
            </a:endParaRPr>
          </a:p>
          <a:p>
            <a:pPr algn="just" marL="12700" marR="5715" indent="400050">
              <a:lnSpc>
                <a:spcPct val="116100"/>
              </a:lnSpc>
              <a:spcBef>
                <a:spcPts val="1010"/>
              </a:spcBef>
            </a:pP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Outra</a:t>
            </a:r>
            <a:r>
              <a:rPr dirty="0" sz="1200" spc="3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dimensão</a:t>
            </a:r>
            <a:r>
              <a:rPr dirty="0" sz="1200" spc="3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importante</a:t>
            </a:r>
            <a:r>
              <a:rPr dirty="0" sz="1200" spc="3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é</a:t>
            </a:r>
            <a:r>
              <a:rPr dirty="0" sz="1200" spc="3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 </a:t>
            </a:r>
            <a:r>
              <a:rPr dirty="0" sz="1200" spc="-35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sng" sz="12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multiplicAÇÃO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,</a:t>
            </a:r>
            <a:r>
              <a:rPr dirty="0" sz="1200" spc="36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porque</a:t>
            </a:r>
            <a:r>
              <a:rPr dirty="0" sz="12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as</a:t>
            </a:r>
            <a:r>
              <a:rPr dirty="0" sz="1200" spc="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200">
                <a:solidFill>
                  <a:srgbClr val="1E1916"/>
                </a:solidFill>
                <a:latin typeface="Comic Sans MS"/>
                <a:cs typeface="Comic Sans MS"/>
              </a:rPr>
              <a:t>mudanças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-2386" y="0"/>
            <a:ext cx="7561580" cy="247015"/>
            <a:chOff x="-2386" y="0"/>
            <a:chExt cx="7561580" cy="247015"/>
          </a:xfrm>
        </p:grpSpPr>
        <p:sp>
          <p:nvSpPr>
            <p:cNvPr id="6" name="object 6"/>
            <p:cNvSpPr/>
            <p:nvPr/>
          </p:nvSpPr>
          <p:spPr>
            <a:xfrm>
              <a:off x="-2386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8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8" y="212694"/>
                  </a:lnTo>
                  <a:lnTo>
                    <a:pt x="7561148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63140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74" y="0"/>
                  </a:moveTo>
                  <a:lnTo>
                    <a:pt x="41098" y="0"/>
                  </a:lnTo>
                  <a:lnTo>
                    <a:pt x="28325" y="12772"/>
                  </a:lnTo>
                  <a:lnTo>
                    <a:pt x="7484" y="53066"/>
                  </a:lnTo>
                  <a:lnTo>
                    <a:pt x="0" y="99457"/>
                  </a:lnTo>
                  <a:lnTo>
                    <a:pt x="7484" y="145847"/>
                  </a:lnTo>
                  <a:lnTo>
                    <a:pt x="28325" y="186141"/>
                  </a:lnTo>
                  <a:lnTo>
                    <a:pt x="60102" y="217918"/>
                  </a:lnTo>
                  <a:lnTo>
                    <a:pt x="100396" y="238759"/>
                  </a:lnTo>
                  <a:lnTo>
                    <a:pt x="146786" y="246243"/>
                  </a:lnTo>
                  <a:lnTo>
                    <a:pt x="193177" y="238759"/>
                  </a:lnTo>
                  <a:lnTo>
                    <a:pt x="233470" y="217918"/>
                  </a:lnTo>
                  <a:lnTo>
                    <a:pt x="265247" y="186141"/>
                  </a:lnTo>
                  <a:lnTo>
                    <a:pt x="286088" y="145847"/>
                  </a:lnTo>
                  <a:lnTo>
                    <a:pt x="293573" y="99457"/>
                  </a:lnTo>
                  <a:lnTo>
                    <a:pt x="286088" y="53066"/>
                  </a:lnTo>
                  <a:lnTo>
                    <a:pt x="265247" y="12772"/>
                  </a:lnTo>
                  <a:lnTo>
                    <a:pt x="2524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367588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45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17691" y="264480"/>
            <a:ext cx="423524" cy="445943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54173" y="387578"/>
            <a:ext cx="3294379" cy="6451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algn="ctr" marL="238125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380"/>
              </a:spcBef>
            </a:pPr>
            <a:r>
              <a:rPr dirty="0" sz="1600" spc="-5">
                <a:solidFill>
                  <a:srgbClr val="1E1916"/>
                </a:solidFill>
                <a:latin typeface="Comic Sans MS"/>
                <a:cs typeface="Comic Sans MS"/>
              </a:rPr>
              <a:t>VIII-</a:t>
            </a:r>
            <a:r>
              <a:rPr dirty="0" sz="16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heavy" sz="16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CONSIDERAÇÕES</a:t>
            </a:r>
            <a:r>
              <a:rPr dirty="0" u="heavy" sz="1600" spc="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heavy" sz="16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FINAIS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437873" y="628368"/>
            <a:ext cx="965835" cy="32384"/>
          </a:xfrm>
          <a:custGeom>
            <a:avLst/>
            <a:gdLst/>
            <a:ahLst/>
            <a:cxnLst/>
            <a:rect l="l" t="t" r="r" b="b"/>
            <a:pathLst>
              <a:path w="965835" h="32384">
                <a:moveTo>
                  <a:pt x="960076" y="0"/>
                </a:moveTo>
                <a:lnTo>
                  <a:pt x="12247" y="0"/>
                </a:lnTo>
                <a:lnTo>
                  <a:pt x="5511" y="0"/>
                </a:lnTo>
                <a:lnTo>
                  <a:pt x="0" y="7222"/>
                </a:lnTo>
                <a:lnTo>
                  <a:pt x="0" y="24879"/>
                </a:lnTo>
                <a:lnTo>
                  <a:pt x="5511" y="32097"/>
                </a:lnTo>
                <a:lnTo>
                  <a:pt x="960076" y="32097"/>
                </a:lnTo>
                <a:lnTo>
                  <a:pt x="965588" y="24879"/>
                </a:lnTo>
                <a:lnTo>
                  <a:pt x="965588" y="7222"/>
                </a:lnTo>
                <a:lnTo>
                  <a:pt x="960076" y="0"/>
                </a:lnTo>
                <a:close/>
              </a:path>
            </a:pathLst>
          </a:custGeom>
          <a:solidFill>
            <a:srgbClr val="7CBC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2627194" y="7072359"/>
            <a:ext cx="23368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Um</a:t>
            </a:r>
            <a:r>
              <a:rPr dirty="0" sz="1400" spc="-45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esclarecimento</a:t>
            </a:r>
            <a:r>
              <a:rPr dirty="0" sz="1400" spc="-45" b="1">
                <a:solidFill>
                  <a:srgbClr val="00913F"/>
                </a:solidFill>
                <a:latin typeface="Comic Sans MS"/>
                <a:cs typeface="Comic Sans MS"/>
              </a:rPr>
              <a:t> </a:t>
            </a:r>
            <a:r>
              <a:rPr dirty="0" sz="1400" b="1">
                <a:solidFill>
                  <a:srgbClr val="00913F"/>
                </a:solidFill>
                <a:latin typeface="Comic Sans MS"/>
                <a:cs typeface="Comic Sans MS"/>
              </a:rPr>
              <a:t>auxiliar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1605" y="7387433"/>
            <a:ext cx="3032760" cy="1910080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algn="r" marL="12700" marR="5080" indent="457200">
              <a:lnSpc>
                <a:spcPts val="1230"/>
              </a:lnSpc>
              <a:spcBef>
                <a:spcPts val="215"/>
              </a:spcBef>
            </a:pP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No</a:t>
            </a:r>
            <a:r>
              <a:rPr dirty="0" sz="1100" spc="27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texto</a:t>
            </a:r>
            <a:r>
              <a:rPr dirty="0" sz="1100" spc="2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diversas</a:t>
            </a:r>
            <a:r>
              <a:rPr dirty="0" sz="1100" spc="27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vezes</a:t>
            </a:r>
            <a:r>
              <a:rPr dirty="0" sz="1100" spc="27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utiliza-se</a:t>
            </a:r>
            <a:r>
              <a:rPr dirty="0" sz="1100" spc="27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a </a:t>
            </a:r>
            <a:r>
              <a:rPr dirty="0" sz="1100" spc="-29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expressão</a:t>
            </a:r>
            <a:r>
              <a:rPr dirty="0" sz="1100" spc="1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1100" spc="1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b="1">
                <a:solidFill>
                  <a:srgbClr val="1E1916"/>
                </a:solidFill>
                <a:latin typeface="Arial"/>
                <a:cs typeface="Arial"/>
              </a:rPr>
              <a:t>agricultura</a:t>
            </a:r>
            <a:r>
              <a:rPr dirty="0" sz="1100" spc="15" b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1E1916"/>
                </a:solidFill>
                <a:latin typeface="Arial"/>
                <a:cs typeface="Arial"/>
              </a:rPr>
              <a:t>familiar</a:t>
            </a:r>
            <a:r>
              <a:rPr dirty="0" sz="1100" spc="15" b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100" spc="-5" b="1">
                <a:solidFill>
                  <a:srgbClr val="1E1916"/>
                </a:solidFill>
                <a:latin typeface="Arial"/>
                <a:cs typeface="Arial"/>
              </a:rPr>
              <a:t>e</a:t>
            </a:r>
            <a:r>
              <a:rPr dirty="0" sz="1100" spc="15" b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1E1916"/>
                </a:solidFill>
                <a:latin typeface="Arial"/>
                <a:cs typeface="Arial"/>
              </a:rPr>
              <a:t>camponesa. </a:t>
            </a:r>
            <a:r>
              <a:rPr dirty="0" sz="1100" spc="-290" b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100" spc="15">
                <a:solidFill>
                  <a:srgbClr val="1E1916"/>
                </a:solidFill>
                <a:latin typeface="Arial MT"/>
                <a:cs typeface="Arial MT"/>
              </a:rPr>
              <a:t>Esta</a:t>
            </a:r>
            <a:r>
              <a:rPr dirty="0" sz="1100" spc="3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20">
                <a:solidFill>
                  <a:srgbClr val="1E1916"/>
                </a:solidFill>
                <a:latin typeface="Arial MT"/>
                <a:cs typeface="Arial MT"/>
              </a:rPr>
              <a:t>forma </a:t>
            </a:r>
            <a:r>
              <a:rPr dirty="0" sz="1100" spc="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10">
                <a:solidFill>
                  <a:srgbClr val="1E1916"/>
                </a:solidFill>
                <a:latin typeface="Arial MT"/>
                <a:cs typeface="Arial MT"/>
              </a:rPr>
              <a:t>de </a:t>
            </a:r>
            <a:r>
              <a:rPr dirty="0" sz="1100" spc="1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20">
                <a:solidFill>
                  <a:srgbClr val="1E1916"/>
                </a:solidFill>
                <a:latin typeface="Arial MT"/>
                <a:cs typeface="Arial MT"/>
              </a:rPr>
              <a:t>expressão   pretende </a:t>
            </a:r>
            <a:r>
              <a:rPr dirty="0" sz="1100" spc="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minimizar</a:t>
            </a:r>
            <a:r>
              <a:rPr dirty="0" sz="1100" spc="-6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as</a:t>
            </a:r>
            <a:r>
              <a:rPr dirty="0" sz="1100" spc="-6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diferenças</a:t>
            </a:r>
            <a:r>
              <a:rPr dirty="0" sz="1100" spc="-6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conceituais</a:t>
            </a:r>
            <a:r>
              <a:rPr dirty="0" sz="1100" spc="-6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associadas</a:t>
            </a:r>
            <a:r>
              <a:rPr dirty="0" sz="1100" spc="-6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endParaRPr sz="1100">
              <a:latin typeface="Arial MT"/>
              <a:cs typeface="Arial MT"/>
            </a:endParaRPr>
          </a:p>
          <a:p>
            <a:pPr algn="just" marL="12700">
              <a:lnSpc>
                <a:spcPts val="1155"/>
              </a:lnSpc>
            </a:pP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estas</a:t>
            </a:r>
            <a:r>
              <a:rPr dirty="0" sz="1100" spc="-1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expressões.</a:t>
            </a:r>
            <a:endParaRPr sz="1100">
              <a:latin typeface="Arial MT"/>
              <a:cs typeface="Arial MT"/>
            </a:endParaRPr>
          </a:p>
          <a:p>
            <a:pPr algn="just" marL="12700" marR="5080" indent="457200">
              <a:lnSpc>
                <a:spcPts val="1230"/>
              </a:lnSpc>
              <a:spcBef>
                <a:spcPts val="70"/>
              </a:spcBef>
            </a:pP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Maria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Nazareth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Baudel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15">
                <a:solidFill>
                  <a:srgbClr val="1E1916"/>
                </a:solidFill>
                <a:latin typeface="Arial MT"/>
                <a:cs typeface="Arial MT"/>
              </a:rPr>
              <a:t>Wanderley, </a:t>
            </a:r>
            <a:r>
              <a:rPr dirty="0" sz="1100" spc="-1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1996,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em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seu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trabalho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 Raízes</a:t>
            </a:r>
            <a:r>
              <a:rPr dirty="0" sz="110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Históricas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do 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Campesinato Brasileiro, realiza uma importante 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abordagem sobre o 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tema. Neste,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caracteriza a 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agricultura</a:t>
            </a:r>
            <a:r>
              <a:rPr dirty="0" sz="1100" spc="-1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camponesa</a:t>
            </a:r>
            <a:r>
              <a:rPr dirty="0" sz="1100" spc="-1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tradicional,</a:t>
            </a:r>
            <a:r>
              <a:rPr dirty="0" sz="1100" spc="-1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como</a:t>
            </a:r>
            <a:r>
              <a:rPr dirty="0" sz="1100" spc="-1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uma</a:t>
            </a:r>
            <a:r>
              <a:rPr dirty="0" sz="1100" spc="-1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das </a:t>
            </a:r>
            <a:r>
              <a:rPr dirty="0" sz="1100" spc="-29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formas</a:t>
            </a:r>
            <a:r>
              <a:rPr dirty="0" sz="110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sociais</a:t>
            </a:r>
            <a:r>
              <a:rPr dirty="0" sz="110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 agricultura</a:t>
            </a:r>
            <a:r>
              <a:rPr dirty="0" sz="110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familiar.</a:t>
            </a:r>
            <a:r>
              <a:rPr dirty="0" sz="110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Mas </a:t>
            </a:r>
            <a:r>
              <a:rPr dirty="0" sz="1100" spc="-29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ressalta</a:t>
            </a:r>
            <a:r>
              <a:rPr dirty="0" sz="1100" spc="6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sobre</a:t>
            </a:r>
            <a:r>
              <a:rPr dirty="0" sz="1100" spc="6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tudo</a:t>
            </a:r>
            <a:r>
              <a:rPr dirty="0" sz="1100" spc="6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que:</a:t>
            </a:r>
            <a:r>
              <a:rPr dirty="0" sz="1100" spc="6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“a</a:t>
            </a:r>
            <a:r>
              <a:rPr dirty="0" sz="1100" spc="6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agricultura</a:t>
            </a:r>
            <a:r>
              <a:rPr dirty="0" sz="1100" spc="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familiar</a:t>
            </a:r>
            <a:r>
              <a:rPr dirty="0" sz="1100" spc="6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é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95339" y="7387420"/>
            <a:ext cx="3032760" cy="1910080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algn="just" marL="12700" marR="5080">
              <a:lnSpc>
                <a:spcPts val="1230"/>
              </a:lnSpc>
              <a:spcBef>
                <a:spcPts val="215"/>
              </a:spcBef>
            </a:pP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um</a:t>
            </a:r>
            <a:r>
              <a:rPr dirty="0" sz="1100" spc="5">
                <a:solidFill>
                  <a:srgbClr val="1E1916"/>
                </a:solidFill>
                <a:latin typeface="Arial MT"/>
                <a:cs typeface="Arial MT"/>
              </a:rPr>
              <a:t> conceito</a:t>
            </a:r>
            <a:r>
              <a:rPr dirty="0" sz="1100" spc="32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5">
                <a:solidFill>
                  <a:srgbClr val="1E1916"/>
                </a:solidFill>
                <a:latin typeface="Arial MT"/>
                <a:cs typeface="Arial MT"/>
              </a:rPr>
              <a:t>genérico,</a:t>
            </a:r>
            <a:r>
              <a:rPr dirty="0" sz="1100" spc="32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5">
                <a:solidFill>
                  <a:srgbClr val="1E1916"/>
                </a:solidFill>
                <a:latin typeface="Arial MT"/>
                <a:cs typeface="Arial MT"/>
              </a:rPr>
              <a:t>que</a:t>
            </a:r>
            <a:r>
              <a:rPr dirty="0" sz="1100" spc="32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5">
                <a:solidFill>
                  <a:srgbClr val="1E1916"/>
                </a:solidFill>
                <a:latin typeface="Arial MT"/>
                <a:cs typeface="Arial MT"/>
              </a:rPr>
              <a:t>incorpora</a:t>
            </a:r>
            <a:r>
              <a:rPr dirty="0" sz="1100" spc="32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5">
                <a:solidFill>
                  <a:srgbClr val="1E1916"/>
                </a:solidFill>
                <a:latin typeface="Arial MT"/>
                <a:cs typeface="Arial MT"/>
              </a:rPr>
              <a:t>uma </a:t>
            </a:r>
            <a:r>
              <a:rPr dirty="0" sz="1100" spc="-29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60">
                <a:solidFill>
                  <a:srgbClr val="1E1916"/>
                </a:solidFill>
                <a:latin typeface="Arial MT"/>
                <a:cs typeface="Arial MT"/>
              </a:rPr>
              <a:t>diversidade</a:t>
            </a:r>
            <a:r>
              <a:rPr dirty="0" sz="1100" spc="6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30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100" spc="37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60">
                <a:solidFill>
                  <a:srgbClr val="1E1916"/>
                </a:solidFill>
                <a:latin typeface="Arial MT"/>
                <a:cs typeface="Arial MT"/>
              </a:rPr>
              <a:t>situações</a:t>
            </a:r>
            <a:r>
              <a:rPr dirty="0" sz="1100" spc="6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60">
                <a:solidFill>
                  <a:srgbClr val="1E1916"/>
                </a:solidFill>
                <a:latin typeface="Arial MT"/>
                <a:cs typeface="Arial MT"/>
              </a:rPr>
              <a:t>específicas</a:t>
            </a:r>
            <a:r>
              <a:rPr dirty="0" sz="1100" spc="6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e 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 particulares”.</a:t>
            </a:r>
            <a:endParaRPr sz="1100">
              <a:latin typeface="Arial MT"/>
              <a:cs typeface="Arial MT"/>
            </a:endParaRPr>
          </a:p>
          <a:p>
            <a:pPr algn="just" marL="469900">
              <a:lnSpc>
                <a:spcPts val="1155"/>
              </a:lnSpc>
            </a:pPr>
            <a:r>
              <a:rPr dirty="0" sz="1100" spc="5">
                <a:solidFill>
                  <a:srgbClr val="1E1916"/>
                </a:solidFill>
                <a:latin typeface="Arial MT"/>
                <a:cs typeface="Arial MT"/>
              </a:rPr>
              <a:t>Por </a:t>
            </a:r>
            <a:r>
              <a:rPr dirty="0" sz="1100" spc="30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5">
                <a:solidFill>
                  <a:srgbClr val="1E1916"/>
                </a:solidFill>
                <a:latin typeface="Arial MT"/>
                <a:cs typeface="Arial MT"/>
              </a:rPr>
              <a:t>isso </a:t>
            </a:r>
            <a:r>
              <a:rPr dirty="0" sz="1100" spc="31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5">
                <a:solidFill>
                  <a:srgbClr val="1E1916"/>
                </a:solidFill>
                <a:latin typeface="Arial MT"/>
                <a:cs typeface="Arial MT"/>
              </a:rPr>
              <a:t>tavez </a:t>
            </a:r>
            <a:r>
              <a:rPr dirty="0" sz="1100" spc="31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5">
                <a:solidFill>
                  <a:srgbClr val="1E1916"/>
                </a:solidFill>
                <a:latin typeface="Arial MT"/>
                <a:cs typeface="Arial MT"/>
              </a:rPr>
              <a:t>deveria-se </a:t>
            </a:r>
            <a:r>
              <a:rPr dirty="0" sz="1100" spc="31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5">
                <a:solidFill>
                  <a:srgbClr val="1E1916"/>
                </a:solidFill>
                <a:latin typeface="Arial MT"/>
                <a:cs typeface="Arial MT"/>
              </a:rPr>
              <a:t>falar </a:t>
            </a:r>
            <a:r>
              <a:rPr dirty="0" sz="1100" spc="31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em</a:t>
            </a:r>
            <a:endParaRPr sz="1100">
              <a:latin typeface="Arial MT"/>
              <a:cs typeface="Arial MT"/>
            </a:endParaRPr>
          </a:p>
          <a:p>
            <a:pPr algn="just" marL="12700" marR="5080">
              <a:lnSpc>
                <a:spcPts val="1230"/>
              </a:lnSpc>
              <a:spcBef>
                <a:spcPts val="70"/>
              </a:spcBef>
            </a:pP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agriculturas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familiares.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Inclusive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numa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 mesma </a:t>
            </a:r>
            <a:r>
              <a:rPr dirty="0" sz="1100" spc="-29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comunidade</a:t>
            </a:r>
            <a:r>
              <a:rPr dirty="0" sz="11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é</a:t>
            </a:r>
            <a:r>
              <a:rPr dirty="0" sz="1100" spc="-9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possível</a:t>
            </a:r>
            <a:r>
              <a:rPr dirty="0" sz="11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identificar</a:t>
            </a:r>
            <a:r>
              <a:rPr dirty="0" sz="11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vários</a:t>
            </a:r>
            <a:r>
              <a:rPr dirty="0" sz="1100" spc="-8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sistemas </a:t>
            </a:r>
            <a:r>
              <a:rPr dirty="0" sz="1100" spc="-29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100" spc="-1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produção</a:t>
            </a:r>
            <a:r>
              <a:rPr dirty="0" sz="1100" spc="-10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familiares</a:t>
            </a:r>
            <a:r>
              <a:rPr dirty="0" sz="1100" spc="-1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distintos.</a:t>
            </a:r>
            <a:r>
              <a:rPr dirty="0" sz="1100" spc="-1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Esta</a:t>
            </a:r>
            <a:r>
              <a:rPr dirty="0" sz="1100" spc="-1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diversidade </a:t>
            </a:r>
            <a:r>
              <a:rPr dirty="0" sz="1100" spc="-29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25">
                <a:solidFill>
                  <a:srgbClr val="1E1916"/>
                </a:solidFill>
                <a:latin typeface="Arial MT"/>
                <a:cs typeface="Arial MT"/>
              </a:rPr>
              <a:t>decorre</a:t>
            </a:r>
            <a:r>
              <a:rPr dirty="0" sz="1100" spc="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15">
                <a:solidFill>
                  <a:srgbClr val="1E1916"/>
                </a:solidFill>
                <a:latin typeface="Arial MT"/>
                <a:cs typeface="Arial MT"/>
              </a:rPr>
              <a:t>das</a:t>
            </a:r>
            <a:r>
              <a:rPr dirty="0" sz="1100" spc="2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25">
                <a:solidFill>
                  <a:srgbClr val="1E1916"/>
                </a:solidFill>
                <a:latin typeface="Arial MT"/>
                <a:cs typeface="Arial MT"/>
              </a:rPr>
              <a:t>condições</a:t>
            </a:r>
            <a:r>
              <a:rPr dirty="0" sz="1100" spc="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25">
                <a:solidFill>
                  <a:srgbClr val="1E1916"/>
                </a:solidFill>
                <a:latin typeface="Arial MT"/>
                <a:cs typeface="Arial MT"/>
              </a:rPr>
              <a:t>ambientais</a:t>
            </a:r>
            <a:r>
              <a:rPr dirty="0" sz="1100" spc="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25">
                <a:solidFill>
                  <a:srgbClr val="1E1916"/>
                </a:solidFill>
                <a:latin typeface="Arial MT"/>
                <a:cs typeface="Arial MT"/>
              </a:rPr>
              <a:t>locais, </a:t>
            </a:r>
            <a:r>
              <a:rPr dirty="0" sz="1100" spc="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diferenças</a:t>
            </a:r>
            <a:r>
              <a:rPr dirty="0" sz="110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culturais,</a:t>
            </a:r>
            <a:r>
              <a:rPr dirty="0" sz="110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econômicas</a:t>
            </a:r>
            <a:r>
              <a:rPr dirty="0" sz="110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 também </a:t>
            </a:r>
            <a:r>
              <a:rPr dirty="0" sz="1100" spc="-30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40">
                <a:solidFill>
                  <a:srgbClr val="1E1916"/>
                </a:solidFill>
                <a:latin typeface="Arial MT"/>
                <a:cs typeface="Arial MT"/>
              </a:rPr>
              <a:t>relacionadas</a:t>
            </a:r>
            <a:r>
              <a:rPr dirty="0" sz="1100" spc="4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30">
                <a:solidFill>
                  <a:srgbClr val="1E1916"/>
                </a:solidFill>
                <a:latin typeface="Arial MT"/>
                <a:cs typeface="Arial MT"/>
              </a:rPr>
              <a:t>“aos</a:t>
            </a:r>
            <a:r>
              <a:rPr dirty="0" sz="1100" spc="35">
                <a:solidFill>
                  <a:srgbClr val="1E1916"/>
                </a:solidFill>
                <a:latin typeface="Arial MT"/>
                <a:cs typeface="Arial MT"/>
              </a:rPr>
              <a:t> objetivos</a:t>
            </a:r>
            <a:r>
              <a:rPr dirty="0" sz="1100" spc="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20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1100" spc="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35">
                <a:solidFill>
                  <a:srgbClr val="1E1916"/>
                </a:solidFill>
                <a:latin typeface="Arial MT"/>
                <a:cs typeface="Arial MT"/>
              </a:rPr>
              <a:t>atividade </a:t>
            </a:r>
            <a:r>
              <a:rPr dirty="0" sz="1100" spc="4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econômica, às experiências de sociabilidade e à </a:t>
            </a:r>
            <a:r>
              <a:rPr dirty="0" sz="1100" spc="-29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>
                <a:solidFill>
                  <a:srgbClr val="1E1916"/>
                </a:solidFill>
                <a:latin typeface="Arial MT"/>
                <a:cs typeface="Arial MT"/>
              </a:rPr>
              <a:t>forma</a:t>
            </a:r>
            <a:r>
              <a:rPr dirty="0" sz="1100" spc="-1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1100" spc="-12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sua</a:t>
            </a:r>
            <a:r>
              <a:rPr dirty="0" sz="1100" spc="-1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inserção</a:t>
            </a:r>
            <a:r>
              <a:rPr dirty="0" sz="1100" spc="-12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na</a:t>
            </a:r>
            <a:r>
              <a:rPr dirty="0" sz="1100" spc="-1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sociedade</a:t>
            </a:r>
            <a:r>
              <a:rPr dirty="0" sz="1100" spc="-12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Arial MT"/>
                <a:cs typeface="Arial MT"/>
              </a:rPr>
              <a:t>global”.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0" y="9408643"/>
            <a:ext cx="7560309" cy="1283970"/>
            <a:chOff x="0" y="9408643"/>
            <a:chExt cx="7560309" cy="1283970"/>
          </a:xfrm>
        </p:grpSpPr>
        <p:sp>
          <p:nvSpPr>
            <p:cNvPr id="17" name="object 17"/>
            <p:cNvSpPr/>
            <p:nvPr/>
          </p:nvSpPr>
          <p:spPr>
            <a:xfrm>
              <a:off x="0" y="9408643"/>
              <a:ext cx="7560309" cy="1283970"/>
            </a:xfrm>
            <a:custGeom>
              <a:avLst/>
              <a:gdLst/>
              <a:ahLst/>
              <a:cxnLst/>
              <a:rect l="l" t="t" r="r" b="b"/>
              <a:pathLst>
                <a:path w="7560309" h="1283970">
                  <a:moveTo>
                    <a:pt x="0" y="1283356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1283356"/>
                  </a:lnTo>
                  <a:lnTo>
                    <a:pt x="0" y="1283356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82849" y="9502762"/>
              <a:ext cx="1649076" cy="109938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44220" y="9499402"/>
              <a:ext cx="1324551" cy="110638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65057" y="9485547"/>
              <a:ext cx="1286888" cy="109791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4154" y="9487786"/>
              <a:ext cx="1331291" cy="111083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0530" y="9490276"/>
              <a:ext cx="1256907" cy="1085441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81681" y="10456509"/>
              <a:ext cx="7248525" cy="158750"/>
            </a:xfrm>
            <a:custGeom>
              <a:avLst/>
              <a:gdLst/>
              <a:ahLst/>
              <a:cxnLst/>
              <a:rect l="l" t="t" r="r" b="b"/>
              <a:pathLst>
                <a:path w="7248525" h="158750">
                  <a:moveTo>
                    <a:pt x="7248340" y="0"/>
                  </a:moveTo>
                  <a:lnTo>
                    <a:pt x="0" y="0"/>
                  </a:lnTo>
                  <a:lnTo>
                    <a:pt x="0" y="158123"/>
                  </a:lnTo>
                  <a:lnTo>
                    <a:pt x="7248340" y="158123"/>
                  </a:lnTo>
                  <a:lnTo>
                    <a:pt x="72483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1804010" y="10440608"/>
            <a:ext cx="400431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Construção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caderno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identidade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9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durante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Plenária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Núcleos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Nova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Santa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Rosa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PR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2007</a:t>
            </a:r>
            <a:endParaRPr sz="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409434"/>
            <a:ext cx="7560309" cy="1282700"/>
            <a:chOff x="0" y="9409434"/>
            <a:chExt cx="7560309" cy="1282700"/>
          </a:xfrm>
        </p:grpSpPr>
        <p:sp>
          <p:nvSpPr>
            <p:cNvPr id="3" name="object 3"/>
            <p:cNvSpPr/>
            <p:nvPr/>
          </p:nvSpPr>
          <p:spPr>
            <a:xfrm>
              <a:off x="0" y="9409434"/>
              <a:ext cx="7560309" cy="1282700"/>
            </a:xfrm>
            <a:custGeom>
              <a:avLst/>
              <a:gdLst/>
              <a:ahLst/>
              <a:cxnLst/>
              <a:rect l="l" t="t" r="r" b="b"/>
              <a:pathLst>
                <a:path w="7560309" h="1282700">
                  <a:moveTo>
                    <a:pt x="0" y="1282565"/>
                  </a:moveTo>
                  <a:lnTo>
                    <a:pt x="0" y="0"/>
                  </a:lnTo>
                  <a:lnTo>
                    <a:pt x="7559999" y="0"/>
                  </a:lnTo>
                  <a:lnTo>
                    <a:pt x="7559999" y="1282565"/>
                  </a:lnTo>
                  <a:lnTo>
                    <a:pt x="0" y="1282565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92569" y="9499640"/>
              <a:ext cx="1681516" cy="112101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4702" y="9495529"/>
              <a:ext cx="1460508" cy="113618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890" y="9503759"/>
              <a:ext cx="1368781" cy="110737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69624" y="9494924"/>
              <a:ext cx="2639474" cy="113104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2316" y="10483362"/>
              <a:ext cx="7437755" cy="158750"/>
            </a:xfrm>
            <a:custGeom>
              <a:avLst/>
              <a:gdLst/>
              <a:ahLst/>
              <a:cxnLst/>
              <a:rect l="l" t="t" r="r" b="b"/>
              <a:pathLst>
                <a:path w="7437755" h="158750">
                  <a:moveTo>
                    <a:pt x="7437589" y="0"/>
                  </a:moveTo>
                  <a:lnTo>
                    <a:pt x="0" y="0"/>
                  </a:lnTo>
                  <a:lnTo>
                    <a:pt x="0" y="158122"/>
                  </a:lnTo>
                  <a:lnTo>
                    <a:pt x="7437589" y="158122"/>
                  </a:lnTo>
                  <a:lnTo>
                    <a:pt x="74375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1789268" y="10467460"/>
            <a:ext cx="400431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Construção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caderno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identidade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9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durante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0">
                <a:solidFill>
                  <a:srgbClr val="1E1916"/>
                </a:solidFill>
                <a:latin typeface="Arial MT"/>
                <a:cs typeface="Arial MT"/>
              </a:rPr>
              <a:t>Plenária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de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75">
                <a:solidFill>
                  <a:srgbClr val="1E1916"/>
                </a:solidFill>
                <a:latin typeface="Arial MT"/>
                <a:cs typeface="Arial MT"/>
              </a:rPr>
              <a:t>Núcleos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Nova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0">
                <a:solidFill>
                  <a:srgbClr val="1E1916"/>
                </a:solidFill>
                <a:latin typeface="Arial MT"/>
                <a:cs typeface="Arial MT"/>
              </a:rPr>
              <a:t>Santa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Rosa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105">
                <a:solidFill>
                  <a:srgbClr val="1E1916"/>
                </a:solidFill>
                <a:latin typeface="Arial MT"/>
                <a:cs typeface="Arial MT"/>
              </a:rPr>
              <a:t>PR</a:t>
            </a:r>
            <a:r>
              <a:rPr dirty="0" sz="800" spc="-30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50">
                <a:solidFill>
                  <a:srgbClr val="1E1916"/>
                </a:solidFill>
                <a:latin typeface="Arial MT"/>
                <a:cs typeface="Arial MT"/>
              </a:rPr>
              <a:t>-</a:t>
            </a:r>
            <a:r>
              <a:rPr dirty="0" sz="800" spc="-3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800" spc="-85">
                <a:solidFill>
                  <a:srgbClr val="1E1916"/>
                </a:solidFill>
                <a:latin typeface="Arial MT"/>
                <a:cs typeface="Arial MT"/>
              </a:rPr>
              <a:t>2007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-1577" y="0"/>
            <a:ext cx="7561580" cy="247015"/>
            <a:chOff x="-1577" y="0"/>
            <a:chExt cx="7561580" cy="247015"/>
          </a:xfrm>
        </p:grpSpPr>
        <p:sp>
          <p:nvSpPr>
            <p:cNvPr id="11" name="object 11"/>
            <p:cNvSpPr/>
            <p:nvPr/>
          </p:nvSpPr>
          <p:spPr>
            <a:xfrm>
              <a:off x="-1577" y="0"/>
              <a:ext cx="7561580" cy="212725"/>
            </a:xfrm>
            <a:custGeom>
              <a:avLst/>
              <a:gdLst/>
              <a:ahLst/>
              <a:cxnLst/>
              <a:rect l="l" t="t" r="r" b="b"/>
              <a:pathLst>
                <a:path w="7561580" h="212725">
                  <a:moveTo>
                    <a:pt x="7561149" y="0"/>
                  </a:moveTo>
                  <a:lnTo>
                    <a:pt x="0" y="0"/>
                  </a:lnTo>
                  <a:lnTo>
                    <a:pt x="0" y="212694"/>
                  </a:lnTo>
                  <a:lnTo>
                    <a:pt x="7561149" y="212694"/>
                  </a:lnTo>
                  <a:lnTo>
                    <a:pt x="7561149" y="0"/>
                  </a:lnTo>
                  <a:close/>
                </a:path>
              </a:pathLst>
            </a:custGeom>
            <a:solidFill>
              <a:srgbClr val="CCE2A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632212" y="0"/>
              <a:ext cx="294005" cy="246379"/>
            </a:xfrm>
            <a:custGeom>
              <a:avLst/>
              <a:gdLst/>
              <a:ahLst/>
              <a:cxnLst/>
              <a:rect l="l" t="t" r="r" b="b"/>
              <a:pathLst>
                <a:path w="294004" h="246379">
                  <a:moveTo>
                    <a:pt x="252457" y="0"/>
                  </a:moveTo>
                  <a:lnTo>
                    <a:pt x="41116" y="0"/>
                  </a:lnTo>
                  <a:lnTo>
                    <a:pt x="28325" y="12790"/>
                  </a:lnTo>
                  <a:lnTo>
                    <a:pt x="7484" y="53084"/>
                  </a:lnTo>
                  <a:lnTo>
                    <a:pt x="0" y="99474"/>
                  </a:lnTo>
                  <a:lnTo>
                    <a:pt x="7484" y="145865"/>
                  </a:lnTo>
                  <a:lnTo>
                    <a:pt x="28325" y="186159"/>
                  </a:lnTo>
                  <a:lnTo>
                    <a:pt x="60102" y="217936"/>
                  </a:lnTo>
                  <a:lnTo>
                    <a:pt x="100396" y="238776"/>
                  </a:lnTo>
                  <a:lnTo>
                    <a:pt x="146786" y="246261"/>
                  </a:lnTo>
                  <a:lnTo>
                    <a:pt x="193177" y="238776"/>
                  </a:lnTo>
                  <a:lnTo>
                    <a:pt x="233470" y="217936"/>
                  </a:lnTo>
                  <a:lnTo>
                    <a:pt x="265247" y="186159"/>
                  </a:lnTo>
                  <a:lnTo>
                    <a:pt x="286088" y="145865"/>
                  </a:lnTo>
                  <a:lnTo>
                    <a:pt x="293573" y="99474"/>
                  </a:lnTo>
                  <a:lnTo>
                    <a:pt x="286088" y="53084"/>
                  </a:lnTo>
                  <a:lnTo>
                    <a:pt x="265247" y="12790"/>
                  </a:lnTo>
                  <a:lnTo>
                    <a:pt x="252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3676695" y="0"/>
            <a:ext cx="208915" cy="22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1E1916"/>
                </a:solidFill>
                <a:latin typeface="Arial"/>
                <a:cs typeface="Arial"/>
              </a:rPr>
              <a:t>46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017691" y="264480"/>
            <a:ext cx="423524" cy="445943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3431725" y="313469"/>
            <a:ext cx="977900" cy="113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REDE</a:t>
            </a:r>
            <a:r>
              <a:rPr dirty="0" sz="550" spc="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D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</a:t>
            </a:r>
            <a:r>
              <a:rPr dirty="0" sz="550" spc="-25">
                <a:solidFill>
                  <a:srgbClr val="1E1916"/>
                </a:solidFill>
                <a:latin typeface="Arial MT"/>
                <a:cs typeface="Arial MT"/>
              </a:rPr>
              <a:t> 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A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RO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EC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OL</a:t>
            </a:r>
            <a:r>
              <a:rPr dirty="0" sz="550" spc="25">
                <a:solidFill>
                  <a:srgbClr val="1E1916"/>
                </a:solidFill>
                <a:latin typeface="Arial MT"/>
                <a:cs typeface="Arial MT"/>
              </a:rPr>
              <a:t>O</a:t>
            </a:r>
            <a:r>
              <a:rPr dirty="0" sz="550" spc="20">
                <a:solidFill>
                  <a:srgbClr val="1E1916"/>
                </a:solidFill>
                <a:latin typeface="Arial MT"/>
                <a:cs typeface="Arial MT"/>
              </a:rPr>
              <a:t>G</a:t>
            </a:r>
            <a:r>
              <a:rPr dirty="0" sz="550" spc="15">
                <a:solidFill>
                  <a:srgbClr val="1E1916"/>
                </a:solidFill>
                <a:latin typeface="Arial MT"/>
                <a:cs typeface="Arial MT"/>
              </a:rPr>
              <a:t>IA</a:t>
            </a:r>
            <a:endParaRPr sz="550">
              <a:latin typeface="Arial MT"/>
              <a:cs typeface="Arial M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437873" y="628368"/>
            <a:ext cx="965835" cy="32384"/>
          </a:xfrm>
          <a:custGeom>
            <a:avLst/>
            <a:gdLst/>
            <a:ahLst/>
            <a:cxnLst/>
            <a:rect l="l" t="t" r="r" b="b"/>
            <a:pathLst>
              <a:path w="965835" h="32384">
                <a:moveTo>
                  <a:pt x="960076" y="0"/>
                </a:moveTo>
                <a:lnTo>
                  <a:pt x="12247" y="0"/>
                </a:lnTo>
                <a:lnTo>
                  <a:pt x="5511" y="0"/>
                </a:lnTo>
                <a:lnTo>
                  <a:pt x="0" y="7222"/>
                </a:lnTo>
                <a:lnTo>
                  <a:pt x="0" y="24879"/>
                </a:lnTo>
                <a:lnTo>
                  <a:pt x="5511" y="32097"/>
                </a:lnTo>
                <a:lnTo>
                  <a:pt x="960076" y="32097"/>
                </a:lnTo>
                <a:lnTo>
                  <a:pt x="965588" y="24879"/>
                </a:lnTo>
                <a:lnTo>
                  <a:pt x="965588" y="7222"/>
                </a:lnTo>
                <a:lnTo>
                  <a:pt x="960076" y="0"/>
                </a:lnTo>
                <a:close/>
              </a:path>
            </a:pathLst>
          </a:custGeom>
          <a:solidFill>
            <a:srgbClr val="7CBC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523097" y="387578"/>
            <a:ext cx="6369685" cy="901128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algn="ctr" marL="424815">
              <a:lnSpc>
                <a:spcPct val="100000"/>
              </a:lnSpc>
              <a:spcBef>
                <a:spcPts val="115"/>
              </a:spcBef>
            </a:pPr>
            <a:r>
              <a:rPr dirty="0" u="heavy" sz="1300" spc="125">
                <a:solidFill>
                  <a:srgbClr val="1E1916"/>
                </a:solidFill>
                <a:uFill>
                  <a:solidFill>
                    <a:srgbClr val="7AB73A"/>
                  </a:solidFill>
                </a:uFill>
                <a:latin typeface="Arial Black"/>
                <a:cs typeface="Arial Black"/>
              </a:rPr>
              <a:t>ECOVIDA</a:t>
            </a:r>
            <a:endParaRPr sz="1300">
              <a:latin typeface="Arial Black"/>
              <a:cs typeface="Arial Black"/>
            </a:endParaRPr>
          </a:p>
          <a:p>
            <a:pPr algn="ctr" marL="95885">
              <a:lnSpc>
                <a:spcPct val="100000"/>
              </a:lnSpc>
              <a:spcBef>
                <a:spcPts val="1395"/>
              </a:spcBef>
            </a:pPr>
            <a:r>
              <a:rPr dirty="0" sz="1600">
                <a:solidFill>
                  <a:srgbClr val="1E1916"/>
                </a:solidFill>
                <a:latin typeface="Comic Sans MS"/>
                <a:cs typeface="Comic Sans MS"/>
              </a:rPr>
              <a:t>IX</a:t>
            </a:r>
            <a:r>
              <a:rPr dirty="0" sz="1600" spc="-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600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600" spc="-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u="heavy" sz="1600" spc="-5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BIBLIOGRAFIA</a:t>
            </a:r>
            <a:endParaRPr sz="1600">
              <a:latin typeface="Comic Sans MS"/>
              <a:cs typeface="Comic Sans MS"/>
            </a:endParaRPr>
          </a:p>
          <a:p>
            <a:pPr algn="just" marL="374650" marR="5080" indent="-362585">
              <a:lnSpc>
                <a:spcPct val="116100"/>
              </a:lnSpc>
              <a:spcBef>
                <a:spcPts val="365"/>
              </a:spcBef>
            </a:pP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ALMEIDA, JALCIONE; NAVARRO, ZANDER. Reconstruindo a Agricultura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Idéias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ideais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na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perspectiva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do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desenvolvimento rural sustentável. Porto Alegre. Editora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Universidade /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UFRGS,</a:t>
            </a:r>
            <a:r>
              <a:rPr dirty="0" sz="11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1997.</a:t>
            </a:r>
            <a:endParaRPr sz="1100">
              <a:latin typeface="Comic Sans MS"/>
              <a:cs typeface="Comic Sans MS"/>
            </a:endParaRPr>
          </a:p>
          <a:p>
            <a:pPr algn="just" marL="374650" marR="5080" indent="-362585">
              <a:lnSpc>
                <a:spcPct val="116100"/>
              </a:lnSpc>
              <a:spcBef>
                <a:spcPts val="840"/>
              </a:spcBef>
            </a:pP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ALTIERI, MIGUEL. Agroecologia: Bases científicas par uma agricultura sustentável. Livraria e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Editora</a:t>
            </a:r>
            <a:r>
              <a:rPr dirty="0" sz="11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Agropecuária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Ltda.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Guaíba.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RS.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2002.</a:t>
            </a:r>
            <a:endParaRPr sz="1100">
              <a:latin typeface="Comic Sans MS"/>
              <a:cs typeface="Comic Sans MS"/>
            </a:endParaRPr>
          </a:p>
          <a:p>
            <a:pPr algn="just" marL="374650" marR="5080" indent="-362585">
              <a:lnSpc>
                <a:spcPct val="116100"/>
              </a:lnSpc>
              <a:spcBef>
                <a:spcPts val="835"/>
              </a:spcBef>
            </a:pP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ARENDT, ANA. A Condição Humana. Editora Forense Universitária.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10ª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edição. Rio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Janeiro,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RJ.2005.</a:t>
            </a:r>
            <a:endParaRPr sz="1100">
              <a:latin typeface="Comic Sans MS"/>
              <a:cs typeface="Comic Sans MS"/>
            </a:endParaRPr>
          </a:p>
          <a:p>
            <a:pPr algn="just" marL="374650" marR="5080" indent="-362585">
              <a:lnSpc>
                <a:spcPct val="116100"/>
              </a:lnSpc>
              <a:spcBef>
                <a:spcPts val="835"/>
              </a:spcBef>
            </a:pP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ARL,</a:t>
            </a:r>
            <a:r>
              <a:rPr dirty="0" sz="11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Valdemar.</a:t>
            </a:r>
            <a:r>
              <a:rPr dirty="0" sz="11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Introdução</a:t>
            </a:r>
            <a:r>
              <a:rPr dirty="0" sz="11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à</a:t>
            </a:r>
            <a:r>
              <a:rPr dirty="0" sz="11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Agroecologia.</a:t>
            </a:r>
            <a:r>
              <a:rPr dirty="0" sz="11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Universidade</a:t>
            </a:r>
            <a:r>
              <a:rPr dirty="0" sz="11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do</a:t>
            </a:r>
            <a:r>
              <a:rPr dirty="0" sz="11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Contestado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Concórdia,</a:t>
            </a:r>
            <a:r>
              <a:rPr dirty="0" sz="1100" spc="-1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SC.</a:t>
            </a:r>
            <a:r>
              <a:rPr dirty="0" sz="11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UnC/</a:t>
            </a:r>
            <a:r>
              <a:rPr dirty="0" sz="1100" spc="-1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NEAD, 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2005.</a:t>
            </a:r>
            <a:endParaRPr sz="11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ARL,</a:t>
            </a:r>
            <a:r>
              <a:rPr dirty="0" sz="1100" spc="6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VALDEMAR;</a:t>
            </a:r>
            <a:r>
              <a:rPr dirty="0" sz="1100" spc="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RHINKLIN,</a:t>
            </a:r>
            <a:r>
              <a:rPr dirty="0" sz="1100" spc="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HANSJÖRG.</a:t>
            </a:r>
            <a:r>
              <a:rPr dirty="0" sz="1100" spc="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Livro</a:t>
            </a:r>
            <a:r>
              <a:rPr dirty="0" sz="1100" spc="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Verde</a:t>
            </a:r>
            <a:r>
              <a:rPr dirty="0" sz="1100" spc="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2</a:t>
            </a:r>
            <a:r>
              <a:rPr dirty="0" sz="1100" spc="6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Agroecologia.</a:t>
            </a:r>
            <a:r>
              <a:rPr dirty="0" sz="1100" spc="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Cepagri</a:t>
            </a:r>
            <a:r>
              <a:rPr dirty="0" sz="1100" spc="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100" spc="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Terra</a:t>
            </a:r>
            <a:r>
              <a:rPr dirty="0" sz="1100" spc="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Nova.</a:t>
            </a:r>
            <a:endParaRPr sz="1100">
              <a:latin typeface="Comic Sans MS"/>
              <a:cs typeface="Comic Sans MS"/>
            </a:endParaRPr>
          </a:p>
          <a:p>
            <a:pPr marL="374650">
              <a:lnSpc>
                <a:spcPct val="100000"/>
              </a:lnSpc>
              <a:spcBef>
                <a:spcPts val="215"/>
              </a:spcBef>
            </a:pP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Caçador/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SC.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3ª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Ed.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Revisada.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2001.</a:t>
            </a:r>
            <a:endParaRPr sz="11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045"/>
              </a:spcBef>
            </a:pP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BONILLA,</a:t>
            </a:r>
            <a:r>
              <a:rPr dirty="0" sz="11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JOSÉ</a:t>
            </a:r>
            <a:r>
              <a:rPr dirty="0" sz="11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A.</a:t>
            </a:r>
            <a:r>
              <a:rPr dirty="0" sz="11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Fundamentos</a:t>
            </a:r>
            <a:r>
              <a:rPr dirty="0" sz="11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1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Agricultura</a:t>
            </a:r>
            <a:r>
              <a:rPr dirty="0" sz="11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Ecológica:</a:t>
            </a:r>
            <a:r>
              <a:rPr dirty="0" sz="11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Sobrevivência</a:t>
            </a:r>
            <a:r>
              <a:rPr dirty="0" sz="11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1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Qualidade</a:t>
            </a:r>
            <a:r>
              <a:rPr dirty="0" sz="1100" spc="-1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1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Vida.</a:t>
            </a:r>
            <a:r>
              <a:rPr dirty="0" sz="1100" spc="-114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Edit.</a:t>
            </a:r>
            <a:endParaRPr sz="1100">
              <a:latin typeface="Comic Sans MS"/>
              <a:cs typeface="Comic Sans MS"/>
            </a:endParaRPr>
          </a:p>
          <a:p>
            <a:pPr marL="374650">
              <a:lnSpc>
                <a:spcPct val="100000"/>
              </a:lnSpc>
              <a:spcBef>
                <a:spcPts val="215"/>
              </a:spcBef>
            </a:pP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Nobel.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São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Paulo.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1992.</a:t>
            </a:r>
            <a:endParaRPr sz="11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CAPRA,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FRITJOF.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Conexões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ocultas: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Ciência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uma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vida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sustentável.São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Paulo.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Ed.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Cultrix.2002.</a:t>
            </a:r>
            <a:endParaRPr sz="11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1100">
              <a:latin typeface="Comic Sans MS"/>
              <a:cs typeface="Comic Sans MS"/>
            </a:endParaRPr>
          </a:p>
          <a:p>
            <a:pPr algn="just" marL="374650" marR="5080" indent="-362585">
              <a:lnSpc>
                <a:spcPct val="116100"/>
              </a:lnSpc>
            </a:pP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CAPRA, FRITJOF. A Teia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da Vida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 Uma nova compreensão científica dos sistemas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vivos.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Editora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Cultrix.</a:t>
            </a:r>
            <a:r>
              <a:rPr dirty="0" sz="11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São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Paulo/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SP.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1996.</a:t>
            </a:r>
            <a:endParaRPr sz="1100">
              <a:latin typeface="Comic Sans MS"/>
              <a:cs typeface="Comic Sans MS"/>
            </a:endParaRPr>
          </a:p>
          <a:p>
            <a:pPr algn="just" marL="374650" marR="5080" indent="-362585">
              <a:lnSpc>
                <a:spcPct val="116100"/>
              </a:lnSpc>
              <a:spcBef>
                <a:spcPts val="835"/>
              </a:spcBef>
            </a:pP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CASTELLS,</a:t>
            </a:r>
            <a:r>
              <a:rPr dirty="0" sz="1100" spc="-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MANUEL.</a:t>
            </a:r>
            <a:r>
              <a:rPr dirty="0" sz="11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1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Poder</a:t>
            </a:r>
            <a:r>
              <a:rPr dirty="0" sz="11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1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Identidade.</a:t>
            </a:r>
            <a:r>
              <a:rPr dirty="0" sz="11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Volume</a:t>
            </a:r>
            <a:r>
              <a:rPr dirty="0" sz="11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2</a:t>
            </a:r>
            <a:r>
              <a:rPr dirty="0" sz="11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1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3ª</a:t>
            </a:r>
            <a:r>
              <a:rPr dirty="0" sz="11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Edição.</a:t>
            </a:r>
            <a:r>
              <a:rPr dirty="0" sz="11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Editora</a:t>
            </a:r>
            <a:r>
              <a:rPr dirty="0" sz="11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Paz</a:t>
            </a:r>
            <a:r>
              <a:rPr dirty="0" sz="11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1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Terra.</a:t>
            </a:r>
            <a:r>
              <a:rPr dirty="0" sz="1100" spc="-7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São</a:t>
            </a:r>
            <a:r>
              <a:rPr dirty="0" sz="1100" spc="-7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Paulo, </a:t>
            </a:r>
            <a:r>
              <a:rPr dirty="0" sz="1100" spc="-3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SP.</a:t>
            </a:r>
            <a:r>
              <a:rPr dirty="0" sz="11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1999.</a:t>
            </a:r>
            <a:endParaRPr sz="1100">
              <a:latin typeface="Comic Sans MS"/>
              <a:cs typeface="Comic Sans MS"/>
            </a:endParaRPr>
          </a:p>
          <a:p>
            <a:pPr algn="just" marL="374650" marR="5080" indent="-362585">
              <a:lnSpc>
                <a:spcPct val="116100"/>
              </a:lnSpc>
              <a:spcBef>
                <a:spcPts val="835"/>
              </a:spcBef>
            </a:pP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LEFF,</a:t>
            </a:r>
            <a:r>
              <a:rPr dirty="0" sz="11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HENRIQUE.</a:t>
            </a:r>
            <a:r>
              <a:rPr dirty="0" sz="11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Ecologia,</a:t>
            </a:r>
            <a:r>
              <a:rPr dirty="0" sz="11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Capital</a:t>
            </a:r>
            <a:r>
              <a:rPr dirty="0" sz="11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1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Cultura:</a:t>
            </a:r>
            <a:r>
              <a:rPr dirty="0" sz="11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racionalidade</a:t>
            </a:r>
            <a:r>
              <a:rPr dirty="0" sz="11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ambiental,</a:t>
            </a:r>
            <a:r>
              <a:rPr dirty="0" sz="11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democracia</a:t>
            </a:r>
            <a:r>
              <a:rPr dirty="0" sz="11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participativa</a:t>
            </a:r>
            <a:r>
              <a:rPr dirty="0" sz="11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 </a:t>
            </a:r>
            <a:r>
              <a:rPr dirty="0" sz="1100" spc="-3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desenvolvimento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sustentável.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Blumenau.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Ed.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FURB,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2000.</a:t>
            </a:r>
            <a:endParaRPr sz="1100">
              <a:latin typeface="Comic Sans MS"/>
              <a:cs typeface="Comic Sans MS"/>
            </a:endParaRPr>
          </a:p>
          <a:p>
            <a:pPr marL="12700" marR="300990">
              <a:lnSpc>
                <a:spcPct val="179500"/>
              </a:lnSpc>
            </a:pP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TSÉ-TUNG,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MAO.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Sobre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Prática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contradição.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Expressão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Popular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Ltda.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São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Paulo/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SP,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1999.  </a:t>
            </a:r>
            <a:r>
              <a:rPr dirty="0" u="sng" sz="1100">
                <a:solidFill>
                  <a:srgbClr val="1E1916"/>
                </a:solidFill>
                <a:uFill>
                  <a:solidFill>
                    <a:srgbClr val="1E1916"/>
                  </a:solidFill>
                </a:uFill>
                <a:latin typeface="Comic Sans MS"/>
                <a:cs typeface="Comic Sans MS"/>
              </a:rPr>
              <a:t>TEXTOS</a:t>
            </a:r>
            <a:endParaRPr sz="1100">
              <a:latin typeface="Comic Sans MS"/>
              <a:cs typeface="Comic Sans MS"/>
            </a:endParaRPr>
          </a:p>
          <a:p>
            <a:pPr algn="just" marL="374650" marR="5080" indent="-362585">
              <a:lnSpc>
                <a:spcPct val="116100"/>
              </a:lnSpc>
              <a:spcBef>
                <a:spcPts val="840"/>
              </a:spcBef>
            </a:pP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ARL, VALDEMAR. Agroecologia: Uma importante contribuição na construção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uma nova ordem. </a:t>
            </a:r>
            <a:r>
              <a:rPr dirty="0" sz="1100" spc="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Monografia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de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especialização em agroecologia e desenvolvimento sustentável. Florianópolis/ </a:t>
            </a:r>
            <a:r>
              <a:rPr dirty="0" sz="1100" spc="-3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SC.</a:t>
            </a:r>
            <a:r>
              <a:rPr dirty="0" sz="11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UFSC,2002.</a:t>
            </a:r>
            <a:endParaRPr sz="1100">
              <a:latin typeface="Comic Sans MS"/>
              <a:cs typeface="Comic Sans MS"/>
            </a:endParaRPr>
          </a:p>
          <a:p>
            <a:pPr marL="12700" marR="3065780">
              <a:lnSpc>
                <a:spcPct val="179500"/>
              </a:lnSpc>
            </a:pP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CEPIS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Concepção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Metodológica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Dialética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1996. 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CEPIS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Reflexões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sobre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educação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popular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-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1996.</a:t>
            </a:r>
            <a:endParaRPr sz="1100">
              <a:latin typeface="Comic Sans MS"/>
              <a:cs typeface="Comic Sans MS"/>
            </a:endParaRPr>
          </a:p>
          <a:p>
            <a:pPr algn="just" marL="374650" marR="5080" indent="-362585">
              <a:lnSpc>
                <a:spcPct val="116100"/>
              </a:lnSpc>
              <a:spcBef>
                <a:spcPts val="835"/>
              </a:spcBef>
            </a:pP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MARTINS,</a:t>
            </a:r>
            <a:r>
              <a:rPr dirty="0" sz="11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JOSÉ</a:t>
            </a:r>
            <a:r>
              <a:rPr dirty="0" sz="11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1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SOUZA.</a:t>
            </a:r>
            <a:r>
              <a:rPr dirty="0" sz="11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O</a:t>
            </a:r>
            <a:r>
              <a:rPr dirty="0" sz="11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Futuro</a:t>
            </a:r>
            <a:r>
              <a:rPr dirty="0" sz="11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1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Sociologia</a:t>
            </a:r>
            <a:r>
              <a:rPr dirty="0" sz="11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Rural</a:t>
            </a:r>
            <a:r>
              <a:rPr dirty="0" sz="1100" spc="-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1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sua</a:t>
            </a:r>
            <a:r>
              <a:rPr dirty="0" sz="11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contribuição</a:t>
            </a:r>
            <a:r>
              <a:rPr dirty="0" sz="11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para</a:t>
            </a:r>
            <a:r>
              <a:rPr dirty="0" sz="11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1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qualidade</a:t>
            </a:r>
            <a:r>
              <a:rPr dirty="0" sz="11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da </a:t>
            </a:r>
            <a:r>
              <a:rPr dirty="0" sz="1100" spc="-3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vida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rural.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Revista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Estudos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Avançados.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Vol.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15.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São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Paulo.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USP.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2001.</a:t>
            </a:r>
            <a:endParaRPr sz="1100">
              <a:latin typeface="Comic Sans MS"/>
              <a:cs typeface="Comic Sans MS"/>
            </a:endParaRPr>
          </a:p>
          <a:p>
            <a:pPr algn="just" marL="374650" marR="5080" indent="-362585">
              <a:lnSpc>
                <a:spcPct val="116100"/>
              </a:lnSpc>
              <a:spcBef>
                <a:spcPts val="835"/>
              </a:spcBef>
            </a:pP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TUMOLO,</a:t>
            </a:r>
            <a:r>
              <a:rPr dirty="0" sz="11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PAULO</a:t>
            </a:r>
            <a:r>
              <a:rPr dirty="0" sz="11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SÉRGIO.</a:t>
            </a:r>
            <a:r>
              <a:rPr dirty="0" sz="1100" spc="8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Educação</a:t>
            </a:r>
            <a:r>
              <a:rPr dirty="0" sz="11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dos</a:t>
            </a:r>
            <a:r>
              <a:rPr dirty="0" sz="11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Trabalhadores,</a:t>
            </a:r>
            <a:r>
              <a:rPr dirty="0" sz="11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Consciência</a:t>
            </a:r>
            <a:r>
              <a:rPr dirty="0" sz="11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100" spc="-3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Classe</a:t>
            </a:r>
            <a:r>
              <a:rPr dirty="0" sz="11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</a:t>
            </a:r>
            <a:r>
              <a:rPr dirty="0" sz="1100" spc="-2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Transformação </a:t>
            </a:r>
            <a:r>
              <a:rPr dirty="0" sz="1100" spc="-32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Social:</a:t>
            </a:r>
            <a:r>
              <a:rPr dirty="0" sz="11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Atualidade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de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“Velhas”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Questões.</a:t>
            </a:r>
            <a:endParaRPr sz="1100">
              <a:latin typeface="Comic Sans MS"/>
              <a:cs typeface="Comic Sans MS"/>
            </a:endParaRPr>
          </a:p>
          <a:p>
            <a:pPr algn="just" marL="374650" marR="5080" indent="-362585">
              <a:lnSpc>
                <a:spcPct val="116100"/>
              </a:lnSpc>
              <a:spcBef>
                <a:spcPts val="835"/>
              </a:spcBef>
            </a:pP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WANDERLEY, MARIA DE NAZARETH BAUDEL. Raíses Históricas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do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Campesinato Brasileiro. XX </a:t>
            </a:r>
            <a:r>
              <a:rPr dirty="0" sz="1100" spc="-31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Encontro</a:t>
            </a:r>
            <a:r>
              <a:rPr dirty="0" sz="1100" spc="-140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Anual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da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ANPOCS.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Caxambu,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>
                <a:solidFill>
                  <a:srgbClr val="1E1916"/>
                </a:solidFill>
                <a:latin typeface="Comic Sans MS"/>
                <a:cs typeface="Comic Sans MS"/>
              </a:rPr>
              <a:t>MG.</a:t>
            </a:r>
            <a:r>
              <a:rPr dirty="0" sz="1100" spc="-135">
                <a:solidFill>
                  <a:srgbClr val="1E1916"/>
                </a:solidFill>
                <a:latin typeface="Comic Sans MS"/>
                <a:cs typeface="Comic Sans MS"/>
              </a:rPr>
              <a:t> </a:t>
            </a:r>
            <a:r>
              <a:rPr dirty="0" sz="1100" spc="-5">
                <a:solidFill>
                  <a:srgbClr val="1E1916"/>
                </a:solidFill>
                <a:latin typeface="Comic Sans MS"/>
                <a:cs typeface="Comic Sans MS"/>
              </a:rPr>
              <a:t>1996.</a:t>
            </a:r>
            <a:endParaRPr sz="11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15" y="0"/>
            <a:ext cx="7543800" cy="212725"/>
          </a:xfrm>
          <a:custGeom>
            <a:avLst/>
            <a:gdLst/>
            <a:ahLst/>
            <a:cxnLst/>
            <a:rect l="l" t="t" r="r" b="b"/>
            <a:pathLst>
              <a:path w="7543800" h="212725">
                <a:moveTo>
                  <a:pt x="0" y="0"/>
                </a:moveTo>
                <a:lnTo>
                  <a:pt x="7543648" y="0"/>
                </a:lnTo>
                <a:lnTo>
                  <a:pt x="7543648" y="212381"/>
                </a:lnTo>
                <a:lnTo>
                  <a:pt x="0" y="212381"/>
                </a:lnTo>
                <a:lnTo>
                  <a:pt x="0" y="0"/>
                </a:lnTo>
                <a:close/>
              </a:path>
            </a:pathLst>
          </a:custGeom>
          <a:solidFill>
            <a:srgbClr val="CCE2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405388" y="8985074"/>
            <a:ext cx="881380" cy="240029"/>
          </a:xfrm>
          <a:prstGeom prst="rect">
            <a:avLst/>
          </a:prstGeom>
          <a:ln w="3175">
            <a:solidFill>
              <a:srgbClr val="446338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217804">
              <a:lnSpc>
                <a:spcPts val="1420"/>
              </a:lnSpc>
            </a:pPr>
            <a:r>
              <a:rPr dirty="0" sz="1200" spc="-130" b="1" i="1">
                <a:solidFill>
                  <a:srgbClr val="446338"/>
                </a:solidFill>
                <a:latin typeface="Arial"/>
                <a:cs typeface="Arial"/>
              </a:rPr>
              <a:t>APOIO: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03844"/>
            <a:ext cx="7372205" cy="818244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286419" y="2156716"/>
            <a:ext cx="5147310" cy="4613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145415">
              <a:lnSpc>
                <a:spcPts val="1855"/>
              </a:lnSpc>
              <a:spcBef>
                <a:spcPts val="100"/>
              </a:spcBef>
            </a:pPr>
            <a:r>
              <a:rPr dirty="0" sz="1600" b="1" i="1">
                <a:latin typeface="Arial"/>
                <a:cs typeface="Arial"/>
              </a:rPr>
              <a:t>Isto</a:t>
            </a:r>
            <a:r>
              <a:rPr dirty="0" sz="1600" spc="-30" b="1" i="1">
                <a:latin typeface="Arial"/>
                <a:cs typeface="Arial"/>
              </a:rPr>
              <a:t> </a:t>
            </a:r>
            <a:r>
              <a:rPr dirty="0" sz="1600" spc="-5" b="1" i="1">
                <a:latin typeface="Arial"/>
                <a:cs typeface="Arial"/>
              </a:rPr>
              <a:t>sabemos.</a:t>
            </a:r>
            <a:endParaRPr sz="1600">
              <a:latin typeface="Arial"/>
              <a:cs typeface="Arial"/>
            </a:endParaRPr>
          </a:p>
          <a:p>
            <a:pPr algn="ctr" marL="1043305" marR="1189355">
              <a:lnSpc>
                <a:spcPts val="1789"/>
              </a:lnSpc>
              <a:spcBef>
                <a:spcPts val="100"/>
              </a:spcBef>
            </a:pPr>
            <a:r>
              <a:rPr dirty="0" sz="1600" spc="-15" b="1" i="1">
                <a:latin typeface="Arial"/>
                <a:cs typeface="Arial"/>
              </a:rPr>
              <a:t>Todas </a:t>
            </a:r>
            <a:r>
              <a:rPr dirty="0" sz="1600" spc="-5" b="1" i="1">
                <a:latin typeface="Arial"/>
                <a:cs typeface="Arial"/>
              </a:rPr>
              <a:t>as</a:t>
            </a:r>
            <a:r>
              <a:rPr dirty="0" sz="1600" spc="-1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coisas</a:t>
            </a:r>
            <a:r>
              <a:rPr dirty="0" sz="1600" spc="-10" b="1" i="1">
                <a:latin typeface="Arial"/>
                <a:cs typeface="Arial"/>
              </a:rPr>
              <a:t> </a:t>
            </a:r>
            <a:r>
              <a:rPr dirty="0" sz="1600" spc="-5" b="1" i="1">
                <a:latin typeface="Arial"/>
                <a:cs typeface="Arial"/>
              </a:rPr>
              <a:t>estão</a:t>
            </a:r>
            <a:r>
              <a:rPr dirty="0" sz="1600" spc="-1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ligadas </a:t>
            </a:r>
            <a:r>
              <a:rPr dirty="0" sz="1600" spc="-42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como</a:t>
            </a:r>
            <a:r>
              <a:rPr dirty="0" sz="1600" spc="-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o</a:t>
            </a:r>
            <a:r>
              <a:rPr dirty="0" sz="1600" spc="-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sangue</a:t>
            </a:r>
            <a:endParaRPr sz="1600">
              <a:latin typeface="Arial"/>
              <a:cs typeface="Arial"/>
            </a:endParaRPr>
          </a:p>
          <a:p>
            <a:pPr algn="ctr" marR="145415">
              <a:lnSpc>
                <a:spcPts val="1745"/>
              </a:lnSpc>
            </a:pPr>
            <a:r>
              <a:rPr dirty="0" sz="1600" b="1" i="1">
                <a:latin typeface="Arial"/>
                <a:cs typeface="Arial"/>
              </a:rPr>
              <a:t>que</a:t>
            </a:r>
            <a:r>
              <a:rPr dirty="0" sz="1600" spc="-1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une</a:t>
            </a:r>
            <a:r>
              <a:rPr dirty="0" sz="1600" spc="-10" b="1" i="1">
                <a:latin typeface="Arial"/>
                <a:cs typeface="Arial"/>
              </a:rPr>
              <a:t> </a:t>
            </a:r>
            <a:r>
              <a:rPr dirty="0" sz="1600" spc="-5" b="1" i="1">
                <a:latin typeface="Arial"/>
                <a:cs typeface="Arial"/>
              </a:rPr>
              <a:t>uma</a:t>
            </a:r>
            <a:r>
              <a:rPr dirty="0" sz="1600" spc="-10" b="1" i="1">
                <a:latin typeface="Arial"/>
                <a:cs typeface="Arial"/>
              </a:rPr>
              <a:t> </a:t>
            </a:r>
            <a:r>
              <a:rPr dirty="0" sz="1600" spc="-5" b="1" i="1">
                <a:latin typeface="Arial"/>
                <a:cs typeface="Arial"/>
              </a:rPr>
              <a:t>família</a:t>
            </a:r>
            <a:r>
              <a:rPr dirty="0" sz="1600" spc="-1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...</a:t>
            </a:r>
            <a:endParaRPr sz="1600">
              <a:latin typeface="Arial"/>
              <a:cs typeface="Arial"/>
            </a:endParaRPr>
          </a:p>
          <a:p>
            <a:pPr algn="ctr" marL="523875" marR="669925">
              <a:lnSpc>
                <a:spcPts val="1789"/>
              </a:lnSpc>
              <a:spcBef>
                <a:spcPts val="1825"/>
              </a:spcBef>
            </a:pPr>
            <a:r>
              <a:rPr dirty="0" sz="1600" spc="-10" b="1" i="1">
                <a:latin typeface="Arial"/>
                <a:cs typeface="Arial"/>
              </a:rPr>
              <a:t>Tudo</a:t>
            </a:r>
            <a:r>
              <a:rPr dirty="0" sz="1600" spc="-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o que </a:t>
            </a:r>
            <a:r>
              <a:rPr dirty="0" sz="1600" spc="-5" b="1" i="1">
                <a:latin typeface="Arial"/>
                <a:cs typeface="Arial"/>
              </a:rPr>
              <a:t>acontece</a:t>
            </a:r>
            <a:r>
              <a:rPr dirty="0" sz="1600" b="1" i="1">
                <a:latin typeface="Arial"/>
                <a:cs typeface="Arial"/>
              </a:rPr>
              <a:t> com</a:t>
            </a:r>
            <a:r>
              <a:rPr dirty="0" sz="1600" spc="-5" b="1" i="1">
                <a:latin typeface="Arial"/>
                <a:cs typeface="Arial"/>
              </a:rPr>
              <a:t> a</a:t>
            </a:r>
            <a:r>
              <a:rPr dirty="0" sz="1600" b="1" i="1">
                <a:latin typeface="Arial"/>
                <a:cs typeface="Arial"/>
              </a:rPr>
              <a:t> </a:t>
            </a:r>
            <a:r>
              <a:rPr dirty="0" sz="1600" spc="-15" b="1" i="1">
                <a:latin typeface="Arial"/>
                <a:cs typeface="Arial"/>
              </a:rPr>
              <a:t>Terra, </a:t>
            </a:r>
            <a:r>
              <a:rPr dirty="0" sz="1600" spc="-10" b="1" i="1">
                <a:latin typeface="Arial"/>
                <a:cs typeface="Arial"/>
              </a:rPr>
              <a:t> </a:t>
            </a:r>
            <a:r>
              <a:rPr dirty="0" sz="1600" spc="-5" b="1" i="1">
                <a:latin typeface="Arial"/>
                <a:cs typeface="Arial"/>
              </a:rPr>
              <a:t>Acontece </a:t>
            </a:r>
            <a:r>
              <a:rPr dirty="0" sz="1600" b="1" i="1">
                <a:latin typeface="Arial"/>
                <a:cs typeface="Arial"/>
              </a:rPr>
              <a:t>com</a:t>
            </a:r>
            <a:r>
              <a:rPr dirty="0" sz="1600" spc="-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os</a:t>
            </a:r>
            <a:r>
              <a:rPr dirty="0" sz="1600" spc="-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filhos</a:t>
            </a:r>
            <a:r>
              <a:rPr dirty="0" sz="1600" spc="-5" b="1" i="1">
                <a:latin typeface="Arial"/>
                <a:cs typeface="Arial"/>
              </a:rPr>
              <a:t> e </a:t>
            </a:r>
            <a:r>
              <a:rPr dirty="0" sz="1600" b="1" i="1">
                <a:latin typeface="Arial"/>
                <a:cs typeface="Arial"/>
              </a:rPr>
              <a:t>filhas</a:t>
            </a:r>
            <a:r>
              <a:rPr dirty="0" sz="1600" spc="-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da</a:t>
            </a:r>
            <a:r>
              <a:rPr dirty="0" sz="1600" spc="-5" b="1" i="1">
                <a:latin typeface="Arial"/>
                <a:cs typeface="Arial"/>
              </a:rPr>
              <a:t> </a:t>
            </a:r>
            <a:r>
              <a:rPr dirty="0" sz="1600" spc="-15" b="1" i="1">
                <a:latin typeface="Arial"/>
                <a:cs typeface="Arial"/>
              </a:rPr>
              <a:t>Terra.</a:t>
            </a:r>
            <a:endParaRPr sz="1600">
              <a:latin typeface="Arial"/>
              <a:cs typeface="Arial"/>
            </a:endParaRPr>
          </a:p>
          <a:p>
            <a:pPr algn="ctr" marR="145415">
              <a:lnSpc>
                <a:spcPts val="1680"/>
              </a:lnSpc>
            </a:pPr>
            <a:r>
              <a:rPr dirty="0" sz="1600" b="1" i="1">
                <a:latin typeface="Arial"/>
                <a:cs typeface="Arial"/>
              </a:rPr>
              <a:t>O</a:t>
            </a:r>
            <a:r>
              <a:rPr dirty="0" sz="1600" spc="-1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homem</a:t>
            </a:r>
            <a:r>
              <a:rPr dirty="0" sz="1600" spc="-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não</a:t>
            </a:r>
            <a:r>
              <a:rPr dirty="0" sz="1600" spc="-5" b="1" i="1">
                <a:latin typeface="Arial"/>
                <a:cs typeface="Arial"/>
              </a:rPr>
              <a:t> tece a </a:t>
            </a:r>
            <a:r>
              <a:rPr dirty="0" sz="1600" spc="-20" b="1" i="1">
                <a:latin typeface="Arial"/>
                <a:cs typeface="Arial"/>
              </a:rPr>
              <a:t>Teia</a:t>
            </a:r>
            <a:r>
              <a:rPr dirty="0" sz="1600" spc="-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da</a:t>
            </a:r>
            <a:r>
              <a:rPr dirty="0" sz="1600" spc="-5" b="1" i="1">
                <a:latin typeface="Arial"/>
                <a:cs typeface="Arial"/>
              </a:rPr>
              <a:t> </a:t>
            </a:r>
            <a:r>
              <a:rPr dirty="0" sz="1600" spc="-15" b="1" i="1">
                <a:latin typeface="Arial"/>
                <a:cs typeface="Arial"/>
              </a:rPr>
              <a:t>Vida;</a:t>
            </a:r>
            <a:endParaRPr sz="1600">
              <a:latin typeface="Arial"/>
              <a:cs typeface="Arial"/>
            </a:endParaRPr>
          </a:p>
          <a:p>
            <a:pPr algn="ctr" marL="1440815" marR="1586865">
              <a:lnSpc>
                <a:spcPts val="1789"/>
              </a:lnSpc>
              <a:spcBef>
                <a:spcPts val="100"/>
              </a:spcBef>
            </a:pPr>
            <a:r>
              <a:rPr dirty="0" sz="1600" b="1" i="1">
                <a:latin typeface="Arial"/>
                <a:cs typeface="Arial"/>
              </a:rPr>
              <a:t>Ele </a:t>
            </a:r>
            <a:r>
              <a:rPr dirty="0" sz="1600" spc="-5" b="1" i="1">
                <a:latin typeface="Arial"/>
                <a:cs typeface="Arial"/>
              </a:rPr>
              <a:t>é </a:t>
            </a:r>
            <a:r>
              <a:rPr dirty="0" sz="1600" b="1" i="1">
                <a:latin typeface="Arial"/>
                <a:cs typeface="Arial"/>
              </a:rPr>
              <a:t>apenas um fio. </a:t>
            </a:r>
            <a:r>
              <a:rPr dirty="0" sz="1600" spc="5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Tudo</a:t>
            </a:r>
            <a:r>
              <a:rPr dirty="0" sz="1600" spc="-1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o</a:t>
            </a:r>
            <a:r>
              <a:rPr dirty="0" sz="1600" spc="-1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que</a:t>
            </a:r>
            <a:r>
              <a:rPr dirty="0" sz="1600" spc="-10" b="1" i="1">
                <a:latin typeface="Arial"/>
                <a:cs typeface="Arial"/>
              </a:rPr>
              <a:t> </a:t>
            </a:r>
            <a:r>
              <a:rPr dirty="0" sz="1600" spc="-5" b="1" i="1">
                <a:latin typeface="Arial"/>
                <a:cs typeface="Arial"/>
              </a:rPr>
              <a:t>faz</a:t>
            </a:r>
            <a:r>
              <a:rPr dirty="0" sz="1600" spc="-15" b="1" i="1">
                <a:latin typeface="Arial"/>
                <a:cs typeface="Arial"/>
              </a:rPr>
              <a:t> </a:t>
            </a:r>
            <a:r>
              <a:rPr dirty="0" sz="1600" spc="-5" b="1" i="1">
                <a:latin typeface="Arial"/>
                <a:cs typeface="Arial"/>
              </a:rPr>
              <a:t>à</a:t>
            </a:r>
            <a:r>
              <a:rPr dirty="0" sz="1600" spc="-10" b="1" i="1">
                <a:latin typeface="Arial"/>
                <a:cs typeface="Arial"/>
              </a:rPr>
              <a:t> </a:t>
            </a:r>
            <a:r>
              <a:rPr dirty="0" sz="1600" spc="-15" b="1" i="1">
                <a:latin typeface="Arial"/>
                <a:cs typeface="Arial"/>
              </a:rPr>
              <a:t>Teia, </a:t>
            </a:r>
            <a:r>
              <a:rPr dirty="0" sz="1600" spc="-43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Ele</a:t>
            </a:r>
            <a:r>
              <a:rPr dirty="0" sz="1600" spc="-10" b="1" i="1">
                <a:latin typeface="Arial"/>
                <a:cs typeface="Arial"/>
              </a:rPr>
              <a:t> </a:t>
            </a:r>
            <a:r>
              <a:rPr dirty="0" sz="1600" spc="-5" b="1" i="1">
                <a:latin typeface="Arial"/>
                <a:cs typeface="Arial"/>
              </a:rPr>
              <a:t>faz</a:t>
            </a:r>
            <a:r>
              <a:rPr dirty="0" sz="1600" spc="-10" b="1" i="1">
                <a:latin typeface="Arial"/>
                <a:cs typeface="Arial"/>
              </a:rPr>
              <a:t> </a:t>
            </a:r>
            <a:r>
              <a:rPr dirty="0" sz="1600" spc="-5" b="1" i="1">
                <a:latin typeface="Arial"/>
                <a:cs typeface="Arial"/>
              </a:rPr>
              <a:t>a</a:t>
            </a:r>
            <a:r>
              <a:rPr dirty="0" sz="1600" spc="-1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si</a:t>
            </a:r>
            <a:r>
              <a:rPr dirty="0" sz="1600" spc="-10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mesmo.</a:t>
            </a:r>
            <a:endParaRPr sz="1600">
              <a:latin typeface="Arial"/>
              <a:cs typeface="Arial"/>
            </a:endParaRPr>
          </a:p>
          <a:p>
            <a:pPr algn="ctr" marR="147320">
              <a:lnSpc>
                <a:spcPts val="1755"/>
              </a:lnSpc>
            </a:pPr>
            <a:r>
              <a:rPr dirty="0" sz="1600" spc="-40" i="1">
                <a:latin typeface="Arial"/>
                <a:cs typeface="Arial"/>
              </a:rPr>
              <a:t>(Ted</a:t>
            </a:r>
            <a:r>
              <a:rPr dirty="0" sz="1600" spc="5" i="1">
                <a:latin typeface="Arial"/>
                <a:cs typeface="Arial"/>
              </a:rPr>
              <a:t> </a:t>
            </a:r>
            <a:r>
              <a:rPr dirty="0" sz="1600" spc="-20" i="1">
                <a:latin typeface="Arial"/>
                <a:cs typeface="Arial"/>
              </a:rPr>
              <a:t>Perry,</a:t>
            </a:r>
            <a:r>
              <a:rPr dirty="0" sz="1600" spc="5" i="1">
                <a:latin typeface="Arial"/>
                <a:cs typeface="Arial"/>
              </a:rPr>
              <a:t> </a:t>
            </a:r>
            <a:r>
              <a:rPr dirty="0" sz="1600" spc="-5" i="1">
                <a:latin typeface="Arial"/>
                <a:cs typeface="Arial"/>
              </a:rPr>
              <a:t>inspirado</a:t>
            </a:r>
            <a:r>
              <a:rPr dirty="0" sz="1600" spc="10" i="1">
                <a:latin typeface="Arial"/>
                <a:cs typeface="Arial"/>
              </a:rPr>
              <a:t> </a:t>
            </a:r>
            <a:r>
              <a:rPr dirty="0" sz="1600" spc="-5" i="1">
                <a:latin typeface="Arial"/>
                <a:cs typeface="Arial"/>
              </a:rPr>
              <a:t>na</a:t>
            </a:r>
            <a:r>
              <a:rPr dirty="0" sz="1600" spc="5" i="1">
                <a:latin typeface="Arial"/>
                <a:cs typeface="Arial"/>
              </a:rPr>
              <a:t> </a:t>
            </a:r>
            <a:r>
              <a:rPr dirty="0" sz="1600" spc="-5" i="1">
                <a:latin typeface="Arial"/>
                <a:cs typeface="Arial"/>
              </a:rPr>
              <a:t>Carta</a:t>
            </a:r>
            <a:r>
              <a:rPr dirty="0" sz="1600" spc="5" i="1">
                <a:latin typeface="Arial"/>
                <a:cs typeface="Arial"/>
              </a:rPr>
              <a:t> </a:t>
            </a:r>
            <a:r>
              <a:rPr dirty="0" sz="1600" spc="-5" i="1">
                <a:latin typeface="Arial"/>
                <a:cs typeface="Arial"/>
              </a:rPr>
              <a:t>do</a:t>
            </a:r>
            <a:r>
              <a:rPr dirty="0" sz="1600" spc="10" i="1">
                <a:latin typeface="Arial"/>
                <a:cs typeface="Arial"/>
              </a:rPr>
              <a:t> </a:t>
            </a:r>
            <a:r>
              <a:rPr dirty="0" sz="1600" spc="-5" i="1">
                <a:latin typeface="Arial"/>
                <a:cs typeface="Arial"/>
              </a:rPr>
              <a:t>Chefe</a:t>
            </a:r>
            <a:r>
              <a:rPr dirty="0" sz="1600" spc="5" i="1">
                <a:latin typeface="Arial"/>
                <a:cs typeface="Arial"/>
              </a:rPr>
              <a:t> </a:t>
            </a:r>
            <a:r>
              <a:rPr dirty="0" sz="1600" spc="-5" i="1">
                <a:latin typeface="Arial"/>
                <a:cs typeface="Arial"/>
              </a:rPr>
              <a:t>Seatle)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Arial"/>
              <a:cs typeface="Arial"/>
            </a:endParaRPr>
          </a:p>
          <a:p>
            <a:pPr algn="ctr" marR="146050">
              <a:lnSpc>
                <a:spcPct val="100000"/>
              </a:lnSpc>
            </a:pPr>
            <a:r>
              <a:rPr dirty="0" sz="1600" b="1">
                <a:latin typeface="Comic Sans MS"/>
                <a:cs typeface="Comic Sans MS"/>
              </a:rPr>
              <a:t>“CUIDAR</a:t>
            </a:r>
            <a:r>
              <a:rPr dirty="0" sz="1600" b="1">
                <a:latin typeface="Comic Sans MS"/>
                <a:cs typeface="Comic Sans MS"/>
              </a:rPr>
              <a:t> </a:t>
            </a:r>
            <a:r>
              <a:rPr dirty="0" sz="1600" b="1">
                <a:latin typeface="Comic Sans MS"/>
                <a:cs typeface="Comic Sans MS"/>
              </a:rPr>
              <a:t>DA</a:t>
            </a:r>
            <a:r>
              <a:rPr dirty="0" sz="1600" b="1">
                <a:latin typeface="Comic Sans MS"/>
                <a:cs typeface="Comic Sans MS"/>
              </a:rPr>
              <a:t> </a:t>
            </a:r>
            <a:r>
              <a:rPr dirty="0" sz="1600" b="1">
                <a:latin typeface="Comic Sans MS"/>
                <a:cs typeface="Comic Sans MS"/>
              </a:rPr>
              <a:t>TERRA</a:t>
            </a:r>
            <a:r>
              <a:rPr dirty="0" sz="1600" spc="-225" b="1">
                <a:latin typeface="Comic Sans MS"/>
                <a:cs typeface="Comic Sans MS"/>
              </a:rPr>
              <a:t> </a:t>
            </a:r>
            <a:r>
              <a:rPr dirty="0" sz="1600">
                <a:latin typeface="Comic Sans MS"/>
                <a:cs typeface="Comic Sans MS"/>
              </a:rPr>
              <a:t>significa</a:t>
            </a:r>
            <a:r>
              <a:rPr dirty="0" sz="1600" spc="-5">
                <a:latin typeface="Comic Sans MS"/>
                <a:cs typeface="Comic Sans MS"/>
              </a:rPr>
              <a:t> </a:t>
            </a:r>
            <a:r>
              <a:rPr dirty="0" sz="1600" b="1">
                <a:latin typeface="Comic Sans MS"/>
                <a:cs typeface="Comic Sans MS"/>
              </a:rPr>
              <a:t>CUIDAR</a:t>
            </a:r>
            <a:r>
              <a:rPr dirty="0" sz="1600" b="1">
                <a:latin typeface="Comic Sans MS"/>
                <a:cs typeface="Comic Sans MS"/>
              </a:rPr>
              <a:t> </a:t>
            </a:r>
            <a:r>
              <a:rPr dirty="0" sz="1600" b="1">
                <a:latin typeface="Comic Sans MS"/>
                <a:cs typeface="Comic Sans MS"/>
              </a:rPr>
              <a:t>DE</a:t>
            </a:r>
            <a:r>
              <a:rPr dirty="0" sz="1600" b="1">
                <a:latin typeface="Comic Sans MS"/>
                <a:cs typeface="Comic Sans MS"/>
              </a:rPr>
              <a:t> </a:t>
            </a:r>
            <a:r>
              <a:rPr dirty="0" sz="1600" b="1">
                <a:latin typeface="Comic Sans MS"/>
                <a:cs typeface="Comic Sans MS"/>
              </a:rPr>
              <a:t>TODAS</a:t>
            </a:r>
            <a:endParaRPr sz="1600">
              <a:latin typeface="Comic Sans MS"/>
              <a:cs typeface="Comic Sans MS"/>
            </a:endParaRPr>
          </a:p>
          <a:p>
            <a:pPr algn="ctr" marL="24765" marR="171450">
              <a:lnSpc>
                <a:spcPct val="116100"/>
              </a:lnSpc>
              <a:spcBef>
                <a:spcPts val="5"/>
              </a:spcBef>
            </a:pPr>
            <a:r>
              <a:rPr dirty="0" sz="1600" b="1">
                <a:latin typeface="Comic Sans MS"/>
                <a:cs typeface="Comic Sans MS"/>
              </a:rPr>
              <a:t>AS</a:t>
            </a:r>
            <a:r>
              <a:rPr dirty="0" sz="1600" spc="-10" b="1">
                <a:latin typeface="Comic Sans MS"/>
                <a:cs typeface="Comic Sans MS"/>
              </a:rPr>
              <a:t> </a:t>
            </a:r>
            <a:r>
              <a:rPr dirty="0" sz="1600" spc="-5" b="1">
                <a:latin typeface="Comic Sans MS"/>
                <a:cs typeface="Comic Sans MS"/>
              </a:rPr>
              <a:t>COISAS</a:t>
            </a:r>
            <a:r>
              <a:rPr dirty="0" sz="1600" spc="-5">
                <a:latin typeface="Comic Sans MS"/>
                <a:cs typeface="Comic Sans MS"/>
              </a:rPr>
              <a:t>,</a:t>
            </a:r>
            <a:r>
              <a:rPr dirty="0" sz="1600">
                <a:latin typeface="Comic Sans MS"/>
                <a:cs typeface="Comic Sans MS"/>
              </a:rPr>
              <a:t> </a:t>
            </a:r>
            <a:r>
              <a:rPr dirty="0" sz="1600" spc="-5">
                <a:latin typeface="Comic Sans MS"/>
                <a:cs typeface="Comic Sans MS"/>
              </a:rPr>
              <a:t>vivas </a:t>
            </a:r>
            <a:r>
              <a:rPr dirty="0" sz="1600">
                <a:latin typeface="Comic Sans MS"/>
                <a:cs typeface="Comic Sans MS"/>
              </a:rPr>
              <a:t>ou</a:t>
            </a:r>
            <a:r>
              <a:rPr dirty="0" sz="1600" spc="-5">
                <a:latin typeface="Comic Sans MS"/>
                <a:cs typeface="Comic Sans MS"/>
              </a:rPr>
              <a:t> </a:t>
            </a:r>
            <a:r>
              <a:rPr dirty="0" sz="1600">
                <a:latin typeface="Comic Sans MS"/>
                <a:cs typeface="Comic Sans MS"/>
              </a:rPr>
              <a:t>não:</a:t>
            </a:r>
            <a:r>
              <a:rPr dirty="0" sz="1600" spc="-5">
                <a:latin typeface="Comic Sans MS"/>
                <a:cs typeface="Comic Sans MS"/>
              </a:rPr>
              <a:t> </a:t>
            </a:r>
            <a:r>
              <a:rPr dirty="0" sz="1600">
                <a:latin typeface="Comic Sans MS"/>
                <a:cs typeface="Comic Sans MS"/>
              </a:rPr>
              <a:t>animais, plantas,</a:t>
            </a:r>
            <a:r>
              <a:rPr dirty="0" sz="1600" spc="-5">
                <a:latin typeface="Comic Sans MS"/>
                <a:cs typeface="Comic Sans MS"/>
              </a:rPr>
              <a:t> </a:t>
            </a:r>
            <a:r>
              <a:rPr dirty="0" sz="1600">
                <a:latin typeface="Comic Sans MS"/>
                <a:cs typeface="Comic Sans MS"/>
              </a:rPr>
              <a:t>água,</a:t>
            </a:r>
            <a:r>
              <a:rPr dirty="0" sz="1600" spc="-5">
                <a:latin typeface="Comic Sans MS"/>
                <a:cs typeface="Comic Sans MS"/>
              </a:rPr>
              <a:t> ar, </a:t>
            </a:r>
            <a:r>
              <a:rPr dirty="0" sz="1600" spc="-459">
                <a:latin typeface="Comic Sans MS"/>
                <a:cs typeface="Comic Sans MS"/>
              </a:rPr>
              <a:t> </a:t>
            </a:r>
            <a:r>
              <a:rPr dirty="0" sz="1600" spc="-5">
                <a:latin typeface="Comic Sans MS"/>
                <a:cs typeface="Comic Sans MS"/>
              </a:rPr>
              <a:t>solo</a:t>
            </a:r>
            <a:r>
              <a:rPr dirty="0" sz="1600" spc="-5" b="1">
                <a:latin typeface="Comic Sans MS"/>
                <a:cs typeface="Comic Sans MS"/>
              </a:rPr>
              <a:t>...</a:t>
            </a:r>
            <a:endParaRPr sz="1600">
              <a:latin typeface="Comic Sans MS"/>
              <a:cs typeface="Comic Sans MS"/>
            </a:endParaRPr>
          </a:p>
          <a:p>
            <a:pPr algn="ctr" marL="84455" marR="5080">
              <a:lnSpc>
                <a:spcPct val="116100"/>
              </a:lnSpc>
            </a:pPr>
            <a:r>
              <a:rPr dirty="0" sz="1600" b="1">
                <a:latin typeface="Comic Sans MS"/>
                <a:cs typeface="Comic Sans MS"/>
              </a:rPr>
              <a:t>CUIDAR</a:t>
            </a:r>
            <a:r>
              <a:rPr dirty="0" sz="1600" spc="-20" b="1">
                <a:latin typeface="Comic Sans MS"/>
                <a:cs typeface="Comic Sans MS"/>
              </a:rPr>
              <a:t> </a:t>
            </a:r>
            <a:r>
              <a:rPr dirty="0" sz="1600" b="1">
                <a:latin typeface="Comic Sans MS"/>
                <a:cs typeface="Comic Sans MS"/>
              </a:rPr>
              <a:t>DA</a:t>
            </a:r>
            <a:r>
              <a:rPr dirty="0" sz="1600" spc="-15" b="1">
                <a:latin typeface="Comic Sans MS"/>
                <a:cs typeface="Comic Sans MS"/>
              </a:rPr>
              <a:t> </a:t>
            </a:r>
            <a:r>
              <a:rPr dirty="0" sz="1600" b="1">
                <a:latin typeface="Comic Sans MS"/>
                <a:cs typeface="Comic Sans MS"/>
              </a:rPr>
              <a:t>TERRA</a:t>
            </a:r>
            <a:r>
              <a:rPr dirty="0" sz="1600" spc="-25" b="1">
                <a:latin typeface="Comic Sans MS"/>
                <a:cs typeface="Comic Sans MS"/>
              </a:rPr>
              <a:t> </a:t>
            </a:r>
            <a:r>
              <a:rPr dirty="0" sz="1600">
                <a:latin typeface="Comic Sans MS"/>
                <a:cs typeface="Comic Sans MS"/>
              </a:rPr>
              <a:t>significa</a:t>
            </a:r>
            <a:r>
              <a:rPr dirty="0" sz="1600" spc="-10">
                <a:latin typeface="Comic Sans MS"/>
                <a:cs typeface="Comic Sans MS"/>
              </a:rPr>
              <a:t> </a:t>
            </a:r>
            <a:r>
              <a:rPr dirty="0" sz="1600">
                <a:latin typeface="Comic Sans MS"/>
                <a:cs typeface="Comic Sans MS"/>
              </a:rPr>
              <a:t>também</a:t>
            </a:r>
            <a:r>
              <a:rPr dirty="0" sz="1600" spc="-15">
                <a:latin typeface="Comic Sans MS"/>
                <a:cs typeface="Comic Sans MS"/>
              </a:rPr>
              <a:t> </a:t>
            </a:r>
            <a:r>
              <a:rPr dirty="0" sz="1600" b="1">
                <a:latin typeface="Comic Sans MS"/>
                <a:cs typeface="Comic Sans MS"/>
              </a:rPr>
              <a:t>CUIDAR</a:t>
            </a:r>
            <a:r>
              <a:rPr dirty="0" sz="1600" spc="-20" b="1">
                <a:latin typeface="Comic Sans MS"/>
                <a:cs typeface="Comic Sans MS"/>
              </a:rPr>
              <a:t> </a:t>
            </a:r>
            <a:r>
              <a:rPr dirty="0" sz="1600" b="1">
                <a:latin typeface="Comic Sans MS"/>
                <a:cs typeface="Comic Sans MS"/>
              </a:rPr>
              <a:t>DAS </a:t>
            </a:r>
            <a:r>
              <a:rPr dirty="0" sz="1600" spc="-680" b="1">
                <a:latin typeface="Comic Sans MS"/>
                <a:cs typeface="Comic Sans MS"/>
              </a:rPr>
              <a:t> </a:t>
            </a:r>
            <a:r>
              <a:rPr dirty="0" sz="1600" b="1">
                <a:latin typeface="Comic Sans MS"/>
                <a:cs typeface="Comic Sans MS"/>
              </a:rPr>
              <a:t>PESSOAS...</a:t>
            </a:r>
            <a:r>
              <a:rPr dirty="0" sz="1600" spc="-220" b="1">
                <a:latin typeface="Comic Sans MS"/>
                <a:cs typeface="Comic Sans MS"/>
              </a:rPr>
              <a:t> </a:t>
            </a:r>
            <a:r>
              <a:rPr dirty="0" sz="1600">
                <a:latin typeface="Comic Sans MS"/>
                <a:cs typeface="Comic Sans MS"/>
              </a:rPr>
              <a:t>Nós</a:t>
            </a:r>
            <a:r>
              <a:rPr dirty="0" sz="1600">
                <a:latin typeface="Comic Sans MS"/>
                <a:cs typeface="Comic Sans MS"/>
              </a:rPr>
              <a:t> </a:t>
            </a:r>
            <a:r>
              <a:rPr dirty="0" sz="1600">
                <a:latin typeface="Comic Sans MS"/>
                <a:cs typeface="Comic Sans MS"/>
              </a:rPr>
              <a:t>somos</a:t>
            </a:r>
            <a:r>
              <a:rPr dirty="0" sz="1600">
                <a:latin typeface="Comic Sans MS"/>
                <a:cs typeface="Comic Sans MS"/>
              </a:rPr>
              <a:t> </a:t>
            </a:r>
            <a:r>
              <a:rPr dirty="0" sz="1600">
                <a:latin typeface="Comic Sans MS"/>
                <a:cs typeface="Comic Sans MS"/>
              </a:rPr>
              <a:t>natureza.”</a:t>
            </a:r>
            <a:endParaRPr sz="1600">
              <a:latin typeface="Comic Sans MS"/>
              <a:cs typeface="Comic Sans MS"/>
            </a:endParaRPr>
          </a:p>
          <a:p>
            <a:pPr algn="ctr" marL="71755">
              <a:lnSpc>
                <a:spcPct val="100000"/>
              </a:lnSpc>
              <a:spcBef>
                <a:spcPts val="265"/>
              </a:spcBef>
            </a:pPr>
            <a:r>
              <a:rPr dirty="0" sz="1200">
                <a:latin typeface="Comic Sans MS"/>
                <a:cs typeface="Comic Sans MS"/>
              </a:rPr>
              <a:t>(Valdemar)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10470556"/>
            <a:ext cx="7560309" cy="221615"/>
          </a:xfrm>
          <a:custGeom>
            <a:avLst/>
            <a:gdLst/>
            <a:ahLst/>
            <a:cxnLst/>
            <a:rect l="l" t="t" r="r" b="b"/>
            <a:pathLst>
              <a:path w="7560309" h="221615">
                <a:moveTo>
                  <a:pt x="0" y="221443"/>
                </a:moveTo>
                <a:lnTo>
                  <a:pt x="0" y="0"/>
                </a:lnTo>
                <a:lnTo>
                  <a:pt x="7559999" y="0"/>
                </a:lnTo>
                <a:lnTo>
                  <a:pt x="7559999" y="221443"/>
                </a:lnTo>
                <a:lnTo>
                  <a:pt x="0" y="221443"/>
                </a:lnTo>
                <a:close/>
              </a:path>
            </a:pathLst>
          </a:custGeom>
          <a:solidFill>
            <a:srgbClr val="CCE2A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70443" y="9470909"/>
            <a:ext cx="1232185" cy="42460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690082" y="9527847"/>
            <a:ext cx="1043940" cy="32004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 marR="5080" indent="51435">
              <a:lnSpc>
                <a:spcPts val="1120"/>
              </a:lnSpc>
              <a:spcBef>
                <a:spcPts val="204"/>
              </a:spcBef>
            </a:pPr>
            <a:r>
              <a:rPr dirty="0" sz="1000" b="1">
                <a:solidFill>
                  <a:srgbClr val="1E1916"/>
                </a:solidFill>
                <a:latin typeface="Arial"/>
                <a:cs typeface="Arial"/>
              </a:rPr>
              <a:t>MINISTÉRIO DO  MEIO</a:t>
            </a:r>
            <a:r>
              <a:rPr dirty="0" sz="1000" spc="-40" b="1">
                <a:solidFill>
                  <a:srgbClr val="1E1916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1E1916"/>
                </a:solidFill>
                <a:latin typeface="Arial"/>
                <a:cs typeface="Arial"/>
              </a:rPr>
              <a:t>AMBIENTE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caderno ecovida</dc:title>
  <dcterms:created xsi:type="dcterms:W3CDTF">2023-08-31T17:44:23Z</dcterms:created>
  <dcterms:modified xsi:type="dcterms:W3CDTF">2023-08-31T17:44:23Z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2007-06-27T00:00:00Z</vt:filetime>
  </property>
  <property fmtid="{D5CDD505-2E9C-101B-9397-08002B2CF9AE}" pid="3" name="Creator">
    <vt:lpwstr>CorelDRAW Versão 12.0</vt:lpwstr>
  </property>
  <property fmtid="{D5CDD505-2E9C-101B-9397-08002B2CF9AE}" pid="4" name="LastSaved">
    <vt:filetime>2023-08-31T00:00:00Z</vt:filetime>
  </property>
</Properties>
</file>